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0"/>
  </p:notesMasterIdLst>
  <p:sldIdLst>
    <p:sldId id="317" r:id="rId2"/>
    <p:sldId id="310" r:id="rId3"/>
    <p:sldId id="312" r:id="rId4"/>
    <p:sldId id="314" r:id="rId5"/>
    <p:sldId id="311" r:id="rId6"/>
    <p:sldId id="307" r:id="rId7"/>
    <p:sldId id="313" r:id="rId8"/>
    <p:sldId id="315" r:id="rId9"/>
    <p:sldId id="316" r:id="rId10"/>
    <p:sldId id="323" r:id="rId11"/>
    <p:sldId id="324" r:id="rId12"/>
    <p:sldId id="325" r:id="rId13"/>
    <p:sldId id="326" r:id="rId14"/>
    <p:sldId id="308" r:id="rId15"/>
    <p:sldId id="318" r:id="rId16"/>
    <p:sldId id="319" r:id="rId17"/>
    <p:sldId id="327" r:id="rId18"/>
    <p:sldId id="330" r:id="rId19"/>
    <p:sldId id="331" r:id="rId20"/>
    <p:sldId id="320" r:id="rId21"/>
    <p:sldId id="328" r:id="rId22"/>
    <p:sldId id="329" r:id="rId23"/>
    <p:sldId id="332" r:id="rId24"/>
    <p:sldId id="333" r:id="rId25"/>
    <p:sldId id="334" r:id="rId26"/>
    <p:sldId id="335" r:id="rId27"/>
    <p:sldId id="336" r:id="rId28"/>
    <p:sldId id="33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3B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68" autoAdjust="0"/>
    <p:restoredTop sz="94660"/>
  </p:normalViewPr>
  <p:slideViewPr>
    <p:cSldViewPr snapToGrid="0">
      <p:cViewPr varScale="1">
        <p:scale>
          <a:sx n="86" d="100"/>
          <a:sy n="86" d="100"/>
        </p:scale>
        <p:origin x="87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B5D6A-D3D8-4E0A-B9CF-E6DCCFA57AA6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5D0EE-F3AB-4CF2-9FC5-A0B7EFFB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31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9BB7-6DB7-4066-AA70-05CD67B237F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29C8-75B9-4965-BC34-663E6EEA56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5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9BB7-6DB7-4066-AA70-05CD67B237F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29C8-75B9-4965-BC34-663E6EEA56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0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9BB7-6DB7-4066-AA70-05CD67B237F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29C8-75B9-4965-BC34-663E6EEA56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0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9BB7-6DB7-4066-AA70-05CD67B237F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29C8-75B9-4965-BC34-663E6EEA56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9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9BB7-6DB7-4066-AA70-05CD67B237F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29C8-75B9-4965-BC34-663E6EEA56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72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9BB7-6DB7-4066-AA70-05CD67B237F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29C8-75B9-4965-BC34-663E6EEA56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9BB7-6DB7-4066-AA70-05CD67B237F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29C8-75B9-4965-BC34-663E6EEA56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0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9BB7-6DB7-4066-AA70-05CD67B237F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29C8-75B9-4965-BC34-663E6EEA56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0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9BB7-6DB7-4066-AA70-05CD67B237F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29C8-75B9-4965-BC34-663E6EEA56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7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9BB7-6DB7-4066-AA70-05CD67B237F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29C8-75B9-4965-BC34-663E6EEA56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34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9BB7-6DB7-4066-AA70-05CD67B237F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29C8-75B9-4965-BC34-663E6EEA56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9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89BB7-6DB7-4066-AA70-05CD67B237F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B29C8-75B9-4965-BC34-663E6EEA56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2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8" Target="../media/image7.jpg" Type="http://schemas.openxmlformats.org/officeDocument/2006/relationships/image"/><Relationship Id="rId3" Target="../media/image2.png" Type="http://schemas.openxmlformats.org/officeDocument/2006/relationships/image"/><Relationship Id="rId7" Target="../media/image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.png" Type="http://schemas.openxmlformats.org/officeDocument/2006/relationships/image"/><Relationship Id="rId5" Target="../media/image4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8" Target="../media/image20.png" Type="http://schemas.openxmlformats.org/officeDocument/2006/relationships/image"/><Relationship Id="rId3" Target="../media/image2.png" Type="http://schemas.openxmlformats.org/officeDocument/2006/relationships/image"/><Relationship Id="rId7" Target="../media/image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.png" Type="http://schemas.openxmlformats.org/officeDocument/2006/relationships/image"/><Relationship Id="rId5" Target="../media/image4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8" Target="../media/image21.png" Type="http://schemas.openxmlformats.org/officeDocument/2006/relationships/image"/><Relationship Id="rId3" Target="../media/image2.png" Type="http://schemas.openxmlformats.org/officeDocument/2006/relationships/image"/><Relationship Id="rId7" Target="../media/image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.png" Type="http://schemas.openxmlformats.org/officeDocument/2006/relationships/image"/><Relationship Id="rId5" Target="../media/image4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8" Target="../media/image22.png" Type="http://schemas.openxmlformats.org/officeDocument/2006/relationships/image"/><Relationship Id="rId3" Target="../media/image2.png" Type="http://schemas.openxmlformats.org/officeDocument/2006/relationships/image"/><Relationship Id="rId7" Target="../media/image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.png" Type="http://schemas.openxmlformats.org/officeDocument/2006/relationships/image"/><Relationship Id="rId5" Target="../media/image4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8" Target="../media/image22.png" Type="http://schemas.openxmlformats.org/officeDocument/2006/relationships/image"/><Relationship Id="rId3" Target="../media/image2.png" Type="http://schemas.openxmlformats.org/officeDocument/2006/relationships/image"/><Relationship Id="rId7" Target="../media/image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.png" Type="http://schemas.openxmlformats.org/officeDocument/2006/relationships/image"/><Relationship Id="rId5" Target="../media/image4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8" Target="../media/image23.png" Type="http://schemas.openxmlformats.org/officeDocument/2006/relationships/image"/><Relationship Id="rId3" Target="../media/image2.png" Type="http://schemas.openxmlformats.org/officeDocument/2006/relationships/image"/><Relationship Id="rId7" Target="../media/image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.png" Type="http://schemas.openxmlformats.org/officeDocument/2006/relationships/image"/><Relationship Id="rId5" Target="../media/image4.png" Type="http://schemas.openxmlformats.org/officeDocument/2006/relationships/image"/><Relationship Id="rId10" Target="../media/image25.jpeg" Type="http://schemas.openxmlformats.org/officeDocument/2006/relationships/image"/><Relationship Id="rId4" Target="../media/image3.png" Type="http://schemas.openxmlformats.org/officeDocument/2006/relationships/image"/><Relationship Id="rId9" Target="../media/image24.pn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8" Target="../media/image22.png" Type="http://schemas.openxmlformats.org/officeDocument/2006/relationships/image"/><Relationship Id="rId3" Target="../media/image2.png" Type="http://schemas.openxmlformats.org/officeDocument/2006/relationships/image"/><Relationship Id="rId7" Target="../media/image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.png" Type="http://schemas.openxmlformats.org/officeDocument/2006/relationships/image"/><Relationship Id="rId5" Target="../media/image4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8" Target="../media/image22.png" Type="http://schemas.openxmlformats.org/officeDocument/2006/relationships/image"/><Relationship Id="rId3" Target="../media/image2.png" Type="http://schemas.openxmlformats.org/officeDocument/2006/relationships/image"/><Relationship Id="rId7" Target="../media/image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.png" Type="http://schemas.openxmlformats.org/officeDocument/2006/relationships/image"/><Relationship Id="rId5" Target="../media/image4.png" Type="http://schemas.openxmlformats.org/officeDocument/2006/relationships/image"/><Relationship Id="rId4" Target="../media/image3.png" Type="http://schemas.openxmlformats.org/officeDocument/2006/relationships/image"/><Relationship Id="rId9" Target="../media/image26.pn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8" Target="../media/image27.png" Type="http://schemas.openxmlformats.org/officeDocument/2006/relationships/image"/><Relationship Id="rId3" Target="../media/image2.png" Type="http://schemas.openxmlformats.org/officeDocument/2006/relationships/image"/><Relationship Id="rId7" Target="../media/image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.png" Type="http://schemas.openxmlformats.org/officeDocument/2006/relationships/image"/><Relationship Id="rId5" Target="../media/image4.png" Type="http://schemas.openxmlformats.org/officeDocument/2006/relationships/image"/><Relationship Id="rId4" Target="../media/image3.png" Type="http://schemas.openxmlformats.org/officeDocument/2006/relationships/image"/><Relationship Id="rId9" Target="../media/image28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8" Target="../media/image29.png" Type="http://schemas.openxmlformats.org/officeDocument/2006/relationships/image"/><Relationship Id="rId3" Target="../media/image2.png" Type="http://schemas.openxmlformats.org/officeDocument/2006/relationships/image"/><Relationship Id="rId7" Target="../media/image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.png" Type="http://schemas.openxmlformats.org/officeDocument/2006/relationships/image"/><Relationship Id="rId5" Target="../media/image4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8" Target="../media/image30.png" Type="http://schemas.openxmlformats.org/officeDocument/2006/relationships/image"/><Relationship Id="rId3" Target="../media/image2.png" Type="http://schemas.openxmlformats.org/officeDocument/2006/relationships/image"/><Relationship Id="rId7" Target="../media/image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.png" Type="http://schemas.openxmlformats.org/officeDocument/2006/relationships/image"/><Relationship Id="rId5" Target="../media/image4.png" Type="http://schemas.openxmlformats.org/officeDocument/2006/relationships/image"/><Relationship Id="rId4" Target="../media/image3.png" Type="http://schemas.openxmlformats.org/officeDocument/2006/relationships/image"/><Relationship Id="rId9" Target="../media/image31.pn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8" Target="../media/image8.png" Type="http://schemas.openxmlformats.org/officeDocument/2006/relationships/image"/><Relationship Id="rId3" Target="../media/image2.png" Type="http://schemas.openxmlformats.org/officeDocument/2006/relationships/image"/><Relationship Id="rId7" Target="../media/image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.png" Type="http://schemas.openxmlformats.org/officeDocument/2006/relationships/image"/><Relationship Id="rId5" Target="../media/image4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0.xml.rels><?xml version="1.0" encoding="UTF-8" standalone="yes" ?><Relationships xmlns="http://schemas.openxmlformats.org/package/2006/relationships"><Relationship Id="rId8" Target="../media/image32.png" Type="http://schemas.openxmlformats.org/officeDocument/2006/relationships/image"/><Relationship Id="rId3" Target="../media/image2.png" Type="http://schemas.openxmlformats.org/officeDocument/2006/relationships/image"/><Relationship Id="rId7" Target="../media/image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.png" Type="http://schemas.openxmlformats.org/officeDocument/2006/relationships/image"/><Relationship Id="rId5" Target="../media/image4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8" Target="../media/image32.png" Type="http://schemas.openxmlformats.org/officeDocument/2006/relationships/image"/><Relationship Id="rId3" Target="../media/image2.png" Type="http://schemas.openxmlformats.org/officeDocument/2006/relationships/image"/><Relationship Id="rId7" Target="../media/image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.png" Type="http://schemas.openxmlformats.org/officeDocument/2006/relationships/image"/><Relationship Id="rId11" Target="../media/image35.png" Type="http://schemas.openxmlformats.org/officeDocument/2006/relationships/image"/><Relationship Id="rId5" Target="../media/image4.png" Type="http://schemas.openxmlformats.org/officeDocument/2006/relationships/image"/><Relationship Id="rId10" Target="../media/image34.png" Type="http://schemas.openxmlformats.org/officeDocument/2006/relationships/image"/><Relationship Id="rId4" Target="../media/image3.pn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8" Target="../media/image32.png" Type="http://schemas.openxmlformats.org/officeDocument/2006/relationships/image"/><Relationship Id="rId3" Target="../media/image2.png" Type="http://schemas.openxmlformats.org/officeDocument/2006/relationships/image"/><Relationship Id="rId7" Target="../media/image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.png" Type="http://schemas.openxmlformats.org/officeDocument/2006/relationships/image"/><Relationship Id="rId5" Target="../media/image4.png" Type="http://schemas.openxmlformats.org/officeDocument/2006/relationships/image"/><Relationship Id="rId10" Target="../media/image37.png" Type="http://schemas.openxmlformats.org/officeDocument/2006/relationships/image"/><Relationship Id="rId4" Target="../media/image3.png" Type="http://schemas.openxmlformats.org/officeDocument/2006/relationships/image"/><Relationship Id="rId9" Target="../media/image36.pn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8" Target="../media/image38.png" Type="http://schemas.openxmlformats.org/officeDocument/2006/relationships/image"/><Relationship Id="rId3" Target="../media/image2.png" Type="http://schemas.openxmlformats.org/officeDocument/2006/relationships/image"/><Relationship Id="rId7" Target="../media/image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.png" Type="http://schemas.openxmlformats.org/officeDocument/2006/relationships/image"/><Relationship Id="rId5" Target="../media/image4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4.xml.rels><?xml version="1.0" encoding="UTF-8" standalone="yes" ?><Relationships xmlns="http://schemas.openxmlformats.org/package/2006/relationships"><Relationship Id="rId8" Target="../media/image39.png" Type="http://schemas.openxmlformats.org/officeDocument/2006/relationships/image"/><Relationship Id="rId3" Target="../media/image2.png" Type="http://schemas.openxmlformats.org/officeDocument/2006/relationships/image"/><Relationship Id="rId7" Target="../media/image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.png" Type="http://schemas.openxmlformats.org/officeDocument/2006/relationships/image"/><Relationship Id="rId5" Target="../media/image4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5.xml.rels><?xml version="1.0" encoding="UTF-8" standalone="yes" ?><Relationships xmlns="http://schemas.openxmlformats.org/package/2006/relationships"><Relationship Id="rId8" Target="../media/image40.png" Type="http://schemas.openxmlformats.org/officeDocument/2006/relationships/image"/><Relationship Id="rId3" Target="../media/image2.png" Type="http://schemas.openxmlformats.org/officeDocument/2006/relationships/image"/><Relationship Id="rId7" Target="../media/image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.png" Type="http://schemas.openxmlformats.org/officeDocument/2006/relationships/image"/><Relationship Id="rId5" Target="../media/image4.png" Type="http://schemas.openxmlformats.org/officeDocument/2006/relationships/image"/><Relationship Id="rId4" Target="../media/image3.png" Type="http://schemas.openxmlformats.org/officeDocument/2006/relationships/image"/><Relationship Id="rId9" Target="../media/image41.png" Type="http://schemas.openxmlformats.org/officeDocument/2006/relationships/image"/></Relationships>
</file>

<file path=ppt/slides/_rels/slide26.xml.rels><?xml version="1.0" encoding="UTF-8" standalone="yes" ?><Relationships xmlns="http://schemas.openxmlformats.org/package/2006/relationships"><Relationship Id="rId8" Target="../media/image42.png" Type="http://schemas.openxmlformats.org/officeDocument/2006/relationships/image"/><Relationship Id="rId3" Target="../media/image2.png" Type="http://schemas.openxmlformats.org/officeDocument/2006/relationships/image"/><Relationship Id="rId7" Target="../media/image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.png" Type="http://schemas.openxmlformats.org/officeDocument/2006/relationships/image"/><Relationship Id="rId5" Target="../media/image4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7.xml.rels><?xml version="1.0" encoding="UTF-8" standalone="yes" ?><Relationships xmlns="http://schemas.openxmlformats.org/package/2006/relationships"><Relationship Id="rId8" Target="../media/image43.png" Type="http://schemas.openxmlformats.org/officeDocument/2006/relationships/image"/><Relationship Id="rId3" Target="../media/image2.png" Type="http://schemas.openxmlformats.org/officeDocument/2006/relationships/image"/><Relationship Id="rId7" Target="../media/image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.png" Type="http://schemas.openxmlformats.org/officeDocument/2006/relationships/image"/><Relationship Id="rId5" Target="../media/image4.png" Type="http://schemas.openxmlformats.org/officeDocument/2006/relationships/image"/><Relationship Id="rId4" Target="../media/image3.png" Type="http://schemas.openxmlformats.org/officeDocument/2006/relationships/image"/><Relationship Id="rId9" Target="../media/image44.png" Type="http://schemas.openxmlformats.org/officeDocument/2006/relationships/image"/></Relationships>
</file>

<file path=ppt/slides/_rels/slide28.xml.rels><?xml version="1.0" encoding="UTF-8" standalone="yes" ?><Relationships xmlns="http://schemas.openxmlformats.org/package/2006/relationships"><Relationship Id="rId8" Target="../media/image45.jpeg" Type="http://schemas.openxmlformats.org/officeDocument/2006/relationships/image"/><Relationship Id="rId3" Target="../media/image2.png" Type="http://schemas.openxmlformats.org/officeDocument/2006/relationships/image"/><Relationship Id="rId7" Target="../media/image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.png" Type="http://schemas.openxmlformats.org/officeDocument/2006/relationships/image"/><Relationship Id="rId5" Target="../media/image4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8" Target="../media/image9.png" Type="http://schemas.openxmlformats.org/officeDocument/2006/relationships/image"/><Relationship Id="rId3" Target="../media/image2.png" Type="http://schemas.openxmlformats.org/officeDocument/2006/relationships/image"/><Relationship Id="rId7" Target="../media/image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.png" Type="http://schemas.openxmlformats.org/officeDocument/2006/relationships/image"/><Relationship Id="rId5" Target="../media/image4.png" Type="http://schemas.openxmlformats.org/officeDocument/2006/relationships/image"/><Relationship Id="rId10" Target="../media/image11.png" Type="http://schemas.openxmlformats.org/officeDocument/2006/relationships/image"/><Relationship Id="rId4" Target="../media/image3.pn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8" Target="../media/image6.jpeg" Type="http://schemas.openxmlformats.org/officeDocument/2006/relationships/image"/><Relationship Id="rId3" Target="../media/image1.jpeg" Type="http://schemas.openxmlformats.org/officeDocument/2006/relationships/image"/><Relationship Id="rId7" Target="../media/image5.pn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4.png" Type="http://schemas.openxmlformats.org/officeDocument/2006/relationships/image"/><Relationship Id="rId5" Target="../media/image3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8" Target="../media/image13.png" Type="http://schemas.openxmlformats.org/officeDocument/2006/relationships/image"/><Relationship Id="rId3" Target="../media/image2.png" Type="http://schemas.openxmlformats.org/officeDocument/2006/relationships/image"/><Relationship Id="rId7" Target="../media/image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.png" Type="http://schemas.openxmlformats.org/officeDocument/2006/relationships/image"/><Relationship Id="rId5" Target="../media/image4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8" Target="../media/image14.png" Type="http://schemas.openxmlformats.org/officeDocument/2006/relationships/image"/><Relationship Id="rId3" Target="../media/image2.png" Type="http://schemas.openxmlformats.org/officeDocument/2006/relationships/image"/><Relationship Id="rId7" Target="../media/image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.png" Type="http://schemas.openxmlformats.org/officeDocument/2006/relationships/image"/><Relationship Id="rId5" Target="../media/image4.png" Type="http://schemas.openxmlformats.org/officeDocument/2006/relationships/image"/><Relationship Id="rId4" Target="../media/image3.png" Type="http://schemas.openxmlformats.org/officeDocument/2006/relationships/image"/><Relationship Id="rId9" Target="../media/image15.pn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8" Target="../media/image16.png" Type="http://schemas.openxmlformats.org/officeDocument/2006/relationships/image"/><Relationship Id="rId3" Target="../media/image2.png" Type="http://schemas.openxmlformats.org/officeDocument/2006/relationships/image"/><Relationship Id="rId7" Target="../media/image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.png" Type="http://schemas.openxmlformats.org/officeDocument/2006/relationships/image"/><Relationship Id="rId5" Target="../media/image4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8" Target="../media/image17.png" Type="http://schemas.openxmlformats.org/officeDocument/2006/relationships/image"/><Relationship Id="rId3" Target="../media/image2.png" Type="http://schemas.openxmlformats.org/officeDocument/2006/relationships/image"/><Relationship Id="rId7" Target="../media/image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.png" Type="http://schemas.openxmlformats.org/officeDocument/2006/relationships/image"/><Relationship Id="rId5" Target="../media/image4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8" Target="../media/image18.png" Type="http://schemas.openxmlformats.org/officeDocument/2006/relationships/image"/><Relationship Id="rId3" Target="../media/image2.png" Type="http://schemas.openxmlformats.org/officeDocument/2006/relationships/image"/><Relationship Id="rId7" Target="../media/image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.png" Type="http://schemas.openxmlformats.org/officeDocument/2006/relationships/image"/><Relationship Id="rId5" Target="../media/image4.png" Type="http://schemas.openxmlformats.org/officeDocument/2006/relationships/image"/><Relationship Id="rId4" Target="../media/image3.png" Type="http://schemas.openxmlformats.org/officeDocument/2006/relationships/image"/><Relationship Id="rId9" Target="../media/image19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carcani\Desktop\REEHUB +\Communication template - logo\REEHUB PLUS\LOGO_INTERREG_REEHUB PLUS-2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8101"/>
            <a:ext cx="2657475" cy="82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78700" y="8242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C:\Users\acarcani\Desktop\REEHUB +\LOGO PROJECT PARTNERS LEAD PARTNER REEHUB PLUS\Lead Partner Logo\LOGO BI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5498" y="5943600"/>
            <a:ext cx="762000" cy="762000"/>
          </a:xfrm>
          <a:prstGeom prst="rect">
            <a:avLst/>
          </a:prstGeom>
          <a:noFill/>
        </p:spPr>
      </p:pic>
      <p:pic>
        <p:nvPicPr>
          <p:cNvPr id="7" name="Picture 5" descr="C:\Users\acarcani\Desktop\REEHUB +\LOGO PROJECT PARTNERS LEAD PARTNER REEHUB PLUS\Project Partners Logo\LOGO MI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5957212"/>
            <a:ext cx="939800" cy="735687"/>
          </a:xfrm>
          <a:prstGeom prst="rect">
            <a:avLst/>
          </a:prstGeom>
          <a:noFill/>
        </p:spPr>
      </p:pic>
      <p:pic>
        <p:nvPicPr>
          <p:cNvPr id="8" name="Picture 6" descr="C:\Users\acarcani\Desktop\REEHUB +\LOGO PROJECT PARTNERS LEAD PARTNER REEHUB PLUS\Project Partners Logo\LOGO DIT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9263" y="6089873"/>
            <a:ext cx="1519237" cy="564927"/>
          </a:xfrm>
          <a:prstGeom prst="rect">
            <a:avLst/>
          </a:prstGeom>
          <a:noFill/>
        </p:spPr>
      </p:pic>
      <p:pic>
        <p:nvPicPr>
          <p:cNvPr id="9" name="Picture 7" descr="C:\Users\acarcani\Desktop\REEHUB +\LOGO PROJECT PARTNERS LEAD PARTNER REEHUB PLUS\Project Partners Logo\LOGO COMUNE DI AGNON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50475" y="5958433"/>
            <a:ext cx="517525" cy="764947"/>
          </a:xfrm>
          <a:prstGeom prst="rect">
            <a:avLst/>
          </a:prstGeom>
          <a:noFill/>
        </p:spPr>
      </p:pic>
      <p:pic>
        <p:nvPicPr>
          <p:cNvPr id="10" name="Picture 8" descr="C:\Users\acarcani\Desktop\REEHUB +\LOGO PROJECT PARTNERS LEAD PARTNER REEHUB PLUS\Project Partners Logo\LOGO UC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2934" y="5956300"/>
            <a:ext cx="712232" cy="711200"/>
          </a:xfrm>
          <a:prstGeom prst="rect">
            <a:avLst/>
          </a:prstGeom>
          <a:noFill/>
        </p:spPr>
      </p:pic>
      <p:cxnSp>
        <p:nvCxnSpPr>
          <p:cNvPr id="11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53300" y="58407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1091716"/>
            <a:ext cx="10515600" cy="744065"/>
          </a:xfrm>
        </p:spPr>
        <p:txBody>
          <a:bodyPr>
            <a:noAutofit/>
          </a:bodyPr>
          <a:lstStyle/>
          <a:p>
            <a:r>
              <a:rPr lang="en-US" sz="2800" b="1" u="sng" dirty="0"/>
              <a:t>Methodology for calculation of energy performance of buildings </a:t>
            </a:r>
            <a:br>
              <a:rPr lang="en-US" sz="2800" b="1" u="sng" dirty="0"/>
            </a:br>
            <a:endParaRPr lang="en-US" sz="2800" b="1" u="sng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969CF9-2547-4C51-8351-AF76F8F70E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4846"/>
            <a:ext cx="5156753" cy="390428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2972B69-C84B-4950-B63F-01A5304B66A9}"/>
              </a:ext>
            </a:extLst>
          </p:cNvPr>
          <p:cNvSpPr txBox="1"/>
          <p:nvPr/>
        </p:nvSpPr>
        <p:spPr>
          <a:xfrm>
            <a:off x="6471283" y="1915297"/>
            <a:ext cx="4652437" cy="267765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Directive on the energy performance of buildings (EPBD):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2002/91/EC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2010/31/EU (recast)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2018/844/EU (amendment)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6990386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carcani\Desktop\REEHUB +\Communication template - logo\REEHUB PLUS\LOGO_INTERREG_REEHUB PLUS-200.jpg" id="4" name="Picture 3"/>
          <p:cNvPicPr/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285750" y="38101"/>
            <a:ext cx="2657475" cy="82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78700" y="8242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C:\Users\acarcani\Desktop\REEHUB +\LOGO PROJECT PARTNERS LEAD PARTNER REEHUB PLUS\Lead Partner Logo\LOGO BIRD.png" id="6" name="Picture 4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1615498" y="5943600"/>
            <a:ext cx="762000" cy="762000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MIE.png" id="7" name="Picture 5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3505200" y="5957212"/>
            <a:ext cx="939800" cy="73568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DITNE.png" id="8" name="Picture 6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5529263" y="6089873"/>
            <a:ext cx="1519237" cy="56492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COMUNE DI AGNONE.png" id="9" name="Picture 7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10150475" y="5958433"/>
            <a:ext cx="517525" cy="76494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UCG.png" id="10" name="Picture 8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8222934" y="5956300"/>
            <a:ext cx="712232" cy="711200"/>
          </a:xfrm>
          <a:prstGeom prst="rect">
            <a:avLst/>
          </a:prstGeom>
          <a:noFill/>
        </p:spPr>
      </p:pic>
      <p:cxnSp>
        <p:nvCxnSpPr>
          <p:cNvPr id="11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53300" y="58407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932101"/>
            <a:ext cx="10515600" cy="744065"/>
          </a:xfrm>
        </p:spPr>
        <p:txBody>
          <a:bodyPr>
            <a:noAutofit/>
          </a:bodyPr>
          <a:lstStyle/>
          <a:p>
            <a:r>
              <a:rPr b="1" dirty="0" lang="en-US" sz="2800" u="sng"/>
              <a:t>Software MEEC (Montenegrin Energy Efficiency Certification)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058FFD-80F2-46DD-BEA0-21BCB9123B5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8" l="156" r="88" t="159"/>
          <a:stretch/>
        </p:blipFill>
        <p:spPr bwMode="auto">
          <a:xfrm>
            <a:off x="3505200" y="1889255"/>
            <a:ext cx="3502462" cy="368132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587021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carcani\Desktop\REEHUB +\Communication template - logo\REEHUB PLUS\LOGO_INTERREG_REEHUB PLUS-200.jpg" id="4" name="Picture 3"/>
          <p:cNvPicPr/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285750" y="38101"/>
            <a:ext cx="2657475" cy="82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78700" y="8242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C:\Users\acarcani\Desktop\REEHUB +\LOGO PROJECT PARTNERS LEAD PARTNER REEHUB PLUS\Lead Partner Logo\LOGO BIRD.png" id="6" name="Picture 4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1615498" y="5943600"/>
            <a:ext cx="762000" cy="762000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MIE.png" id="7" name="Picture 5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3505200" y="5957212"/>
            <a:ext cx="939800" cy="73568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DITNE.png" id="8" name="Picture 6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5529263" y="6089873"/>
            <a:ext cx="1519237" cy="56492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COMUNE DI AGNONE.png" id="9" name="Picture 7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10150475" y="5958433"/>
            <a:ext cx="517525" cy="76494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UCG.png" id="10" name="Picture 8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8222934" y="5956300"/>
            <a:ext cx="712232" cy="711200"/>
          </a:xfrm>
          <a:prstGeom prst="rect">
            <a:avLst/>
          </a:prstGeom>
          <a:noFill/>
        </p:spPr>
      </p:pic>
      <p:cxnSp>
        <p:nvCxnSpPr>
          <p:cNvPr id="11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53300" y="58407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932101"/>
            <a:ext cx="10515600" cy="744065"/>
          </a:xfrm>
        </p:spPr>
        <p:txBody>
          <a:bodyPr>
            <a:noAutofit/>
          </a:bodyPr>
          <a:lstStyle/>
          <a:p>
            <a:r>
              <a:rPr b="1" dirty="0" lang="en-US" sz="2800" u="sng"/>
              <a:t>MEEC: Main concepts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3413A2-0A85-407F-9321-B55DA883C0A8}"/>
              </a:ext>
            </a:extLst>
          </p:cNvPr>
          <p:cNvGrpSpPr/>
          <p:nvPr/>
        </p:nvGrpSpPr>
        <p:grpSpPr>
          <a:xfrm>
            <a:off x="1614487" y="1668582"/>
            <a:ext cx="8509985" cy="4065658"/>
            <a:chOff x="790414" y="1023797"/>
            <a:chExt cx="10567397" cy="55879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A2D350F-A943-46D5-B485-C234566599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92"/>
            <a:stretch/>
          </p:blipFill>
          <p:spPr>
            <a:xfrm>
              <a:off x="790414" y="1023797"/>
              <a:ext cx="10567397" cy="558797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898D53E-55F6-4820-8202-BF62D0A602AC}"/>
                </a:ext>
              </a:extLst>
            </p:cNvPr>
            <p:cNvSpPr/>
            <p:nvPr/>
          </p:nvSpPr>
          <p:spPr>
            <a:xfrm>
              <a:off x="8381956" y="2860593"/>
              <a:ext cx="2634711" cy="3511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dk1">
                  <a:shade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dirty="0" lang="en-US" sz="1600"/>
                <a:t>HVAC system</a:t>
              </a:r>
            </a:p>
            <a:p>
              <a:pPr indent="-400050" marL="400050">
                <a:buAutoNum type="romanLcParenBoth"/>
              </a:pPr>
              <a:r>
                <a:rPr dirty="0" lang="en-US" sz="1600"/>
                <a:t>HVAC wizard (simplified approach)</a:t>
              </a:r>
            </a:p>
            <a:p>
              <a:pPr indent="-400050" marL="400050">
                <a:buAutoNum type="romanLcParenBoth"/>
              </a:pPr>
              <a:r>
                <a:rPr dirty="0" lang="en-US" sz="1600"/>
                <a:t>HVAC wizard but developing more details</a:t>
              </a:r>
            </a:p>
            <a:p>
              <a:pPr indent="-400050" marL="400050">
                <a:buAutoNum type="romanLcParenBoth"/>
              </a:pPr>
              <a:r>
                <a:rPr dirty="0" lang="en-US" sz="1600"/>
                <a:t>Detailed description (no HVAC wizard use)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AEFF150-1698-476A-ABEE-FC654998496A}"/>
                </a:ext>
              </a:extLst>
            </p:cNvPr>
            <p:cNvSpPr txBox="1"/>
            <p:nvPr/>
          </p:nvSpPr>
          <p:spPr>
            <a:xfrm>
              <a:off x="1271423" y="2835604"/>
              <a:ext cx="2451400" cy="28342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dk1">
                  <a:shade val="50000"/>
                </a:schemeClr>
              </a:solidFill>
            </a:ln>
          </p:spPr>
          <p:txBody>
            <a:bodyPr rtlCol="0" wrap="square">
              <a:spAutoFit/>
            </a:bodyPr>
            <a:lstStyle/>
            <a:p>
              <a:r>
                <a:rPr dirty="0" lang="en-GB" sz="1600"/>
                <a:t>Zone approach</a:t>
              </a:r>
            </a:p>
            <a:p>
              <a:pPr indent="-400050" marL="400050">
                <a:buAutoNum type="romanLcParenBoth"/>
              </a:pPr>
              <a:r>
                <a:rPr dirty="0" lang="en-US" sz="1600"/>
                <a:t>Multi-zone approach         (non-residential)</a:t>
              </a:r>
            </a:p>
            <a:p>
              <a:pPr indent="-400050" marL="400050">
                <a:buAutoNum type="romanLcParenBoth"/>
              </a:pPr>
              <a:r>
                <a:rPr dirty="0" lang="en-US" sz="1600"/>
                <a:t>Single-zone approach (residential and non-residential)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22437CC-52CC-4903-BCAF-5E5D7D2ED2BD}"/>
                </a:ext>
              </a:extLst>
            </p:cNvPr>
            <p:cNvSpPr/>
            <p:nvPr/>
          </p:nvSpPr>
          <p:spPr>
            <a:xfrm>
              <a:off x="4250371" y="2522397"/>
              <a:ext cx="3604037" cy="100246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8CE155D-63A4-4644-92B7-F117830D130F}"/>
                </a:ext>
              </a:extLst>
            </p:cNvPr>
            <p:cNvSpPr/>
            <p:nvPr/>
          </p:nvSpPr>
          <p:spPr>
            <a:xfrm>
              <a:off x="4250371" y="3599530"/>
              <a:ext cx="3604037" cy="1459167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D982A28-9D22-4F2F-A211-2D1265B60C3B}"/>
                </a:ext>
              </a:extLst>
            </p:cNvPr>
            <p:cNvCxnSpPr/>
            <p:nvPr/>
          </p:nvCxnSpPr>
          <p:spPr>
            <a:xfrm>
              <a:off x="7854408" y="3817783"/>
              <a:ext cx="527548" cy="0"/>
            </a:xfrm>
            <a:prstGeom prst="straightConnector1">
              <a:avLst/>
            </a:prstGeom>
            <a:ln algn="ctr" cap="flat" cmpd="sng" w="28575">
              <a:solidFill>
                <a:srgbClr val="C00000"/>
              </a:solidFill>
              <a:prstDash val="solid"/>
              <a:round/>
              <a:headEnd len="med" type="none" w="med"/>
              <a:tailEnd len="med" type="arrow" w="med"/>
            </a:ln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rgbClr b="0" g="0" r="0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963EDD2-BA72-4DCC-886C-5D140854A25D}"/>
                </a:ext>
              </a:extLst>
            </p:cNvPr>
            <p:cNvCxnSpPr/>
            <p:nvPr/>
          </p:nvCxnSpPr>
          <p:spPr>
            <a:xfrm rot="10800000">
              <a:off x="3722823" y="3174817"/>
              <a:ext cx="527548" cy="0"/>
            </a:xfrm>
            <a:prstGeom prst="straightConnector1">
              <a:avLst/>
            </a:prstGeom>
            <a:ln algn="ctr" cap="flat" cmpd="sng" w="28575">
              <a:solidFill>
                <a:srgbClr val="C00000"/>
              </a:solidFill>
              <a:prstDash val="solid"/>
              <a:round/>
              <a:headEnd len="med" type="none" w="med"/>
              <a:tailEnd len="med" type="arrow" w="med"/>
            </a:ln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rgbClr b="0" g="0" r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2935955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carcani\Desktop\REEHUB +\Communication template - logo\REEHUB PLUS\LOGO_INTERREG_REEHUB PLUS-200.jpg" id="4" name="Picture 3"/>
          <p:cNvPicPr/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285750" y="38101"/>
            <a:ext cx="2657475" cy="82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78700" y="8242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C:\Users\acarcani\Desktop\REEHUB +\LOGO PROJECT PARTNERS LEAD PARTNER REEHUB PLUS\Lead Partner Logo\LOGO BIRD.png" id="6" name="Picture 4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1615498" y="5943600"/>
            <a:ext cx="762000" cy="762000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MIE.png" id="7" name="Picture 5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3505200" y="5957212"/>
            <a:ext cx="939800" cy="73568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DITNE.png" id="8" name="Picture 6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5529263" y="6089873"/>
            <a:ext cx="1519237" cy="56492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COMUNE DI AGNONE.png" id="9" name="Picture 7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10150475" y="5958433"/>
            <a:ext cx="517525" cy="76494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UCG.png" id="10" name="Picture 8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8222934" y="5956300"/>
            <a:ext cx="712232" cy="711200"/>
          </a:xfrm>
          <a:prstGeom prst="rect">
            <a:avLst/>
          </a:prstGeom>
          <a:noFill/>
        </p:spPr>
      </p:pic>
      <p:cxnSp>
        <p:nvCxnSpPr>
          <p:cNvPr id="11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53300" y="58407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932101"/>
            <a:ext cx="10515600" cy="744065"/>
          </a:xfrm>
        </p:spPr>
        <p:txBody>
          <a:bodyPr>
            <a:noAutofit/>
          </a:bodyPr>
          <a:lstStyle/>
          <a:p>
            <a:r>
              <a:rPr b="1" dirty="0" lang="en-US" sz="2800" u="sng"/>
              <a:t>MEEC: User interface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2474332-4A15-4D79-A5E6-B520079F443E}"/>
              </a:ext>
            </a:extLst>
          </p:cNvPr>
          <p:cNvGrpSpPr/>
          <p:nvPr/>
        </p:nvGrpSpPr>
        <p:grpSpPr>
          <a:xfrm>
            <a:off x="1600885" y="1646467"/>
            <a:ext cx="8808352" cy="4043192"/>
            <a:chOff x="774869" y="1014089"/>
            <a:chExt cx="10582943" cy="563423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ECBB67F-CAA8-4C99-86EB-7638C95290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95"/>
            <a:stretch/>
          </p:blipFill>
          <p:spPr>
            <a:xfrm>
              <a:off x="774869" y="1014089"/>
              <a:ext cx="10567397" cy="563423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1B4E39A-1D5D-4F5C-80E7-4D660F9F42DA}"/>
                </a:ext>
              </a:extLst>
            </p:cNvPr>
            <p:cNvSpPr/>
            <p:nvPr/>
          </p:nvSpPr>
          <p:spPr>
            <a:xfrm>
              <a:off x="2743199" y="2152649"/>
              <a:ext cx="6439067" cy="30975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4BDBC2D-717B-46B6-B126-0995A55003F0}"/>
                </a:ext>
              </a:extLst>
            </p:cNvPr>
            <p:cNvSpPr/>
            <p:nvPr/>
          </p:nvSpPr>
          <p:spPr>
            <a:xfrm>
              <a:off x="790414" y="2152651"/>
              <a:ext cx="1952786" cy="448809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C67A201-BE13-4F51-AF88-6D7D30FD6962}"/>
                </a:ext>
              </a:extLst>
            </p:cNvPr>
            <p:cNvSpPr/>
            <p:nvPr/>
          </p:nvSpPr>
          <p:spPr>
            <a:xfrm>
              <a:off x="9182266" y="2152650"/>
              <a:ext cx="2175546" cy="448809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BDA1BD9-A3EF-46C4-B4C3-B3F41215708C}"/>
                </a:ext>
              </a:extLst>
            </p:cNvPr>
            <p:cNvSpPr/>
            <p:nvPr/>
          </p:nvSpPr>
          <p:spPr>
            <a:xfrm>
              <a:off x="2743200" y="5250224"/>
              <a:ext cx="6439066" cy="139052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3AC3ED-F580-467A-B8B6-B72094200AF4}"/>
                </a:ext>
              </a:extLst>
            </p:cNvPr>
            <p:cNvSpPr txBox="1"/>
            <p:nvPr/>
          </p:nvSpPr>
          <p:spPr>
            <a:xfrm>
              <a:off x="5250283" y="3331921"/>
              <a:ext cx="1503860" cy="4717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dk1">
                  <a:shade val="50000"/>
                </a:schemeClr>
              </a:solidFill>
            </a:ln>
          </p:spPr>
          <p:txBody>
            <a:bodyPr rtlCol="0" wrap="square">
              <a:spAutoFit/>
            </a:bodyPr>
            <a:lstStyle/>
            <a:p>
              <a:pPr algn="ctr"/>
              <a:r>
                <a:rPr dirty="0" lang="en-US" sz="1600"/>
                <a:t>Main area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E98B05-E464-4583-A8A5-271678FEBF0F}"/>
                </a:ext>
              </a:extLst>
            </p:cNvPr>
            <p:cNvSpPr txBox="1"/>
            <p:nvPr/>
          </p:nvSpPr>
          <p:spPr>
            <a:xfrm>
              <a:off x="1116937" y="3750368"/>
              <a:ext cx="1299738" cy="8148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dk1">
                  <a:shade val="50000"/>
                </a:schemeClr>
              </a:solidFill>
            </a:ln>
          </p:spPr>
          <p:txBody>
            <a:bodyPr rtlCol="0" wrap="square">
              <a:spAutoFit/>
            </a:bodyPr>
            <a:lstStyle/>
            <a:p>
              <a:pPr algn="ctr"/>
              <a:r>
                <a:rPr dirty="0" lang="en-US" sz="1600"/>
                <a:t>Navigation tree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E0FADC9-C7AA-48DA-95C6-01EC62230A3E}"/>
                </a:ext>
              </a:extLst>
            </p:cNvPr>
            <p:cNvSpPr txBox="1"/>
            <p:nvPr/>
          </p:nvSpPr>
          <p:spPr>
            <a:xfrm>
              <a:off x="5250283" y="5554325"/>
              <a:ext cx="1424901" cy="8148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dk1">
                  <a:shade val="50000"/>
                </a:schemeClr>
              </a:solidFill>
            </a:ln>
          </p:spPr>
          <p:txBody>
            <a:bodyPr rtlCol="0" wrap="square">
              <a:spAutoFit/>
            </a:bodyPr>
            <a:lstStyle/>
            <a:p>
              <a:pPr algn="ctr"/>
              <a:r>
                <a:rPr dirty="0" lang="en-US" sz="1600"/>
                <a:t>Instant results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7C174FF-2454-4B14-9C29-88967497613F}"/>
                </a:ext>
              </a:extLst>
            </p:cNvPr>
            <p:cNvSpPr txBox="1"/>
            <p:nvPr/>
          </p:nvSpPr>
          <p:spPr>
            <a:xfrm>
              <a:off x="9620169" y="3750368"/>
              <a:ext cx="1426749" cy="11580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dk1">
                  <a:shade val="50000"/>
                </a:schemeClr>
              </a:solidFill>
            </a:ln>
          </p:spPr>
          <p:txBody>
            <a:bodyPr rtlCol="0" wrap="square">
              <a:spAutoFit/>
            </a:bodyPr>
            <a:lstStyle/>
            <a:p>
              <a:pPr algn="ctr"/>
              <a:r>
                <a:rPr dirty="0" lang="en-US" sz="1600"/>
                <a:t>Help / Parameters 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381580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carcani\Desktop\REEHUB +\Communication template - logo\REEHUB PLUS\LOGO_INTERREG_REEHUB PLUS-200.jpg" id="4" name="Picture 3"/>
          <p:cNvPicPr/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285750" y="38101"/>
            <a:ext cx="2657475" cy="82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78700" y="8242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C:\Users\acarcani\Desktop\REEHUB +\LOGO PROJECT PARTNERS LEAD PARTNER REEHUB PLUS\Lead Partner Logo\LOGO BIRD.png" id="6" name="Picture 4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1615498" y="5943600"/>
            <a:ext cx="762000" cy="762000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MIE.png" id="7" name="Picture 5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3505200" y="5957212"/>
            <a:ext cx="939800" cy="73568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DITNE.png" id="8" name="Picture 6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5529263" y="6089873"/>
            <a:ext cx="1519237" cy="56492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COMUNE DI AGNONE.png" id="9" name="Picture 7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10150475" y="5958433"/>
            <a:ext cx="517525" cy="76494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UCG.png" id="10" name="Picture 8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8222934" y="5956300"/>
            <a:ext cx="712232" cy="711200"/>
          </a:xfrm>
          <a:prstGeom prst="rect">
            <a:avLst/>
          </a:prstGeom>
          <a:noFill/>
        </p:spPr>
      </p:pic>
      <p:cxnSp>
        <p:nvCxnSpPr>
          <p:cNvPr id="11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53300" y="58407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932101"/>
            <a:ext cx="10515600" cy="744065"/>
          </a:xfrm>
        </p:spPr>
        <p:txBody>
          <a:bodyPr>
            <a:noAutofit/>
          </a:bodyPr>
          <a:lstStyle/>
          <a:p>
            <a:r>
              <a:rPr b="1" dirty="0" lang="en-US" sz="2800" u="sng"/>
              <a:t>MEEC: Menu structure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C81F08-A3EB-4781-A452-B9CCC4743093}"/>
              </a:ext>
            </a:extLst>
          </p:cNvPr>
          <p:cNvGrpSpPr/>
          <p:nvPr/>
        </p:nvGrpSpPr>
        <p:grpSpPr>
          <a:xfrm>
            <a:off x="1614487" y="1617528"/>
            <a:ext cx="8623285" cy="4116712"/>
            <a:chOff x="774869" y="1014089"/>
            <a:chExt cx="10567397" cy="563423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FBE00D3-4FF8-49AA-A8AC-1F0B3C4ADE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95"/>
            <a:stretch/>
          </p:blipFill>
          <p:spPr>
            <a:xfrm>
              <a:off x="774869" y="1014089"/>
              <a:ext cx="10567397" cy="5634234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87DCC39-408A-4207-9670-23390BF44B70}"/>
                </a:ext>
              </a:extLst>
            </p:cNvPr>
            <p:cNvSpPr/>
            <p:nvPr/>
          </p:nvSpPr>
          <p:spPr>
            <a:xfrm>
              <a:off x="790414" y="1367762"/>
              <a:ext cx="10551852" cy="78488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79CFF09-AE1F-4F67-A9EC-D65A94080B31}"/>
                </a:ext>
              </a:extLst>
            </p:cNvPr>
            <p:cNvSpPr/>
            <p:nvPr/>
          </p:nvSpPr>
          <p:spPr>
            <a:xfrm>
              <a:off x="3272590" y="2680198"/>
              <a:ext cx="2834583" cy="14743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dirty="0" lang="en-US" sz="1600"/>
                <a:t>Two modes</a:t>
              </a:r>
            </a:p>
            <a:p>
              <a:pPr indent="-400050" marL="400050">
                <a:buAutoNum type="romanLcParenBoth"/>
              </a:pPr>
              <a:r>
                <a:rPr dirty="0" lang="en-US" sz="1600"/>
                <a:t>Certification</a:t>
              </a:r>
            </a:p>
            <a:p>
              <a:pPr indent="-400050" marL="400050">
                <a:buAutoNum type="romanLcParenBoth"/>
              </a:pPr>
              <a:r>
                <a:rPr dirty="0" lang="en-US" sz="1600"/>
                <a:t>Consultation mode/ Energy audits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3E1C302-890E-4E94-99D4-BFC0162FC15B}"/>
                </a:ext>
              </a:extLst>
            </p:cNvPr>
            <p:cNvCxnSpPr/>
            <p:nvPr/>
          </p:nvCxnSpPr>
          <p:spPr>
            <a:xfrm rot="5400000">
              <a:off x="3514276" y="2416424"/>
              <a:ext cx="527548" cy="0"/>
            </a:xfrm>
            <a:prstGeom prst="straightConnector1">
              <a:avLst/>
            </a:prstGeom>
            <a:ln algn="ctr" cap="flat" cmpd="sng" w="28575">
              <a:solidFill>
                <a:srgbClr val="C00000"/>
              </a:solidFill>
              <a:prstDash val="solid"/>
              <a:round/>
              <a:headEnd len="med" type="none" w="med"/>
              <a:tailEnd len="med" type="arrow" w="med"/>
            </a:ln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rgbClr b="0" g="0" r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6748257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carcani\Desktop\REEHUB +\Communication template - logo\REEHUB PLUS\LOGO_INTERREG_REEHUB PLUS-200.jpg" id="4" name="Picture 3"/>
          <p:cNvPicPr/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285750" y="38101"/>
            <a:ext cx="2657475" cy="82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78700" y="8242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C:\Users\acarcani\Desktop\REEHUB +\LOGO PROJECT PARTNERS LEAD PARTNER REEHUB PLUS\Lead Partner Logo\LOGO BIRD.png" id="6" name="Picture 4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1615498" y="5943600"/>
            <a:ext cx="762000" cy="762000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MIE.png" id="7" name="Picture 5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3505200" y="5957212"/>
            <a:ext cx="939800" cy="73568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DITNE.png" id="8" name="Picture 6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5529263" y="6089873"/>
            <a:ext cx="1519237" cy="56492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COMUNE DI AGNONE.png" id="9" name="Picture 7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10150475" y="5958433"/>
            <a:ext cx="517525" cy="76494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UCG.png" id="10" name="Picture 8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8222934" y="5956300"/>
            <a:ext cx="712232" cy="711200"/>
          </a:xfrm>
          <a:prstGeom prst="rect">
            <a:avLst/>
          </a:prstGeom>
          <a:noFill/>
        </p:spPr>
      </p:pic>
      <p:cxnSp>
        <p:nvCxnSpPr>
          <p:cNvPr id="11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53300" y="58407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932101"/>
            <a:ext cx="10515600" cy="744065"/>
          </a:xfrm>
        </p:spPr>
        <p:txBody>
          <a:bodyPr>
            <a:noAutofit/>
          </a:bodyPr>
          <a:lstStyle/>
          <a:p>
            <a:r>
              <a:rPr b="1" dirty="0" lang="en-US" sz="2800" u="sng"/>
              <a:t>STEP 1: Definition of project data, energy auditors, etc.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C3D343-85F5-49A7-9DB0-E0B9D0CDEF29}"/>
              </a:ext>
            </a:extLst>
          </p:cNvPr>
          <p:cNvGrpSpPr/>
          <p:nvPr/>
        </p:nvGrpSpPr>
        <p:grpSpPr>
          <a:xfrm>
            <a:off x="1683308" y="1580746"/>
            <a:ext cx="8783984" cy="4153493"/>
            <a:chOff x="790414" y="1030705"/>
            <a:chExt cx="10567397" cy="563181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24CEF06-2347-411C-8419-0B5C2ABA8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137"/>
            <a:stretch/>
          </p:blipFill>
          <p:spPr>
            <a:xfrm>
              <a:off x="790414" y="1030705"/>
              <a:ext cx="10567397" cy="5631819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F85F742-8665-4F32-9853-E9C17B926AEF}"/>
                </a:ext>
              </a:extLst>
            </p:cNvPr>
            <p:cNvSpPr/>
            <p:nvPr/>
          </p:nvSpPr>
          <p:spPr>
            <a:xfrm>
              <a:off x="790414" y="2539999"/>
              <a:ext cx="1516257" cy="20354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1B0F7EE-5B4E-463C-A3FE-8D61F40FA3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86" r="46"/>
            <a:stretch/>
          </p:blipFill>
          <p:spPr>
            <a:xfrm>
              <a:off x="2793167" y="2136978"/>
              <a:ext cx="7233147" cy="452554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E5BB8F9-DF8E-47B2-BAE3-CFC52B4249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b="80" l="75" r="106" t="158"/>
            <a:stretch/>
          </p:blipFill>
          <p:spPr>
            <a:xfrm>
              <a:off x="6217235" y="3614294"/>
              <a:ext cx="4848225" cy="2143125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889725092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carcani\Desktop\REEHUB +\Communication template - logo\REEHUB PLUS\LOGO_INTERREG_REEHUB PLUS-200.jpg" id="4" name="Picture 3"/>
          <p:cNvPicPr/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285750" y="38101"/>
            <a:ext cx="2657475" cy="82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78700" y="8242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C:\Users\acarcani\Desktop\REEHUB +\LOGO PROJECT PARTNERS LEAD PARTNER REEHUB PLUS\Lead Partner Logo\LOGO BIRD.png" id="6" name="Picture 4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1615498" y="5943600"/>
            <a:ext cx="762000" cy="762000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MIE.png" id="7" name="Picture 5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3505200" y="5957212"/>
            <a:ext cx="939800" cy="73568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DITNE.png" id="8" name="Picture 6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5529263" y="6089873"/>
            <a:ext cx="1519237" cy="56492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COMUNE DI AGNONE.png" id="9" name="Picture 7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10150475" y="5958433"/>
            <a:ext cx="517525" cy="76494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UCG.png" id="10" name="Picture 8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8222934" y="5956300"/>
            <a:ext cx="712232" cy="711200"/>
          </a:xfrm>
          <a:prstGeom prst="rect">
            <a:avLst/>
          </a:prstGeom>
          <a:noFill/>
        </p:spPr>
      </p:pic>
      <p:cxnSp>
        <p:nvCxnSpPr>
          <p:cNvPr id="11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53300" y="58407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932101"/>
            <a:ext cx="10515600" cy="744065"/>
          </a:xfrm>
        </p:spPr>
        <p:txBody>
          <a:bodyPr>
            <a:noAutofit/>
          </a:bodyPr>
          <a:lstStyle/>
          <a:p>
            <a:r>
              <a:rPr b="1" dirty="0" lang="en-US" sz="2800" u="sng"/>
              <a:t>STEP 2: Definition of building data (1)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6B10F4-9F32-4A74-9987-77BDBE3E2A79}"/>
              </a:ext>
            </a:extLst>
          </p:cNvPr>
          <p:cNvGrpSpPr/>
          <p:nvPr/>
        </p:nvGrpSpPr>
        <p:grpSpPr>
          <a:xfrm>
            <a:off x="1747317" y="1574271"/>
            <a:ext cx="8655966" cy="4184864"/>
            <a:chOff x="774869" y="1014089"/>
            <a:chExt cx="10567397" cy="563423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96EDBB2-F62D-4726-8EB1-436D0335FD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95"/>
            <a:stretch/>
          </p:blipFill>
          <p:spPr>
            <a:xfrm>
              <a:off x="774869" y="1014089"/>
              <a:ext cx="10567397" cy="5634234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DBC8F5-EF03-46B0-98C9-AB46323E73CE}"/>
                </a:ext>
              </a:extLst>
            </p:cNvPr>
            <p:cNvSpPr/>
            <p:nvPr/>
          </p:nvSpPr>
          <p:spPr>
            <a:xfrm>
              <a:off x="1012985" y="2657641"/>
              <a:ext cx="1516257" cy="20354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3B9BF5D-8C50-473E-BAD5-CB39E9172689}"/>
                </a:ext>
              </a:extLst>
            </p:cNvPr>
            <p:cNvSpPr/>
            <p:nvPr/>
          </p:nvSpPr>
          <p:spPr>
            <a:xfrm>
              <a:off x="6497527" y="3231040"/>
              <a:ext cx="3022517" cy="18065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dirty="0" lang="en-US" sz="1600"/>
                <a:t>Building parameters in line with Rulebook on minimum energy efficiency requirements in buildings (methodology)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7851140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carcani\Desktop\REEHUB +\Communication template - logo\REEHUB PLUS\LOGO_INTERREG_REEHUB PLUS-200.jpg" id="4" name="Picture 3"/>
          <p:cNvPicPr/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285750" y="38101"/>
            <a:ext cx="2657475" cy="82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78700" y="8242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C:\Users\acarcani\Desktop\REEHUB +\LOGO PROJECT PARTNERS LEAD PARTNER REEHUB PLUS\Lead Partner Logo\LOGO BIRD.png" id="6" name="Picture 4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1615498" y="5943600"/>
            <a:ext cx="762000" cy="762000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MIE.png" id="7" name="Picture 5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3505200" y="5957212"/>
            <a:ext cx="939800" cy="73568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DITNE.png" id="8" name="Picture 6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5529263" y="6089873"/>
            <a:ext cx="1519237" cy="56492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COMUNE DI AGNONE.png" id="9" name="Picture 7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10150475" y="5958433"/>
            <a:ext cx="517525" cy="76494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UCG.png" id="10" name="Picture 8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8222934" y="5956300"/>
            <a:ext cx="712232" cy="711200"/>
          </a:xfrm>
          <a:prstGeom prst="rect">
            <a:avLst/>
          </a:prstGeom>
          <a:noFill/>
        </p:spPr>
      </p:pic>
      <p:cxnSp>
        <p:nvCxnSpPr>
          <p:cNvPr id="11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53300" y="58407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932101"/>
            <a:ext cx="10515600" cy="744065"/>
          </a:xfrm>
        </p:spPr>
        <p:txBody>
          <a:bodyPr>
            <a:noAutofit/>
          </a:bodyPr>
          <a:lstStyle/>
          <a:p>
            <a:r>
              <a:rPr b="1" dirty="0" lang="en-US" sz="2800" u="sng"/>
              <a:t>STEP 2: Definition of building data (2)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3B6774C-8D9A-4FA1-831C-1D320B65C768}"/>
              </a:ext>
            </a:extLst>
          </p:cNvPr>
          <p:cNvGrpSpPr/>
          <p:nvPr/>
        </p:nvGrpSpPr>
        <p:grpSpPr>
          <a:xfrm>
            <a:off x="1876162" y="1592585"/>
            <a:ext cx="8398275" cy="4181383"/>
            <a:chOff x="774869" y="1014089"/>
            <a:chExt cx="10567397" cy="563423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3277B57-5788-4DD3-B399-01C2DFFC2D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95"/>
            <a:stretch/>
          </p:blipFill>
          <p:spPr>
            <a:xfrm>
              <a:off x="774869" y="1014089"/>
              <a:ext cx="10567397" cy="5634234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FEB9D5D-11BC-4056-8A8D-A8D9AF49F952}"/>
                </a:ext>
              </a:extLst>
            </p:cNvPr>
            <p:cNvSpPr/>
            <p:nvPr/>
          </p:nvSpPr>
          <p:spPr>
            <a:xfrm>
              <a:off x="1012985" y="2657641"/>
              <a:ext cx="1516257" cy="20354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6828A65-C20B-46FD-8E83-FB2B8C894D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209" l="79" r="77" t="16"/>
            <a:stretch/>
          </p:blipFill>
          <p:spPr>
            <a:xfrm>
              <a:off x="2767358" y="2512689"/>
              <a:ext cx="6328516" cy="2675066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ECFB332-1C7A-4A2F-AADD-FD308EE27443}"/>
                </a:ext>
              </a:extLst>
            </p:cNvPr>
            <p:cNvSpPr/>
            <p:nvPr/>
          </p:nvSpPr>
          <p:spPr>
            <a:xfrm>
              <a:off x="7972928" y="2261020"/>
              <a:ext cx="2219954" cy="15064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dirty="0" lang="en-US" sz="1600"/>
                <a:t>Automation levels of building systems described in 4 classes, A to 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0015161"/>
      </p:ext>
    </p:extLst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carcani\Desktop\REEHUB +\Communication template - logo\REEHUB PLUS\LOGO_INTERREG_REEHUB PLUS-200.jpg" id="4" name="Picture 3"/>
          <p:cNvPicPr/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285750" y="38101"/>
            <a:ext cx="2657475" cy="82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78700" y="8242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C:\Users\acarcani\Desktop\REEHUB +\LOGO PROJECT PARTNERS LEAD PARTNER REEHUB PLUS\Lead Partner Logo\LOGO BIRD.png" id="6" name="Picture 4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1615498" y="5943600"/>
            <a:ext cx="762000" cy="762000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MIE.png" id="7" name="Picture 5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3505200" y="5957212"/>
            <a:ext cx="939800" cy="73568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DITNE.png" id="8" name="Picture 6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5529263" y="6089873"/>
            <a:ext cx="1519237" cy="56492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COMUNE DI AGNONE.png" id="9" name="Picture 7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10150475" y="5958433"/>
            <a:ext cx="517525" cy="76494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UCG.png" id="10" name="Picture 8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8222934" y="5956300"/>
            <a:ext cx="712232" cy="711200"/>
          </a:xfrm>
          <a:prstGeom prst="rect">
            <a:avLst/>
          </a:prstGeom>
          <a:noFill/>
        </p:spPr>
      </p:pic>
      <p:cxnSp>
        <p:nvCxnSpPr>
          <p:cNvPr id="11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53300" y="58407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932101"/>
            <a:ext cx="10515600" cy="744065"/>
          </a:xfrm>
        </p:spPr>
        <p:txBody>
          <a:bodyPr>
            <a:noAutofit/>
          </a:bodyPr>
          <a:lstStyle/>
          <a:p>
            <a:r>
              <a:rPr b="1" dirty="0" lang="en-US" sz="2800" u="sng"/>
              <a:t>STEP 2: Definition of building data (3)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D83E789-A7BB-4E29-8AC7-B49A4893B170}"/>
              </a:ext>
            </a:extLst>
          </p:cNvPr>
          <p:cNvGrpSpPr/>
          <p:nvPr/>
        </p:nvGrpSpPr>
        <p:grpSpPr>
          <a:xfrm>
            <a:off x="1844842" y="1539922"/>
            <a:ext cx="8577502" cy="4194317"/>
            <a:chOff x="790414" y="1033686"/>
            <a:chExt cx="10913301" cy="561879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58FA1DD-3E65-44BC-93FB-E0F1A0B05B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95"/>
            <a:stretch/>
          </p:blipFill>
          <p:spPr>
            <a:xfrm>
              <a:off x="790414" y="1033686"/>
              <a:ext cx="10567397" cy="5618791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8D829BE-C45F-446F-96A3-E97AB78EC0BD}"/>
                </a:ext>
              </a:extLst>
            </p:cNvPr>
            <p:cNvSpPr/>
            <p:nvPr/>
          </p:nvSpPr>
          <p:spPr>
            <a:xfrm>
              <a:off x="1012985" y="2657641"/>
              <a:ext cx="1516257" cy="20354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77C049-5483-4F48-B5FF-06552A8D0591}"/>
                </a:ext>
              </a:extLst>
            </p:cNvPr>
            <p:cNvSpPr/>
            <p:nvPr/>
          </p:nvSpPr>
          <p:spPr>
            <a:xfrm>
              <a:off x="9179001" y="1660573"/>
              <a:ext cx="2524714" cy="21027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dirty="0" lang="en-US" sz="1600"/>
                <a:t>DHW demands</a:t>
              </a:r>
            </a:p>
            <a:p>
              <a:r>
                <a:rPr dirty="0" lang="en-US" sz="1600"/>
                <a:t>List of all user defined constructions</a:t>
              </a:r>
            </a:p>
            <a:p>
              <a:r>
                <a:rPr dirty="0" lang="en-US" sz="1600"/>
                <a:t>List of windows used in the project</a:t>
              </a:r>
            </a:p>
            <a:p>
              <a:r>
                <a:rPr dirty="0" lang="en-US" sz="1600"/>
                <a:t>Conversion factors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3988071-94D2-4A4E-8A85-EFA1AA408DFB}"/>
                </a:ext>
              </a:extLst>
            </p:cNvPr>
            <p:cNvSpPr/>
            <p:nvPr/>
          </p:nvSpPr>
          <p:spPr>
            <a:xfrm>
              <a:off x="9179001" y="3843081"/>
              <a:ext cx="2524714" cy="21027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dirty="0" lang="en-US" sz="1600"/>
                <a:t>Climate data</a:t>
              </a:r>
            </a:p>
            <a:p>
              <a:endParaRPr dirty="0" lang="en-US" sz="1600"/>
            </a:p>
            <a:p>
              <a:endParaRPr dirty="0" lang="en-US" sz="1600"/>
            </a:p>
            <a:p>
              <a:endParaRPr dirty="0" lang="en-US" sz="1600"/>
            </a:p>
            <a:p>
              <a:endParaRPr dirty="0" lang="en-US" sz="1600"/>
            </a:p>
            <a:p>
              <a:endParaRPr dirty="0" lang="en-US" sz="1600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368F1D2-6414-418D-A748-92781BEA7C75}"/>
                </a:ext>
              </a:extLst>
            </p:cNvPr>
            <p:cNvPicPr>
              <a:picLocks noChangeAspect="1"/>
            </p:cNvPicPr>
            <p:nvPr/>
          </p:nvPicPr>
          <p:blipFill>
            <a:blip cstate="print"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0186" y="4284740"/>
              <a:ext cx="2222342" cy="1581329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6890011-BC33-4383-A6E6-E035F81E8696}"/>
                </a:ext>
              </a:extLst>
            </p:cNvPr>
            <p:cNvSpPr/>
            <p:nvPr/>
          </p:nvSpPr>
          <p:spPr>
            <a:xfrm>
              <a:off x="3406784" y="2326105"/>
              <a:ext cx="2785469" cy="20618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163642"/>
      </p:ext>
    </p:extLst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carcani\Desktop\REEHUB +\Communication template - logo\REEHUB PLUS\LOGO_INTERREG_REEHUB PLUS-200.jpg" id="4" name="Picture 3"/>
          <p:cNvPicPr/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285750" y="38101"/>
            <a:ext cx="2657475" cy="82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78700" y="8242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C:\Users\acarcani\Desktop\REEHUB +\LOGO PROJECT PARTNERS LEAD PARTNER REEHUB PLUS\Lead Partner Logo\LOGO BIRD.png" id="6" name="Picture 4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1615498" y="5943600"/>
            <a:ext cx="762000" cy="762000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MIE.png" id="7" name="Picture 5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3505200" y="5957212"/>
            <a:ext cx="939800" cy="73568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DITNE.png" id="8" name="Picture 6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5529263" y="6089873"/>
            <a:ext cx="1519237" cy="56492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COMUNE DI AGNONE.png" id="9" name="Picture 7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10150475" y="5958433"/>
            <a:ext cx="517525" cy="76494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UCG.png" id="10" name="Picture 8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8222934" y="5956300"/>
            <a:ext cx="712232" cy="711200"/>
          </a:xfrm>
          <a:prstGeom prst="rect">
            <a:avLst/>
          </a:prstGeom>
          <a:noFill/>
        </p:spPr>
      </p:pic>
      <p:cxnSp>
        <p:nvCxnSpPr>
          <p:cNvPr id="11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53300" y="58407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932101"/>
            <a:ext cx="10515600" cy="744065"/>
          </a:xfrm>
        </p:spPr>
        <p:txBody>
          <a:bodyPr>
            <a:noAutofit/>
          </a:bodyPr>
          <a:lstStyle/>
          <a:p>
            <a:r>
              <a:rPr b="1" dirty="0" lang="en-US" sz="2800" u="sng"/>
              <a:t>STEP 3: Definition of building zones (in case of multi-zone approach) (1) 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81DFD7-4916-4D9D-B788-2F322B288D7F}"/>
              </a:ext>
            </a:extLst>
          </p:cNvPr>
          <p:cNvGrpSpPr/>
          <p:nvPr/>
        </p:nvGrpSpPr>
        <p:grpSpPr>
          <a:xfrm>
            <a:off x="1831152" y="1589778"/>
            <a:ext cx="9224589" cy="4144461"/>
            <a:chOff x="790414" y="1025677"/>
            <a:chExt cx="10939487" cy="563181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9C46FA5-1F49-44AC-BBFB-BB150DF18E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137"/>
            <a:stretch/>
          </p:blipFill>
          <p:spPr>
            <a:xfrm>
              <a:off x="790414" y="1025677"/>
              <a:ext cx="10567397" cy="5631819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2FC7251-106F-405A-8455-A6FC87B7207F}"/>
                </a:ext>
              </a:extLst>
            </p:cNvPr>
            <p:cNvSpPr/>
            <p:nvPr/>
          </p:nvSpPr>
          <p:spPr>
            <a:xfrm>
              <a:off x="1269660" y="3112167"/>
              <a:ext cx="1345204" cy="18215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A49A32-8925-46DC-98C0-59D852137267}"/>
                </a:ext>
              </a:extLst>
            </p:cNvPr>
            <p:cNvSpPr/>
            <p:nvPr/>
          </p:nvSpPr>
          <p:spPr>
            <a:xfrm>
              <a:off x="7841754" y="2731828"/>
              <a:ext cx="1687257" cy="235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C175A70-218A-4334-8558-3522EADDD39D}"/>
                </a:ext>
              </a:extLst>
            </p:cNvPr>
            <p:cNvSpPr/>
            <p:nvPr/>
          </p:nvSpPr>
          <p:spPr>
            <a:xfrm>
              <a:off x="9116871" y="1887691"/>
              <a:ext cx="2613030" cy="38059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dirty="0" lang="en-US" sz="1600" u="sng"/>
                <a:t>Single zone approach:</a:t>
              </a:r>
            </a:p>
            <a:p>
              <a:r>
                <a:rPr dirty="0" lang="en-US" sz="1600"/>
                <a:t>13 user profiles defined for building types specified in the Rulebook </a:t>
              </a:r>
            </a:p>
            <a:p>
              <a:endParaRPr dirty="0" lang="en-US" sz="1600"/>
            </a:p>
            <a:p>
              <a:r>
                <a:rPr dirty="0" lang="en-US" sz="1600" u="sng"/>
                <a:t>Multi zone approach:</a:t>
              </a:r>
            </a:p>
            <a:p>
              <a:r>
                <a:rPr dirty="0" lang="en-US" sz="1600"/>
                <a:t>36 user profiles defined for different zones (consistent with profiles for building types)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5784506"/>
      </p:ext>
    </p:extLst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carcani\Desktop\REEHUB +\Communication template - logo\REEHUB PLUS\LOGO_INTERREG_REEHUB PLUS-200.jpg" id="4" name="Picture 3"/>
          <p:cNvPicPr/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285750" y="38101"/>
            <a:ext cx="2657475" cy="82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78700" y="8242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C:\Users\acarcani\Desktop\REEHUB +\LOGO PROJECT PARTNERS LEAD PARTNER REEHUB PLUS\Lead Partner Logo\LOGO BIRD.png" id="6" name="Picture 4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1615498" y="5943600"/>
            <a:ext cx="762000" cy="762000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MIE.png" id="7" name="Picture 5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3505200" y="5957212"/>
            <a:ext cx="939800" cy="73568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DITNE.png" id="8" name="Picture 6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5529263" y="6089873"/>
            <a:ext cx="1519237" cy="56492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COMUNE DI AGNONE.png" id="9" name="Picture 7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10150475" y="5958433"/>
            <a:ext cx="517525" cy="76494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UCG.png" id="10" name="Picture 8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8222934" y="5956300"/>
            <a:ext cx="712232" cy="711200"/>
          </a:xfrm>
          <a:prstGeom prst="rect">
            <a:avLst/>
          </a:prstGeom>
          <a:noFill/>
        </p:spPr>
      </p:pic>
      <p:cxnSp>
        <p:nvCxnSpPr>
          <p:cNvPr id="11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53300" y="58407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932101"/>
            <a:ext cx="10515600" cy="744065"/>
          </a:xfrm>
        </p:spPr>
        <p:txBody>
          <a:bodyPr>
            <a:noAutofit/>
          </a:bodyPr>
          <a:lstStyle/>
          <a:p>
            <a:r>
              <a:rPr b="1" dirty="0" lang="en-US" sz="2800" u="sng"/>
              <a:t>STEP 3: Definition of building zones (in case of multi-zone approach) (2) 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EAA42A-66BD-4382-8BF1-454AFF427162}"/>
              </a:ext>
            </a:extLst>
          </p:cNvPr>
          <p:cNvGrpSpPr/>
          <p:nvPr/>
        </p:nvGrpSpPr>
        <p:grpSpPr>
          <a:xfrm>
            <a:off x="1858557" y="1565662"/>
            <a:ext cx="8474885" cy="4208306"/>
            <a:chOff x="790414" y="1031365"/>
            <a:chExt cx="10619273" cy="56187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1671C40-0ABA-4D3C-AF88-1A7193B28C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95"/>
            <a:stretch/>
          </p:blipFill>
          <p:spPr>
            <a:xfrm>
              <a:off x="790414" y="1031365"/>
              <a:ext cx="10567397" cy="561879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EDD2CD8-FA4F-420A-9F89-179ACC1C85E7}"/>
                </a:ext>
              </a:extLst>
            </p:cNvPr>
            <p:cNvSpPr/>
            <p:nvPr/>
          </p:nvSpPr>
          <p:spPr>
            <a:xfrm>
              <a:off x="1269660" y="3112167"/>
              <a:ext cx="1345204" cy="18215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30C9F65-A457-4FA8-897D-FA2D9C34FE94}"/>
                </a:ext>
              </a:extLst>
            </p:cNvPr>
            <p:cNvSpPr/>
            <p:nvPr/>
          </p:nvSpPr>
          <p:spPr>
            <a:xfrm>
              <a:off x="9384632" y="2101516"/>
              <a:ext cx="1973179" cy="1739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C50C4A1-79BB-4C77-8E1A-97A941EFAB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39" l="70" r="156" t="10"/>
            <a:stretch/>
          </p:blipFill>
          <p:spPr>
            <a:xfrm>
              <a:off x="6965174" y="2529965"/>
              <a:ext cx="4392637" cy="4120190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AA2BB74-6DE9-418F-A22F-834D9074D5DA}"/>
                </a:ext>
              </a:extLst>
            </p:cNvPr>
            <p:cNvSpPr/>
            <p:nvPr/>
          </p:nvSpPr>
          <p:spPr>
            <a:xfrm>
              <a:off x="9063788" y="1700635"/>
              <a:ext cx="2345899" cy="27532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dirty="0" lang="en-US" sz="1600"/>
                <a:t>Certification mode:</a:t>
              </a:r>
            </a:p>
            <a:p>
              <a:r>
                <a:rPr dirty="0" lang="en-US" sz="1600"/>
                <a:t>User profile data are “locked”.</a:t>
              </a:r>
            </a:p>
            <a:p>
              <a:endParaRPr dirty="0" lang="en-US" sz="1600"/>
            </a:p>
            <a:p>
              <a:r>
                <a:rPr dirty="0" lang="en-US" sz="1600"/>
                <a:t>Consultation/energy audit mode:</a:t>
              </a:r>
            </a:p>
            <a:p>
              <a:r>
                <a:rPr dirty="0" lang="en-US" sz="1600"/>
                <a:t>User profile data can be modified.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9237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carcani\Desktop\REEHUB +\Communication template - logo\REEHUB PLUS\LOGO_INTERREG_REEHUB PLUS-2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8101"/>
            <a:ext cx="2657475" cy="82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78700" y="8242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C:\Users\acarcani\Desktop\REEHUB +\LOGO PROJECT PARTNERS LEAD PARTNER REEHUB PLUS\Lead Partner Logo\LOGO BI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5498" y="5943600"/>
            <a:ext cx="762000" cy="762000"/>
          </a:xfrm>
          <a:prstGeom prst="rect">
            <a:avLst/>
          </a:prstGeom>
          <a:noFill/>
        </p:spPr>
      </p:pic>
      <p:pic>
        <p:nvPicPr>
          <p:cNvPr id="7" name="Picture 5" descr="C:\Users\acarcani\Desktop\REEHUB +\LOGO PROJECT PARTNERS LEAD PARTNER REEHUB PLUS\Project Partners Logo\LOGO MI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5957212"/>
            <a:ext cx="939800" cy="735687"/>
          </a:xfrm>
          <a:prstGeom prst="rect">
            <a:avLst/>
          </a:prstGeom>
          <a:noFill/>
        </p:spPr>
      </p:pic>
      <p:pic>
        <p:nvPicPr>
          <p:cNvPr id="8" name="Picture 6" descr="C:\Users\acarcani\Desktop\REEHUB +\LOGO PROJECT PARTNERS LEAD PARTNER REEHUB PLUS\Project Partners Logo\LOGO DIT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9263" y="6089873"/>
            <a:ext cx="1519237" cy="564927"/>
          </a:xfrm>
          <a:prstGeom prst="rect">
            <a:avLst/>
          </a:prstGeom>
          <a:noFill/>
        </p:spPr>
      </p:pic>
      <p:pic>
        <p:nvPicPr>
          <p:cNvPr id="9" name="Picture 7" descr="C:\Users\acarcani\Desktop\REEHUB +\LOGO PROJECT PARTNERS LEAD PARTNER REEHUB PLUS\Project Partners Logo\LOGO COMUNE DI AGNON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50475" y="5958433"/>
            <a:ext cx="517525" cy="764947"/>
          </a:xfrm>
          <a:prstGeom prst="rect">
            <a:avLst/>
          </a:prstGeom>
          <a:noFill/>
        </p:spPr>
      </p:pic>
      <p:pic>
        <p:nvPicPr>
          <p:cNvPr id="10" name="Picture 8" descr="C:\Users\acarcani\Desktop\REEHUB +\LOGO PROJECT PARTNERS LEAD PARTNER REEHUB PLUS\Project Partners Logo\LOGO UC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2934" y="5956300"/>
            <a:ext cx="712232" cy="711200"/>
          </a:xfrm>
          <a:prstGeom prst="rect">
            <a:avLst/>
          </a:prstGeom>
          <a:noFill/>
        </p:spPr>
      </p:pic>
      <p:cxnSp>
        <p:nvCxnSpPr>
          <p:cNvPr id="11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53300" y="58407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818373"/>
            <a:ext cx="10515600" cy="744065"/>
          </a:xfrm>
        </p:spPr>
        <p:txBody>
          <a:bodyPr>
            <a:noAutofit/>
          </a:bodyPr>
          <a:lstStyle/>
          <a:p>
            <a:r>
              <a:rPr lang="en-US" sz="2800" b="1" u="sng" dirty="0"/>
              <a:t>EPBD (2002/91/EC, 2010/31/EU): Overview of standards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19DF55-12CF-4B52-B4ED-4E49B055D06B}"/>
              </a:ext>
            </a:extLst>
          </p:cNvPr>
          <p:cNvSpPr/>
          <p:nvPr/>
        </p:nvSpPr>
        <p:spPr>
          <a:xfrm>
            <a:off x="7474955" y="1652378"/>
            <a:ext cx="3684350" cy="224676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r-Latn-RS" sz="2800" b="1" dirty="0"/>
              <a:t>EN ISO 13790:2008</a:t>
            </a:r>
            <a:r>
              <a:rPr lang="sr-Latn-RS" sz="2800" dirty="0"/>
              <a:t> </a:t>
            </a:r>
          </a:p>
          <a:p>
            <a:r>
              <a:rPr lang="sr-Latn-RS" sz="2800" dirty="0"/>
              <a:t>Energy performance of building – Calculation of energy use for space heating and cooling</a:t>
            </a:r>
            <a:endParaRPr lang="sr-Latn-RS" sz="2800" dirty="0">
              <a:effectLst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4EA8601-170A-4460-ABD2-CD6CECF9F570}"/>
              </a:ext>
            </a:extLst>
          </p:cNvPr>
          <p:cNvGrpSpPr/>
          <p:nvPr/>
        </p:nvGrpSpPr>
        <p:grpSpPr>
          <a:xfrm>
            <a:off x="838200" y="1652378"/>
            <a:ext cx="6314221" cy="4010914"/>
            <a:chOff x="817989" y="1652378"/>
            <a:chExt cx="6314221" cy="40109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206A8B6-ADD0-424A-BF21-50EEC3ED80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25" b="3909"/>
            <a:stretch/>
          </p:blipFill>
          <p:spPr>
            <a:xfrm>
              <a:off x="817989" y="1652378"/>
              <a:ext cx="6314221" cy="4010914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5331B4B-14F5-431E-8A58-320292610F8A}"/>
                </a:ext>
              </a:extLst>
            </p:cNvPr>
            <p:cNvSpPr/>
            <p:nvPr/>
          </p:nvSpPr>
          <p:spPr>
            <a:xfrm>
              <a:off x="1596207" y="4436976"/>
              <a:ext cx="1562582" cy="35123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8982067"/>
      </p:ext>
    </p:extLst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carcani\Desktop\REEHUB +\Communication template - logo\REEHUB PLUS\LOGO_INTERREG_REEHUB PLUS-200.jpg" id="4" name="Picture 3"/>
          <p:cNvPicPr/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285750" y="38101"/>
            <a:ext cx="2657475" cy="82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78700" y="8242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C:\Users\acarcani\Desktop\REEHUB +\LOGO PROJECT PARTNERS LEAD PARTNER REEHUB PLUS\Lead Partner Logo\LOGO BIRD.png" id="6" name="Picture 4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1615498" y="5943600"/>
            <a:ext cx="762000" cy="762000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MIE.png" id="7" name="Picture 5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3505200" y="5957212"/>
            <a:ext cx="939800" cy="73568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DITNE.png" id="8" name="Picture 6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5529263" y="6089873"/>
            <a:ext cx="1519237" cy="56492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COMUNE DI AGNONE.png" id="9" name="Picture 7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10150475" y="5958433"/>
            <a:ext cx="517525" cy="76494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UCG.png" id="10" name="Picture 8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8222934" y="5956300"/>
            <a:ext cx="712232" cy="711200"/>
          </a:xfrm>
          <a:prstGeom prst="rect">
            <a:avLst/>
          </a:prstGeom>
          <a:noFill/>
        </p:spPr>
      </p:pic>
      <p:cxnSp>
        <p:nvCxnSpPr>
          <p:cNvPr id="11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53300" y="58407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932101"/>
            <a:ext cx="10515600" cy="744065"/>
          </a:xfrm>
        </p:spPr>
        <p:txBody>
          <a:bodyPr>
            <a:noAutofit/>
          </a:bodyPr>
          <a:lstStyle/>
          <a:p>
            <a:r>
              <a:rPr b="1" dirty="0" lang="en-US" sz="2800" u="sng"/>
              <a:t>STEP 4: Definition of building envelope elements (1)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0F3FAC7-8871-4A4F-950D-5FBF0E160FAE}"/>
              </a:ext>
            </a:extLst>
          </p:cNvPr>
          <p:cNvGrpSpPr/>
          <p:nvPr/>
        </p:nvGrpSpPr>
        <p:grpSpPr>
          <a:xfrm>
            <a:off x="1879103" y="1555632"/>
            <a:ext cx="8618264" cy="4178607"/>
            <a:chOff x="790414" y="1041719"/>
            <a:chExt cx="10851804" cy="56187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E38FEF4-ED86-4B5F-87DB-282379D111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95"/>
            <a:stretch/>
          </p:blipFill>
          <p:spPr>
            <a:xfrm>
              <a:off x="790414" y="1041719"/>
              <a:ext cx="10567397" cy="561879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0158C18-9E3D-4D89-988A-B1E0786B3F15}"/>
                </a:ext>
              </a:extLst>
            </p:cNvPr>
            <p:cNvSpPr/>
            <p:nvPr/>
          </p:nvSpPr>
          <p:spPr>
            <a:xfrm>
              <a:off x="1109238" y="2818062"/>
              <a:ext cx="1516257" cy="20354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D0911DD-9DF5-4E97-8E20-F17ACFBE2253}"/>
                </a:ext>
              </a:extLst>
            </p:cNvPr>
            <p:cNvSpPr/>
            <p:nvPr/>
          </p:nvSpPr>
          <p:spPr>
            <a:xfrm>
              <a:off x="9678977" y="3638054"/>
              <a:ext cx="1963241" cy="24417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dirty="0" lang="en-US" sz="1600"/>
                <a:t>U-values exceeding the minimum requirements from the Rulebook are marked in red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7B915D5-074C-44B1-A3E6-A674C70AB622}"/>
                </a:ext>
              </a:extLst>
            </p:cNvPr>
            <p:cNvSpPr/>
            <p:nvPr/>
          </p:nvSpPr>
          <p:spPr>
            <a:xfrm>
              <a:off x="5662863" y="2818062"/>
              <a:ext cx="1106905" cy="223520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71C4177-B1CA-41DA-A856-9AD2AA9201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69767" y="4315326"/>
              <a:ext cx="2905384" cy="0"/>
            </a:xfrm>
            <a:prstGeom prst="straightConnector1">
              <a:avLst/>
            </a:prstGeom>
            <a:ln algn="ctr" cap="flat" cmpd="sng" w="12700">
              <a:solidFill>
                <a:srgbClr val="C00000"/>
              </a:solidFill>
              <a:prstDash val="solid"/>
              <a:round/>
              <a:headEnd len="med" type="none" w="med"/>
              <a:tailEnd len="med" type="arrow" w="med"/>
            </a:ln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rgbClr b="0" g="0" r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900654"/>
      </p:ext>
    </p:extLst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carcani\Desktop\REEHUB +\Communication template - logo\REEHUB PLUS\LOGO_INTERREG_REEHUB PLUS-200.jpg" id="4" name="Picture 3"/>
          <p:cNvPicPr/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285750" y="38101"/>
            <a:ext cx="2657475" cy="82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78700" y="8242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C:\Users\acarcani\Desktop\REEHUB +\LOGO PROJECT PARTNERS LEAD PARTNER REEHUB PLUS\Lead Partner Logo\LOGO BIRD.png" id="6" name="Picture 4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1615498" y="5943600"/>
            <a:ext cx="762000" cy="762000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MIE.png" id="7" name="Picture 5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3505200" y="5957212"/>
            <a:ext cx="939800" cy="73568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DITNE.png" id="8" name="Picture 6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5529263" y="6089873"/>
            <a:ext cx="1519237" cy="56492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COMUNE DI AGNONE.png" id="9" name="Picture 7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10150475" y="5958433"/>
            <a:ext cx="517525" cy="76494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UCG.png" id="10" name="Picture 8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8222934" y="5956300"/>
            <a:ext cx="712232" cy="711200"/>
          </a:xfrm>
          <a:prstGeom prst="rect">
            <a:avLst/>
          </a:prstGeom>
          <a:noFill/>
        </p:spPr>
      </p:pic>
      <p:cxnSp>
        <p:nvCxnSpPr>
          <p:cNvPr id="11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53300" y="58407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932101"/>
            <a:ext cx="10515600" cy="744065"/>
          </a:xfrm>
        </p:spPr>
        <p:txBody>
          <a:bodyPr>
            <a:noAutofit/>
          </a:bodyPr>
          <a:lstStyle/>
          <a:p>
            <a:r>
              <a:rPr b="1" dirty="0" lang="en-US" sz="2800" u="sng"/>
              <a:t>STEP 4: Definition of building envelope elements (2)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AED80FB-C0A8-4DD6-834B-4E24F289BE89}"/>
              </a:ext>
            </a:extLst>
          </p:cNvPr>
          <p:cNvGrpSpPr/>
          <p:nvPr/>
        </p:nvGrpSpPr>
        <p:grpSpPr>
          <a:xfrm>
            <a:off x="1879518" y="1580225"/>
            <a:ext cx="8615582" cy="4190365"/>
            <a:chOff x="790414" y="1041719"/>
            <a:chExt cx="10796237" cy="561879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C0935C0-4382-4456-9F7A-87F7F12B3A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95"/>
            <a:stretch/>
          </p:blipFill>
          <p:spPr>
            <a:xfrm>
              <a:off x="790414" y="1041719"/>
              <a:ext cx="10567397" cy="561879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762CB35-5957-4B49-AB10-AF1B61829138}"/>
                </a:ext>
              </a:extLst>
            </p:cNvPr>
            <p:cNvSpPr/>
            <p:nvPr/>
          </p:nvSpPr>
          <p:spPr>
            <a:xfrm>
              <a:off x="1109238" y="2818062"/>
              <a:ext cx="1516257" cy="20354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5FE81E1-2BC5-474C-ACB4-4E46D6F5E142}"/>
                </a:ext>
              </a:extLst>
            </p:cNvPr>
            <p:cNvCxnSpPr/>
            <p:nvPr/>
          </p:nvCxnSpPr>
          <p:spPr>
            <a:xfrm>
              <a:off x="4700337" y="3387171"/>
              <a:ext cx="0" cy="336884"/>
            </a:xfrm>
            <a:prstGeom prst="straightConnector1">
              <a:avLst/>
            </a:prstGeom>
            <a:ln algn="ctr" cap="flat" cmpd="sng" w="28575">
              <a:solidFill>
                <a:srgbClr val="C00000"/>
              </a:solidFill>
              <a:prstDash val="solid"/>
              <a:round/>
              <a:headEnd len="med" type="none" w="med"/>
              <a:tailEnd len="med" type="arrow" w="med"/>
            </a:ln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rgbClr b="0" g="0" r="0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35C8804-7263-498E-822A-A56A8990661E}"/>
                </a:ext>
              </a:extLst>
            </p:cNvPr>
            <p:cNvSpPr/>
            <p:nvPr/>
          </p:nvSpPr>
          <p:spPr>
            <a:xfrm>
              <a:off x="3944680" y="3444948"/>
              <a:ext cx="5550194" cy="3030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9F249D2-D205-4736-B0C1-CBCE78C06A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68" l="1" r="56" t="406"/>
            <a:stretch/>
          </p:blipFill>
          <p:spPr>
            <a:xfrm>
              <a:off x="2812101" y="2624478"/>
              <a:ext cx="6754552" cy="109957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4011029-EAFC-4A9F-BA6E-6E26414CB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b="232" l="202" r="306" t="182"/>
            <a:stretch/>
          </p:blipFill>
          <p:spPr>
            <a:xfrm>
              <a:off x="2811991" y="3555613"/>
              <a:ext cx="2060260" cy="274701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7B13F4C-7ABE-4F7D-9E57-68CAC060A7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b="278" l="52" r="32" t="152"/>
            <a:stretch/>
          </p:blipFill>
          <p:spPr>
            <a:xfrm>
              <a:off x="4531057" y="4209912"/>
              <a:ext cx="6673755" cy="2419749"/>
            </a:xfrm>
            <a:prstGeom prst="rect">
              <a:avLst/>
            </a:prstGeom>
          </p:spPr>
        </p:pic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6008BB3-422E-4478-96DC-733FD76E3E25}"/>
                </a:ext>
              </a:extLst>
            </p:cNvPr>
            <p:cNvCxnSpPr/>
            <p:nvPr/>
          </p:nvCxnSpPr>
          <p:spPr>
            <a:xfrm>
              <a:off x="4700337" y="3291839"/>
              <a:ext cx="0" cy="263774"/>
            </a:xfrm>
            <a:prstGeom prst="straightConnector1">
              <a:avLst/>
            </a:prstGeom>
            <a:ln algn="ctr" cap="flat" cmpd="sng" w="12700">
              <a:solidFill>
                <a:srgbClr val="C00000"/>
              </a:solidFill>
              <a:prstDash val="solid"/>
              <a:round/>
              <a:headEnd len="med" type="none" w="med"/>
              <a:tailEnd len="med" type="arrow" w="med"/>
            </a:ln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rgbClr b="0" g="0" r="0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7528556-EE9A-466E-A9BD-10700B1BF764}"/>
                </a:ext>
              </a:extLst>
            </p:cNvPr>
            <p:cNvSpPr/>
            <p:nvPr/>
          </p:nvSpPr>
          <p:spPr>
            <a:xfrm>
              <a:off x="4231757" y="3019775"/>
              <a:ext cx="1957619" cy="252572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0CF0BD5-1265-4745-947E-2D37A34EA5FD}"/>
                </a:ext>
              </a:extLst>
            </p:cNvPr>
            <p:cNvSpPr/>
            <p:nvPr/>
          </p:nvSpPr>
          <p:spPr>
            <a:xfrm>
              <a:off x="9428845" y="2050250"/>
              <a:ext cx="2157806" cy="2434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dirty="0" lang="en-US" sz="1600"/>
                <a:t>Opaque envelope elements </a:t>
              </a:r>
            </a:p>
            <a:p>
              <a:pPr indent="-400050" marL="400050">
                <a:buAutoNum type="romanLcParenBoth"/>
              </a:pPr>
              <a:r>
                <a:rPr dirty="0" lang="en-US" sz="1600"/>
                <a:t>Direct U-values entry</a:t>
              </a:r>
            </a:p>
            <a:p>
              <a:pPr indent="-400050" marL="400050">
                <a:buAutoNum type="romanLcParenBoth"/>
              </a:pPr>
              <a:r>
                <a:rPr dirty="0" lang="en-US" sz="1600"/>
                <a:t>Definition of construction layers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9FA5826-C4E9-4BB2-9F50-7F30BF619CAB}"/>
                </a:ext>
              </a:extLst>
            </p:cNvPr>
            <p:cNvCxnSpPr/>
            <p:nvPr/>
          </p:nvCxnSpPr>
          <p:spPr>
            <a:xfrm>
              <a:off x="5549724" y="3851114"/>
              <a:ext cx="844" cy="353063"/>
            </a:xfrm>
            <a:prstGeom prst="straightConnector1">
              <a:avLst/>
            </a:prstGeom>
            <a:ln algn="ctr" cap="flat" cmpd="sng" w="12700">
              <a:solidFill>
                <a:srgbClr val="C00000"/>
              </a:solidFill>
              <a:prstDash val="solid"/>
              <a:round/>
              <a:headEnd len="med" type="none" w="med"/>
              <a:tailEnd len="med" type="arrow" w="med"/>
            </a:ln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rgbClr b="0" g="0" r="0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65ADC4D-95D8-45B7-9BB6-CC69A27B30F1}"/>
                </a:ext>
              </a:extLst>
            </p:cNvPr>
            <p:cNvCxnSpPr/>
            <p:nvPr/>
          </p:nvCxnSpPr>
          <p:spPr>
            <a:xfrm>
              <a:off x="4871407" y="3851114"/>
              <a:ext cx="678317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5663638"/>
      </p:ext>
    </p:extLst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carcani\Desktop\REEHUB +\Communication template - logo\REEHUB PLUS\LOGO_INTERREG_REEHUB PLUS-200.jpg" id="4" name="Picture 3"/>
          <p:cNvPicPr/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285750" y="38101"/>
            <a:ext cx="2657475" cy="82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78700" y="8242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C:\Users\acarcani\Desktop\REEHUB +\LOGO PROJECT PARTNERS LEAD PARTNER REEHUB PLUS\Lead Partner Logo\LOGO BIRD.png" id="6" name="Picture 4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1615498" y="5943600"/>
            <a:ext cx="762000" cy="762000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MIE.png" id="7" name="Picture 5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3505200" y="5957212"/>
            <a:ext cx="939800" cy="73568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DITNE.png" id="8" name="Picture 6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5529263" y="6089873"/>
            <a:ext cx="1519237" cy="56492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COMUNE DI AGNONE.png" id="9" name="Picture 7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10150475" y="5958433"/>
            <a:ext cx="517525" cy="76494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UCG.png" id="10" name="Picture 8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8222934" y="5956300"/>
            <a:ext cx="712232" cy="711200"/>
          </a:xfrm>
          <a:prstGeom prst="rect">
            <a:avLst/>
          </a:prstGeom>
          <a:noFill/>
        </p:spPr>
      </p:pic>
      <p:cxnSp>
        <p:nvCxnSpPr>
          <p:cNvPr id="11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53300" y="58407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932101"/>
            <a:ext cx="10515600" cy="744065"/>
          </a:xfrm>
        </p:spPr>
        <p:txBody>
          <a:bodyPr>
            <a:noAutofit/>
          </a:bodyPr>
          <a:lstStyle/>
          <a:p>
            <a:r>
              <a:rPr b="1" dirty="0" lang="en-US" sz="2800" u="sng"/>
              <a:t>STEP 4: Definition of building envelope elements (3)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5B4FD80-3324-4501-B19F-327C3B60B599}"/>
              </a:ext>
            </a:extLst>
          </p:cNvPr>
          <p:cNvGrpSpPr/>
          <p:nvPr/>
        </p:nvGrpSpPr>
        <p:grpSpPr>
          <a:xfrm>
            <a:off x="1907234" y="1555075"/>
            <a:ext cx="8502004" cy="4218893"/>
            <a:chOff x="790414" y="1041719"/>
            <a:chExt cx="10777666" cy="561879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9278531-989B-4ECE-AD5B-926EB826E3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95"/>
            <a:stretch/>
          </p:blipFill>
          <p:spPr>
            <a:xfrm>
              <a:off x="790414" y="1041719"/>
              <a:ext cx="10567397" cy="5618790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2BB1AD1-2529-473A-967F-0E708B0590FE}"/>
                </a:ext>
              </a:extLst>
            </p:cNvPr>
            <p:cNvSpPr/>
            <p:nvPr/>
          </p:nvSpPr>
          <p:spPr>
            <a:xfrm>
              <a:off x="1109238" y="2818062"/>
              <a:ext cx="1516257" cy="20354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D3EAFCF-9BA1-4096-8EBC-16B2D172AE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587" l="73" r="22" t="91"/>
            <a:stretch/>
          </p:blipFill>
          <p:spPr>
            <a:xfrm>
              <a:off x="2761616" y="5435280"/>
              <a:ext cx="7638609" cy="94625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B776305-7BC6-457C-8375-3421C08234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b="145" l="29" r="30" t="51"/>
            <a:stretch/>
          </p:blipFill>
          <p:spPr>
            <a:xfrm>
              <a:off x="5548215" y="2395284"/>
              <a:ext cx="2825763" cy="3209508"/>
            </a:xfrm>
            <a:prstGeom prst="rect">
              <a:avLst/>
            </a:prstGeom>
          </p:spPr>
        </p:pic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012AA7F-9AF6-4136-8B21-CD0D30D90DCB}"/>
                </a:ext>
              </a:extLst>
            </p:cNvPr>
            <p:cNvCxnSpPr/>
            <p:nvPr/>
          </p:nvCxnSpPr>
          <p:spPr>
            <a:xfrm flipV="1">
              <a:off x="6272463" y="5604792"/>
              <a:ext cx="0" cy="479836"/>
            </a:xfrm>
            <a:prstGeom prst="straightConnector1">
              <a:avLst/>
            </a:prstGeom>
            <a:ln algn="ctr" cap="flat" cmpd="sng" w="12700">
              <a:solidFill>
                <a:srgbClr val="C00000"/>
              </a:solidFill>
              <a:prstDash val="solid"/>
              <a:round/>
              <a:headEnd len="med" type="none" w="med"/>
              <a:tailEnd len="med" type="arrow" w="med"/>
            </a:ln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rgbClr b="0" g="0" r="0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273EA78-828E-4B24-8818-4AC2FE423A2B}"/>
                </a:ext>
              </a:extLst>
            </p:cNvPr>
            <p:cNvSpPr/>
            <p:nvPr/>
          </p:nvSpPr>
          <p:spPr>
            <a:xfrm>
              <a:off x="4408744" y="6084628"/>
              <a:ext cx="2104351" cy="249836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75ACA32-B509-4C8B-BE1D-0F3D9C5313B1}"/>
                </a:ext>
              </a:extLst>
            </p:cNvPr>
            <p:cNvSpPr/>
            <p:nvPr/>
          </p:nvSpPr>
          <p:spPr>
            <a:xfrm>
              <a:off x="8951026" y="2020619"/>
              <a:ext cx="2617054" cy="43859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dirty="0" lang="en-US" sz="1600"/>
                <a:t>Transparent envelope elements </a:t>
              </a:r>
            </a:p>
            <a:p>
              <a:pPr indent="-400050" marL="400050">
                <a:buAutoNum type="romanLcParenBoth"/>
              </a:pPr>
              <a:r>
                <a:rPr dirty="0" lang="en-US" sz="1600"/>
                <a:t>Direct U-value entry (and corresponding g and tau values)</a:t>
              </a:r>
            </a:p>
            <a:p>
              <a:pPr indent="-400050" marL="400050">
                <a:buAutoNum type="romanLcParenBoth"/>
              </a:pPr>
              <a:r>
                <a:rPr dirty="0" lang="en-US" sz="1600"/>
                <a:t>Definition of window elements (glazing, frame, spacer)</a:t>
              </a:r>
            </a:p>
            <a:p>
              <a:endParaRPr dirty="0" lang="en-US" sz="1600"/>
            </a:p>
            <a:p>
              <a:r>
                <a:rPr dirty="0" lang="en-US" sz="1600"/>
                <a:t>+ definition of sun protection 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4686979"/>
      </p:ext>
    </p:extLst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carcani\Desktop\REEHUB +\Communication template - logo\REEHUB PLUS\LOGO_INTERREG_REEHUB PLUS-200.jpg" id="4" name="Picture 3"/>
          <p:cNvPicPr/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285750" y="38101"/>
            <a:ext cx="2657475" cy="82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78700" y="8242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C:\Users\acarcani\Desktop\REEHUB +\LOGO PROJECT PARTNERS LEAD PARTNER REEHUB PLUS\Lead Partner Logo\LOGO BIRD.png" id="6" name="Picture 4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1615498" y="5943600"/>
            <a:ext cx="762000" cy="762000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MIE.png" id="7" name="Picture 5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3505200" y="5957212"/>
            <a:ext cx="939800" cy="73568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DITNE.png" id="8" name="Picture 6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5529263" y="6089873"/>
            <a:ext cx="1519237" cy="56492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COMUNE DI AGNONE.png" id="9" name="Picture 7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10150475" y="5958433"/>
            <a:ext cx="517525" cy="76494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UCG.png" id="10" name="Picture 8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8222934" y="5956300"/>
            <a:ext cx="712232" cy="711200"/>
          </a:xfrm>
          <a:prstGeom prst="rect">
            <a:avLst/>
          </a:prstGeom>
          <a:noFill/>
        </p:spPr>
      </p:pic>
      <p:cxnSp>
        <p:nvCxnSpPr>
          <p:cNvPr id="11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53300" y="58407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932101"/>
            <a:ext cx="10515600" cy="744065"/>
          </a:xfrm>
        </p:spPr>
        <p:txBody>
          <a:bodyPr>
            <a:noAutofit/>
          </a:bodyPr>
          <a:lstStyle/>
          <a:p>
            <a:r>
              <a:rPr b="1" dirty="0" lang="en-US" sz="2800" u="sng"/>
              <a:t>STEP 5: Definition of technical systems in building (1)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8769AEF-41D5-4FA2-91F9-624C6AC1E45F}"/>
              </a:ext>
            </a:extLst>
          </p:cNvPr>
          <p:cNvGrpSpPr/>
          <p:nvPr/>
        </p:nvGrpSpPr>
        <p:grpSpPr>
          <a:xfrm>
            <a:off x="1797803" y="1596732"/>
            <a:ext cx="8938443" cy="4162403"/>
            <a:chOff x="790414" y="1052562"/>
            <a:chExt cx="10796376" cy="559273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750CAF1-6644-4FD2-84F5-D37FF17C01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7"/>
            <a:stretch/>
          </p:blipFill>
          <p:spPr>
            <a:xfrm>
              <a:off x="790414" y="1052562"/>
              <a:ext cx="10567397" cy="5592732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13BEB41-9E3B-4F0E-AE80-7760447C30CE}"/>
                </a:ext>
              </a:extLst>
            </p:cNvPr>
            <p:cNvSpPr/>
            <p:nvPr/>
          </p:nvSpPr>
          <p:spPr>
            <a:xfrm>
              <a:off x="1157365" y="5358062"/>
              <a:ext cx="1345204" cy="18215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BF194C-2C6D-43A8-93F9-8916DEE7DD75}"/>
                </a:ext>
              </a:extLst>
            </p:cNvPr>
            <p:cNvSpPr/>
            <p:nvPr/>
          </p:nvSpPr>
          <p:spPr>
            <a:xfrm>
              <a:off x="8981202" y="4041118"/>
              <a:ext cx="2605588" cy="21090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dirty="0" lang="en-US" sz="1600"/>
                <a:t>If only HVAC wizard is used no entries in the navigation tree are shown (default values for the selected systems)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4837011"/>
      </p:ext>
    </p:extLst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carcani\Desktop\REEHUB +\Communication template - logo\REEHUB PLUS\LOGO_INTERREG_REEHUB PLUS-200.jpg" id="4" name="Picture 3"/>
          <p:cNvPicPr/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285750" y="38101"/>
            <a:ext cx="2657475" cy="82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78700" y="8242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C:\Users\acarcani\Desktop\REEHUB +\LOGO PROJECT PARTNERS LEAD PARTNER REEHUB PLUS\Lead Partner Logo\LOGO BIRD.png" id="6" name="Picture 4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1615498" y="5943600"/>
            <a:ext cx="762000" cy="762000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MIE.png" id="7" name="Picture 5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3505200" y="5957212"/>
            <a:ext cx="939800" cy="73568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DITNE.png" id="8" name="Picture 6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5529263" y="6089873"/>
            <a:ext cx="1519237" cy="56492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COMUNE DI AGNONE.png" id="9" name="Picture 7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10150475" y="5958433"/>
            <a:ext cx="517525" cy="76494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UCG.png" id="10" name="Picture 8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8222934" y="5956300"/>
            <a:ext cx="712232" cy="711200"/>
          </a:xfrm>
          <a:prstGeom prst="rect">
            <a:avLst/>
          </a:prstGeom>
          <a:noFill/>
        </p:spPr>
      </p:pic>
      <p:cxnSp>
        <p:nvCxnSpPr>
          <p:cNvPr id="11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53300" y="58407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932101"/>
            <a:ext cx="10515600" cy="744065"/>
          </a:xfrm>
        </p:spPr>
        <p:txBody>
          <a:bodyPr>
            <a:noAutofit/>
          </a:bodyPr>
          <a:lstStyle/>
          <a:p>
            <a:r>
              <a:rPr b="1" dirty="0" lang="en-US" sz="2800" u="sng"/>
              <a:t>STEP 5: Definition of technical systems in building (2)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ADE5047-C613-49FA-BB6A-EF080C561B57}"/>
              </a:ext>
            </a:extLst>
          </p:cNvPr>
          <p:cNvGrpSpPr/>
          <p:nvPr/>
        </p:nvGrpSpPr>
        <p:grpSpPr>
          <a:xfrm>
            <a:off x="1855734" y="1535371"/>
            <a:ext cx="8717572" cy="4223764"/>
            <a:chOff x="790413" y="1064578"/>
            <a:chExt cx="10934349" cy="561879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DB25CD9-6713-4414-A781-DCB5E1543E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95"/>
            <a:stretch/>
          </p:blipFill>
          <p:spPr>
            <a:xfrm>
              <a:off x="790413" y="1064578"/>
              <a:ext cx="10567397" cy="561879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47CBD2E-DBA7-49C8-BDE2-02A6D177D4CC}"/>
                </a:ext>
              </a:extLst>
            </p:cNvPr>
            <p:cNvSpPr/>
            <p:nvPr/>
          </p:nvSpPr>
          <p:spPr>
            <a:xfrm>
              <a:off x="1157365" y="3304674"/>
              <a:ext cx="1345204" cy="223554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794C2A8-CC9F-4E99-96E9-DE1C7F296AD2}"/>
                </a:ext>
              </a:extLst>
            </p:cNvPr>
            <p:cNvSpPr/>
            <p:nvPr/>
          </p:nvSpPr>
          <p:spPr>
            <a:xfrm>
              <a:off x="9119174" y="3304674"/>
              <a:ext cx="2605588" cy="30707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dirty="0" lang="en-US" sz="1600"/>
                <a:t>If HVAC wizard is used to start but with refinement possibilities, the details of the HVAC systems can be seen in the navigation tree and changes can be made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7955824"/>
      </p:ext>
    </p:extLst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carcani\Desktop\REEHUB +\Communication template - logo\REEHUB PLUS\LOGO_INTERREG_REEHUB PLUS-200.jpg" id="4" name="Picture 3"/>
          <p:cNvPicPr/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285750" y="38101"/>
            <a:ext cx="2657475" cy="82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78700" y="8242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C:\Users\acarcani\Desktop\REEHUB +\LOGO PROJECT PARTNERS LEAD PARTNER REEHUB PLUS\Lead Partner Logo\LOGO BIRD.png" id="6" name="Picture 4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1615498" y="5943600"/>
            <a:ext cx="762000" cy="762000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MIE.png" id="7" name="Picture 5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3505200" y="5957212"/>
            <a:ext cx="939800" cy="73568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DITNE.png" id="8" name="Picture 6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5529263" y="6089873"/>
            <a:ext cx="1519237" cy="56492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COMUNE DI AGNONE.png" id="9" name="Picture 7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10150475" y="5958433"/>
            <a:ext cx="517525" cy="76494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UCG.png" id="10" name="Picture 8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8222934" y="5956300"/>
            <a:ext cx="712232" cy="711200"/>
          </a:xfrm>
          <a:prstGeom prst="rect">
            <a:avLst/>
          </a:prstGeom>
          <a:noFill/>
        </p:spPr>
      </p:pic>
      <p:cxnSp>
        <p:nvCxnSpPr>
          <p:cNvPr id="11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53300" y="58407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932101"/>
            <a:ext cx="10515600" cy="744065"/>
          </a:xfrm>
        </p:spPr>
        <p:txBody>
          <a:bodyPr>
            <a:noAutofit/>
          </a:bodyPr>
          <a:lstStyle/>
          <a:p>
            <a:r>
              <a:rPr b="1" dirty="0" lang="en-US" sz="2800" u="sng"/>
              <a:t>STEP 5: Definition of technical systems in building (3)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C4F4FC-E4D6-467B-961E-9BB2997F3DCE}"/>
              </a:ext>
            </a:extLst>
          </p:cNvPr>
          <p:cNvGrpSpPr/>
          <p:nvPr/>
        </p:nvGrpSpPr>
        <p:grpSpPr>
          <a:xfrm>
            <a:off x="1933984" y="1580224"/>
            <a:ext cx="8559422" cy="4178911"/>
            <a:chOff x="790414" y="1038725"/>
            <a:chExt cx="10567397" cy="563181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2B59DD9-7111-4DFF-980E-C4884E0D73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137"/>
            <a:stretch/>
          </p:blipFill>
          <p:spPr>
            <a:xfrm>
              <a:off x="790414" y="1038725"/>
              <a:ext cx="10567397" cy="5631819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DBE033C-2FA5-4769-AB04-ACB93AC56B5E}"/>
                </a:ext>
              </a:extLst>
            </p:cNvPr>
            <p:cNvSpPr/>
            <p:nvPr/>
          </p:nvSpPr>
          <p:spPr>
            <a:xfrm>
              <a:off x="1205491" y="3384885"/>
              <a:ext cx="1345204" cy="19250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9ECAE50-4271-4FF5-AABA-EB67931A4AEA}"/>
                </a:ext>
              </a:extLst>
            </p:cNvPr>
            <p:cNvSpPr/>
            <p:nvPr/>
          </p:nvSpPr>
          <p:spPr>
            <a:xfrm>
              <a:off x="1486228" y="3580546"/>
              <a:ext cx="1064467" cy="257527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4510B97-A75C-44D6-86A7-0A5EDE0ED8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83" l="34" r="96" t="51"/>
            <a:stretch/>
          </p:blipFill>
          <p:spPr>
            <a:xfrm>
              <a:off x="2683276" y="2143677"/>
              <a:ext cx="6827006" cy="45268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7387662"/>
      </p:ext>
    </p:extLst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carcani\Desktop\REEHUB +\Communication template - logo\REEHUB PLUS\LOGO_INTERREG_REEHUB PLUS-200.jpg" id="4" name="Picture 3"/>
          <p:cNvPicPr/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285750" y="38101"/>
            <a:ext cx="2657475" cy="82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78700" y="8242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C:\Users\acarcani\Desktop\REEHUB +\LOGO PROJECT PARTNERS LEAD PARTNER REEHUB PLUS\Lead Partner Logo\LOGO BIRD.png" id="6" name="Picture 4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1615498" y="5943600"/>
            <a:ext cx="762000" cy="762000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MIE.png" id="7" name="Picture 5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3505200" y="5957212"/>
            <a:ext cx="939800" cy="73568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DITNE.png" id="8" name="Picture 6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5529263" y="6089873"/>
            <a:ext cx="1519237" cy="56492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COMUNE DI AGNONE.png" id="9" name="Picture 7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10150475" y="5958433"/>
            <a:ext cx="517525" cy="76494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UCG.png" id="10" name="Picture 8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8222934" y="5956300"/>
            <a:ext cx="712232" cy="711200"/>
          </a:xfrm>
          <a:prstGeom prst="rect">
            <a:avLst/>
          </a:prstGeom>
          <a:noFill/>
        </p:spPr>
      </p:pic>
      <p:cxnSp>
        <p:nvCxnSpPr>
          <p:cNvPr id="11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53300" y="58407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932101"/>
            <a:ext cx="10515600" cy="744065"/>
          </a:xfrm>
        </p:spPr>
        <p:txBody>
          <a:bodyPr>
            <a:noAutofit/>
          </a:bodyPr>
          <a:lstStyle/>
          <a:p>
            <a:r>
              <a:rPr b="1" dirty="0" lang="en-US" sz="2800" u="sng"/>
              <a:t>STEP 6: Display of the results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98CDDCA-38A4-4DE1-B8C4-CCC0E32C45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37"/>
          <a:stretch/>
        </p:blipFill>
        <p:spPr>
          <a:xfrm>
            <a:off x="1891245" y="1562959"/>
            <a:ext cx="7873547" cy="419615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C632DCA-4163-4D91-8E7B-51EFB3655D22}"/>
              </a:ext>
            </a:extLst>
          </p:cNvPr>
          <p:cNvSpPr/>
          <p:nvPr/>
        </p:nvSpPr>
        <p:spPr>
          <a:xfrm>
            <a:off x="2154780" y="4953481"/>
            <a:ext cx="1089594" cy="14284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0102"/>
      </p:ext>
    </p:extLst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carcani\Desktop\REEHUB +\Communication template - logo\REEHUB PLUS\LOGO_INTERREG_REEHUB PLUS-200.jpg" id="4" name="Picture 3"/>
          <p:cNvPicPr/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285750" y="38101"/>
            <a:ext cx="2657475" cy="82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78700" y="8242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C:\Users\acarcani\Desktop\REEHUB +\LOGO PROJECT PARTNERS LEAD PARTNER REEHUB PLUS\Lead Partner Logo\LOGO BIRD.png" id="6" name="Picture 4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1615498" y="5943600"/>
            <a:ext cx="762000" cy="762000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MIE.png" id="7" name="Picture 5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3505200" y="5957212"/>
            <a:ext cx="939800" cy="73568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DITNE.png" id="8" name="Picture 6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5529263" y="6089873"/>
            <a:ext cx="1519237" cy="56492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COMUNE DI AGNONE.png" id="9" name="Picture 7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10150475" y="5958433"/>
            <a:ext cx="517525" cy="76494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UCG.png" id="10" name="Picture 8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8222934" y="5956300"/>
            <a:ext cx="712232" cy="711200"/>
          </a:xfrm>
          <a:prstGeom prst="rect">
            <a:avLst/>
          </a:prstGeom>
          <a:noFill/>
        </p:spPr>
      </p:pic>
      <p:cxnSp>
        <p:nvCxnSpPr>
          <p:cNvPr id="11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53300" y="58407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932101"/>
            <a:ext cx="10515600" cy="744065"/>
          </a:xfrm>
        </p:spPr>
        <p:txBody>
          <a:bodyPr>
            <a:noAutofit/>
          </a:bodyPr>
          <a:lstStyle/>
          <a:p>
            <a:r>
              <a:rPr b="1" dirty="0" lang="en-US" sz="2800" u="sng"/>
              <a:t>STEP 7: Definition of measures to improve energy efficiency of the building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A133B0-544D-417B-BF56-6E3DFA2FABD2}"/>
              </a:ext>
            </a:extLst>
          </p:cNvPr>
          <p:cNvGrpSpPr/>
          <p:nvPr/>
        </p:nvGrpSpPr>
        <p:grpSpPr>
          <a:xfrm>
            <a:off x="1879408" y="1557422"/>
            <a:ext cx="8788592" cy="4242538"/>
            <a:chOff x="790414" y="1041719"/>
            <a:chExt cx="10567397" cy="561554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CC6563D-5AB8-4AA2-8C0F-2A3F38A0E5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95" r="-58"/>
            <a:stretch/>
          </p:blipFill>
          <p:spPr>
            <a:xfrm>
              <a:off x="790414" y="1041719"/>
              <a:ext cx="10567397" cy="561554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8CCBF5-0517-4232-B351-BE2CD6DAD9E4}"/>
                </a:ext>
              </a:extLst>
            </p:cNvPr>
            <p:cNvSpPr/>
            <p:nvPr/>
          </p:nvSpPr>
          <p:spPr>
            <a:xfrm>
              <a:off x="1029111" y="5894469"/>
              <a:ext cx="1409371" cy="192506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F90184A-64CD-4ED2-A31D-29FA4CB96B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80" l="99" r="44" t="9"/>
            <a:stretch/>
          </p:blipFill>
          <p:spPr>
            <a:xfrm>
              <a:off x="7229185" y="2522546"/>
              <a:ext cx="4128626" cy="413471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C65E53-EE87-4C53-8B5E-9F2346EAA675}"/>
                </a:ext>
              </a:extLst>
            </p:cNvPr>
            <p:cNvSpPr txBox="1"/>
            <p:nvPr/>
          </p:nvSpPr>
          <p:spPr>
            <a:xfrm>
              <a:off x="2677178" y="3165010"/>
              <a:ext cx="2098961" cy="27294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rtlCol="0" wrap="square">
              <a:spAutoFit/>
            </a:bodyPr>
            <a:lstStyle/>
            <a:p>
              <a:r>
                <a:rPr dirty="0" lang="en-US" sz="1600"/>
                <a:t>EE measures:</a:t>
              </a:r>
            </a:p>
            <a:p>
              <a:r>
                <a:rPr dirty="0" lang="en-US" sz="1600"/>
                <a:t>Envelope</a:t>
              </a:r>
            </a:p>
            <a:p>
              <a:r>
                <a:rPr dirty="0" lang="en-US" sz="1600"/>
                <a:t>Lighting</a:t>
              </a:r>
            </a:p>
            <a:p>
              <a:r>
                <a:rPr dirty="0" lang="en-US" sz="1600"/>
                <a:t>HVAC – Heating</a:t>
              </a:r>
            </a:p>
            <a:p>
              <a:r>
                <a:rPr dirty="0" lang="en-US" sz="1600"/>
                <a:t>HVAC – DHW </a:t>
              </a:r>
            </a:p>
            <a:p>
              <a:r>
                <a:rPr dirty="0" lang="en-US" sz="1600"/>
                <a:t>HVAC – Cooling </a:t>
              </a:r>
            </a:p>
            <a:p>
              <a:r>
                <a:rPr dirty="0" lang="en-US" sz="1600"/>
                <a:t>HVAC – Ventilation </a:t>
              </a:r>
            </a:p>
            <a:p>
              <a:r>
                <a:rPr dirty="0" lang="en-US" sz="1600"/>
                <a:t>Power generation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087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carcani\Desktop\REEHUB +\Communication template - logo\REEHUB PLUS\LOGO_INTERREG_REEHUB PLUS-2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8101"/>
            <a:ext cx="2657475" cy="82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78700" y="8242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C:\Users\acarcani\Desktop\REEHUB +\LOGO PROJECT PARTNERS LEAD PARTNER REEHUB PLUS\Lead Partner Logo\LOGO BI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5498" y="5943600"/>
            <a:ext cx="762000" cy="762000"/>
          </a:xfrm>
          <a:prstGeom prst="rect">
            <a:avLst/>
          </a:prstGeom>
          <a:noFill/>
        </p:spPr>
      </p:pic>
      <p:pic>
        <p:nvPicPr>
          <p:cNvPr id="7" name="Picture 5" descr="C:\Users\acarcani\Desktop\REEHUB +\LOGO PROJECT PARTNERS LEAD PARTNER REEHUB PLUS\Project Partners Logo\LOGO MI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5957212"/>
            <a:ext cx="939800" cy="735687"/>
          </a:xfrm>
          <a:prstGeom prst="rect">
            <a:avLst/>
          </a:prstGeom>
          <a:noFill/>
        </p:spPr>
      </p:pic>
      <p:pic>
        <p:nvPicPr>
          <p:cNvPr id="8" name="Picture 6" descr="C:\Users\acarcani\Desktop\REEHUB +\LOGO PROJECT PARTNERS LEAD PARTNER REEHUB PLUS\Project Partners Logo\LOGO DIT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9263" y="6089873"/>
            <a:ext cx="1519237" cy="564927"/>
          </a:xfrm>
          <a:prstGeom prst="rect">
            <a:avLst/>
          </a:prstGeom>
          <a:noFill/>
        </p:spPr>
      </p:pic>
      <p:pic>
        <p:nvPicPr>
          <p:cNvPr id="9" name="Picture 7" descr="C:\Users\acarcani\Desktop\REEHUB +\LOGO PROJECT PARTNERS LEAD PARTNER REEHUB PLUS\Project Partners Logo\LOGO COMUNE DI AGNON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50475" y="5958433"/>
            <a:ext cx="517525" cy="764947"/>
          </a:xfrm>
          <a:prstGeom prst="rect">
            <a:avLst/>
          </a:prstGeom>
          <a:noFill/>
        </p:spPr>
      </p:pic>
      <p:pic>
        <p:nvPicPr>
          <p:cNvPr id="10" name="Picture 8" descr="C:\Users\acarcani\Desktop\REEHUB +\LOGO PROJECT PARTNERS LEAD PARTNER REEHUB PLUS\Project Partners Logo\LOGO UC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2934" y="5956300"/>
            <a:ext cx="712232" cy="711200"/>
          </a:xfrm>
          <a:prstGeom prst="rect">
            <a:avLst/>
          </a:prstGeom>
          <a:noFill/>
        </p:spPr>
      </p:pic>
      <p:cxnSp>
        <p:nvCxnSpPr>
          <p:cNvPr id="11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53300" y="58407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932101"/>
            <a:ext cx="10515600" cy="744065"/>
          </a:xfrm>
        </p:spPr>
        <p:txBody>
          <a:bodyPr>
            <a:noAutofit/>
          </a:bodyPr>
          <a:lstStyle/>
          <a:p>
            <a:r>
              <a:rPr lang="en-US" sz="2800" b="1" u="sng" dirty="0"/>
              <a:t>STEP 8: Generation of energy performance certificate (EPC) </a:t>
            </a:r>
          </a:p>
        </p:txBody>
      </p:sp>
      <p:pic>
        <p:nvPicPr>
          <p:cNvPr id="18" name="Grafik 8">
            <a:extLst>
              <a:ext uri="{FF2B5EF4-FFF2-40B4-BE49-F238E27FC236}">
                <a16:creationId xmlns:a16="http://schemas.microsoft.com/office/drawing/2014/main" id="{BDDE6DA5-4704-4959-B289-1B9562D726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612" y="1646467"/>
            <a:ext cx="4950950" cy="3959691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E1E04A1-6E22-48A4-9145-C0B894043387}"/>
              </a:ext>
            </a:extLst>
          </p:cNvPr>
          <p:cNvSpPr txBox="1"/>
          <p:nvPr/>
        </p:nvSpPr>
        <p:spPr>
          <a:xfrm>
            <a:off x="7304919" y="1646467"/>
            <a:ext cx="254826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* Calculation for EPC mode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8AA12F-BFD2-42C9-94F4-E76E7B9BA09D}"/>
              </a:ext>
            </a:extLst>
          </p:cNvPr>
          <p:cNvSpPr/>
          <p:nvPr/>
        </p:nvSpPr>
        <p:spPr>
          <a:xfrm>
            <a:off x="3379898" y="1815744"/>
            <a:ext cx="473011" cy="48357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22319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carcani\Desktop\REEHUB +\Communication template - logo\REEHUB PLUS\LOGO_INTERREG_REEHUB PLUS-200.jpg" id="4" name="Picture 3"/>
          <p:cNvPicPr/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285750" y="38101"/>
            <a:ext cx="2657475" cy="82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78700" y="8242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C:\Users\acarcani\Desktop\REEHUB +\LOGO PROJECT PARTNERS LEAD PARTNER REEHUB PLUS\Lead Partner Logo\LOGO BIRD.png" id="6" name="Picture 4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1615498" y="5943600"/>
            <a:ext cx="762000" cy="762000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MIE.png" id="7" name="Picture 5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3505200" y="5957212"/>
            <a:ext cx="939800" cy="73568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DITNE.png" id="8" name="Picture 6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5529263" y="6089873"/>
            <a:ext cx="1519237" cy="56492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COMUNE DI AGNONE.png" id="9" name="Picture 7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10150475" y="5958433"/>
            <a:ext cx="517525" cy="76494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UCG.png" id="10" name="Picture 8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8222934" y="5956300"/>
            <a:ext cx="712232" cy="711200"/>
          </a:xfrm>
          <a:prstGeom prst="rect">
            <a:avLst/>
          </a:prstGeom>
          <a:noFill/>
        </p:spPr>
      </p:pic>
      <p:cxnSp>
        <p:nvCxnSpPr>
          <p:cNvPr id="11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53300" y="58407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818373"/>
            <a:ext cx="10515600" cy="744065"/>
          </a:xfrm>
        </p:spPr>
        <p:txBody>
          <a:bodyPr>
            <a:noAutofit/>
          </a:bodyPr>
          <a:lstStyle/>
          <a:p>
            <a:r>
              <a:rPr b="1" dirty="0" lang="en-US" sz="2800" u="sng"/>
              <a:t>Directive 2018/844/EU: Changes in EPBD standards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A695BDA-4D84-4580-B0DA-F509FE90D24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17" l="103" r="35" t="247"/>
          <a:stretch/>
        </p:blipFill>
        <p:spPr>
          <a:xfrm>
            <a:off x="6420778" y="1562438"/>
            <a:ext cx="5495499" cy="3343701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B80D32-51CB-4AAE-AE73-AEC54D490B1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53" l="100" r="89" t="240"/>
          <a:stretch/>
        </p:blipFill>
        <p:spPr>
          <a:xfrm>
            <a:off x="670521" y="1562439"/>
            <a:ext cx="5604917" cy="334370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8E22DDB6-9EA3-448C-9FD3-5D623E873651}"/>
              </a:ext>
            </a:extLst>
          </p:cNvPr>
          <p:cNvSpPr/>
          <p:nvPr/>
        </p:nvSpPr>
        <p:spPr>
          <a:xfrm>
            <a:off x="587742" y="3094567"/>
            <a:ext cx="2168465" cy="4542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07B9F6-8435-4E81-AA41-32DBADDBB71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242" l="55" r="8" t="66"/>
          <a:stretch/>
        </p:blipFill>
        <p:spPr>
          <a:xfrm>
            <a:off x="4749807" y="4025014"/>
            <a:ext cx="6771190" cy="17092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3701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713BA0E-C788-45DB-A97E-A9B748C8AC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58" y="1536137"/>
            <a:ext cx="7078884" cy="4407463"/>
          </a:xfrm>
          <a:prstGeom prst="rect">
            <a:avLst/>
          </a:prstGeom>
        </p:spPr>
      </p:pic>
      <p:pic>
        <p:nvPicPr>
          <p:cNvPr id="4" name="Picture 3" descr="C:\Users\acarcani\Desktop\REEHUB +\Communication template - logo\REEHUB PLUS\LOGO_INTERREG_REEHUB PLUS-2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8101"/>
            <a:ext cx="2657475" cy="82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78700" y="8242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C:\Users\acarcani\Desktop\REEHUB +\LOGO PROJECT PARTNERS LEAD PARTNER REEHUB PLUS\Lead Partner Logo\LOGO BIR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5498" y="5943600"/>
            <a:ext cx="762000" cy="762000"/>
          </a:xfrm>
          <a:prstGeom prst="rect">
            <a:avLst/>
          </a:prstGeom>
          <a:noFill/>
        </p:spPr>
      </p:pic>
      <p:pic>
        <p:nvPicPr>
          <p:cNvPr id="7" name="Picture 5" descr="C:\Users\acarcani\Desktop\REEHUB +\LOGO PROJECT PARTNERS LEAD PARTNER REEHUB PLUS\Project Partners Logo\LOGO MI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5957212"/>
            <a:ext cx="939800" cy="735687"/>
          </a:xfrm>
          <a:prstGeom prst="rect">
            <a:avLst/>
          </a:prstGeom>
          <a:noFill/>
        </p:spPr>
      </p:pic>
      <p:pic>
        <p:nvPicPr>
          <p:cNvPr id="8" name="Picture 6" descr="C:\Users\acarcani\Desktop\REEHUB +\LOGO PROJECT PARTNERS LEAD PARTNER REEHUB PLUS\Project Partners Logo\LOGO DITN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29263" y="6089873"/>
            <a:ext cx="1519237" cy="564927"/>
          </a:xfrm>
          <a:prstGeom prst="rect">
            <a:avLst/>
          </a:prstGeom>
          <a:noFill/>
        </p:spPr>
      </p:pic>
      <p:pic>
        <p:nvPicPr>
          <p:cNvPr id="9" name="Picture 7" descr="C:\Users\acarcani\Desktop\REEHUB +\LOGO PROJECT PARTNERS LEAD PARTNER REEHUB PLUS\Project Partners Logo\LOGO COMUNE DI AGNON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50475" y="5958433"/>
            <a:ext cx="517525" cy="764947"/>
          </a:xfrm>
          <a:prstGeom prst="rect">
            <a:avLst/>
          </a:prstGeom>
          <a:noFill/>
        </p:spPr>
      </p:pic>
      <p:pic>
        <p:nvPicPr>
          <p:cNvPr id="10" name="Picture 8" descr="C:\Users\acarcani\Desktop\REEHUB +\LOGO PROJECT PARTNERS LEAD PARTNER REEHUB PLUS\Project Partners Logo\LOGO UC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2934" y="5956300"/>
            <a:ext cx="712232" cy="711200"/>
          </a:xfrm>
          <a:prstGeom prst="rect">
            <a:avLst/>
          </a:prstGeom>
          <a:noFill/>
        </p:spPr>
      </p:pic>
      <p:cxnSp>
        <p:nvCxnSpPr>
          <p:cNvPr id="11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53300" y="58407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818373"/>
            <a:ext cx="10515600" cy="744065"/>
          </a:xfrm>
        </p:spPr>
        <p:txBody>
          <a:bodyPr>
            <a:noAutofit/>
          </a:bodyPr>
          <a:lstStyle/>
          <a:p>
            <a:r>
              <a:rPr lang="en-US" sz="2800" b="1" u="sng" dirty="0"/>
              <a:t>Directive 2018/844/EU: Changes in EPBD standards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09C39F-E8AD-43FE-968D-347CE6305A33}"/>
              </a:ext>
            </a:extLst>
          </p:cNvPr>
          <p:cNvSpPr/>
          <p:nvPr/>
        </p:nvSpPr>
        <p:spPr>
          <a:xfrm>
            <a:off x="8579050" y="1641954"/>
            <a:ext cx="2375172" cy="954107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100 standards in 11 modules</a:t>
            </a:r>
            <a:endParaRPr lang="bs-Latn-BA" sz="2800" dirty="0"/>
          </a:p>
        </p:txBody>
      </p:sp>
    </p:spTree>
    <p:extLst>
      <p:ext uri="{BB962C8B-B14F-4D97-AF65-F5344CB8AC3E}">
        <p14:creationId xmlns:p14="http://schemas.microsoft.com/office/powerpoint/2010/main" val="1991520265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carcani\Desktop\REEHUB +\Communication template - logo\REEHUB PLUS\LOGO_INTERREG_REEHUB PLUS-200.jpg" id="4" name="Picture 3"/>
          <p:cNvPicPr/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285750" y="38101"/>
            <a:ext cx="2657475" cy="82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78700" y="8242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C:\Users\acarcani\Desktop\REEHUB +\LOGO PROJECT PARTNERS LEAD PARTNER REEHUB PLUS\Lead Partner Logo\LOGO BIRD.png" id="6" name="Picture 4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1615498" y="5943600"/>
            <a:ext cx="762000" cy="762000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MIE.png" id="7" name="Picture 5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3505200" y="5957212"/>
            <a:ext cx="939800" cy="73568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DITNE.png" id="8" name="Picture 6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5529263" y="6089873"/>
            <a:ext cx="1519237" cy="56492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COMUNE DI AGNONE.png" id="9" name="Picture 7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10150475" y="5958433"/>
            <a:ext cx="517525" cy="76494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UCG.png" id="10" name="Picture 8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8222934" y="5956300"/>
            <a:ext cx="712232" cy="711200"/>
          </a:xfrm>
          <a:prstGeom prst="rect">
            <a:avLst/>
          </a:prstGeom>
          <a:noFill/>
        </p:spPr>
      </p:pic>
      <p:cxnSp>
        <p:nvCxnSpPr>
          <p:cNvPr id="11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53300" y="58407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818373"/>
            <a:ext cx="10515600" cy="744065"/>
          </a:xfrm>
        </p:spPr>
        <p:txBody>
          <a:bodyPr>
            <a:noAutofit/>
          </a:bodyPr>
          <a:lstStyle/>
          <a:p>
            <a:r>
              <a:rPr b="1" dirty="0" lang="en-US" sz="2800" u="sng"/>
              <a:t>DIN V 18599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B845552-B05E-4410-9E63-85876DFB7B6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3" l="149" r="116" t="132"/>
          <a:stretch/>
        </p:blipFill>
        <p:spPr>
          <a:xfrm>
            <a:off x="838200" y="1501414"/>
            <a:ext cx="5782198" cy="423282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368976D-CAA7-4775-8D05-7B7721BC1E7B}"/>
              </a:ext>
            </a:extLst>
          </p:cNvPr>
          <p:cNvSpPr/>
          <p:nvPr/>
        </p:nvSpPr>
        <p:spPr>
          <a:xfrm>
            <a:off x="7208666" y="1641954"/>
            <a:ext cx="3912358" cy="3539430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b="1" dirty="0" lang="en-US" sz="2800"/>
              <a:t>DIN V</a:t>
            </a:r>
            <a:r>
              <a:rPr b="1" dirty="0" lang="sr-Latn-ME" sz="2800"/>
              <a:t> </a:t>
            </a:r>
            <a:r>
              <a:rPr b="1" dirty="0" lang="en-US" sz="2800"/>
              <a:t>18599 </a:t>
            </a:r>
            <a:r>
              <a:rPr dirty="0" lang="en-US" sz="2800"/>
              <a:t>- Energy efficiency of buildings – Calculation of the net, final and primary energy demand for heating, cooling, ventilation, domestic hot water and lighting</a:t>
            </a:r>
            <a:endParaRPr dirty="0" lang="bs-Latn-BA" sz="2800"/>
          </a:p>
        </p:txBody>
      </p:sp>
    </p:spTree>
    <p:extLst>
      <p:ext uri="{BB962C8B-B14F-4D97-AF65-F5344CB8AC3E}">
        <p14:creationId xmlns:p14="http://schemas.microsoft.com/office/powerpoint/2010/main" val="1637741601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carcani\Desktop\REEHUB +\Communication template - logo\REEHUB PLUS\LOGO_INTERREG_REEHUB PLUS-200.jpg" id="4" name="Picture 3"/>
          <p:cNvPicPr/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285750" y="38101"/>
            <a:ext cx="2657475" cy="82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78700" y="8242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C:\Users\acarcani\Desktop\REEHUB +\LOGO PROJECT PARTNERS LEAD PARTNER REEHUB PLUS\Lead Partner Logo\LOGO BIRD.png" id="6" name="Picture 4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1615498" y="5943600"/>
            <a:ext cx="762000" cy="762000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MIE.png" id="7" name="Picture 5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3505200" y="5957212"/>
            <a:ext cx="939800" cy="73568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DITNE.png" id="8" name="Picture 6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5529263" y="6089873"/>
            <a:ext cx="1519237" cy="56492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COMUNE DI AGNONE.png" id="9" name="Picture 7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10150475" y="5958433"/>
            <a:ext cx="517525" cy="76494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UCG.png" id="10" name="Picture 8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8222934" y="5956300"/>
            <a:ext cx="712232" cy="711200"/>
          </a:xfrm>
          <a:prstGeom prst="rect">
            <a:avLst/>
          </a:prstGeom>
          <a:noFill/>
        </p:spPr>
      </p:pic>
      <p:cxnSp>
        <p:nvCxnSpPr>
          <p:cNvPr id="11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53300" y="58407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932101"/>
            <a:ext cx="10515600" cy="744065"/>
          </a:xfrm>
        </p:spPr>
        <p:txBody>
          <a:bodyPr>
            <a:noAutofit/>
          </a:bodyPr>
          <a:lstStyle/>
          <a:p>
            <a:r>
              <a:rPr b="1" dirty="0" lang="en-US" sz="2800" u="sng"/>
              <a:t>DIN V 18599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434E0C2-E324-42C7-9A31-F90A759F99E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45" l="26" r="26" t="157"/>
          <a:stretch/>
        </p:blipFill>
        <p:spPr>
          <a:xfrm>
            <a:off x="523825" y="1676166"/>
            <a:ext cx="6524675" cy="3968617"/>
          </a:xfrm>
          <a:prstGeom prst="rect">
            <a:avLst/>
          </a:prstGeom>
          <a:noFill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5A22752-ADB5-4A76-9A21-74B67AC9203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9" l="38" r="114" t="109"/>
          <a:stretch/>
        </p:blipFill>
        <p:spPr>
          <a:xfrm>
            <a:off x="7048500" y="1742072"/>
            <a:ext cx="4841583" cy="262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6389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carcani\Desktop\REEHUB +\Communication template - logo\REEHUB PLUS\LOGO_INTERREG_REEHUB PLUS-200.jpg" id="4" name="Picture 3"/>
          <p:cNvPicPr/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285750" y="38101"/>
            <a:ext cx="2657475" cy="82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78700" y="8242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C:\Users\acarcani\Desktop\REEHUB +\LOGO PROJECT PARTNERS LEAD PARTNER REEHUB PLUS\Lead Partner Logo\LOGO BIRD.png" id="6" name="Picture 4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1615498" y="5943600"/>
            <a:ext cx="762000" cy="762000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MIE.png" id="7" name="Picture 5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3505200" y="5957212"/>
            <a:ext cx="939800" cy="73568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DITNE.png" id="8" name="Picture 6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5529263" y="6089873"/>
            <a:ext cx="1519237" cy="56492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COMUNE DI AGNONE.png" id="9" name="Picture 7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10150475" y="5958433"/>
            <a:ext cx="517525" cy="76494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UCG.png" id="10" name="Picture 8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8222934" y="5956300"/>
            <a:ext cx="712232" cy="711200"/>
          </a:xfrm>
          <a:prstGeom prst="rect">
            <a:avLst/>
          </a:prstGeom>
          <a:noFill/>
        </p:spPr>
      </p:pic>
      <p:cxnSp>
        <p:nvCxnSpPr>
          <p:cNvPr id="11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53300" y="58407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932101"/>
            <a:ext cx="10515600" cy="744065"/>
          </a:xfrm>
        </p:spPr>
        <p:txBody>
          <a:bodyPr>
            <a:noAutofit/>
          </a:bodyPr>
          <a:lstStyle/>
          <a:p>
            <a:r>
              <a:rPr b="1" dirty="0" lang="en-US" sz="2800" u="sng"/>
              <a:t>DIN V 18599: Zoning of building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51485C-A6B0-4189-BCE5-079DD163B14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99" l="37" r="9" t="72"/>
          <a:stretch/>
        </p:blipFill>
        <p:spPr>
          <a:xfrm>
            <a:off x="1615498" y="2037391"/>
            <a:ext cx="7410644" cy="341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46970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carcani\Desktop\REEHUB +\Communication template - logo\REEHUB PLUS\LOGO_INTERREG_REEHUB PLUS-200.jpg" id="4" name="Picture 3"/>
          <p:cNvPicPr/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285750" y="38101"/>
            <a:ext cx="2657475" cy="82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78700" y="8242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C:\Users\acarcani\Desktop\REEHUB +\LOGO PROJECT PARTNERS LEAD PARTNER REEHUB PLUS\Lead Partner Logo\LOGO BIRD.png" id="6" name="Picture 4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1615498" y="5943600"/>
            <a:ext cx="762000" cy="762000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MIE.png" id="7" name="Picture 5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3505200" y="5957212"/>
            <a:ext cx="939800" cy="73568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DITNE.png" id="8" name="Picture 6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5529263" y="6089873"/>
            <a:ext cx="1519237" cy="56492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COMUNE DI AGNONE.png" id="9" name="Picture 7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10150475" y="5958433"/>
            <a:ext cx="517525" cy="76494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UCG.png" id="10" name="Picture 8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8222934" y="5956300"/>
            <a:ext cx="712232" cy="711200"/>
          </a:xfrm>
          <a:prstGeom prst="rect">
            <a:avLst/>
          </a:prstGeom>
          <a:noFill/>
        </p:spPr>
      </p:pic>
      <p:cxnSp>
        <p:nvCxnSpPr>
          <p:cNvPr id="11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53300" y="58407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932101"/>
            <a:ext cx="10515600" cy="744065"/>
          </a:xfrm>
        </p:spPr>
        <p:txBody>
          <a:bodyPr>
            <a:noAutofit/>
          </a:bodyPr>
          <a:lstStyle/>
          <a:p>
            <a:r>
              <a:rPr b="1" dirty="0" lang="en-US" sz="2800" u="sng"/>
              <a:t>DIN V 18599: User profiles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0BB12F-DF3A-4212-BFEE-39D3478A610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40" r="29" t="129"/>
          <a:stretch/>
        </p:blipFill>
        <p:spPr>
          <a:xfrm>
            <a:off x="838200" y="1562582"/>
            <a:ext cx="8190053" cy="427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36289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carcani\Desktop\REEHUB +\Communication template - logo\REEHUB PLUS\LOGO_INTERREG_REEHUB PLUS-200.jpg" id="4" name="Picture 3"/>
          <p:cNvPicPr/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285750" y="38101"/>
            <a:ext cx="2657475" cy="82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78700" y="8242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C:\Users\acarcani\Desktop\REEHUB +\LOGO PROJECT PARTNERS LEAD PARTNER REEHUB PLUS\Lead Partner Logo\LOGO BIRD.png" id="6" name="Picture 4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1615498" y="5943600"/>
            <a:ext cx="762000" cy="762000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MIE.png" id="7" name="Picture 5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3505200" y="5957212"/>
            <a:ext cx="939800" cy="73568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DITNE.png" id="8" name="Picture 6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5529263" y="6089873"/>
            <a:ext cx="1519237" cy="56492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COMUNE DI AGNONE.png" id="9" name="Picture 7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10150475" y="5958433"/>
            <a:ext cx="517525" cy="764947"/>
          </a:xfrm>
          <a:prstGeom prst="rect">
            <a:avLst/>
          </a:prstGeom>
          <a:noFill/>
        </p:spPr>
      </p:pic>
      <p:pic>
        <p:nvPicPr>
          <p:cNvPr descr="C:\Users\acarcani\Desktop\REEHUB +\LOGO PROJECT PARTNERS LEAD PARTNER REEHUB PLUS\Project Partners Logo\LOGO UCG.png" id="10" name="Picture 8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8222934" y="5956300"/>
            <a:ext cx="712232" cy="711200"/>
          </a:xfrm>
          <a:prstGeom prst="rect">
            <a:avLst/>
          </a:prstGeom>
          <a:noFill/>
        </p:spPr>
      </p:pic>
      <p:cxnSp>
        <p:nvCxnSpPr>
          <p:cNvPr id="11" name="Connettore diritto 12">
            <a:extLst>
              <a:ext uri="{FF2B5EF4-FFF2-40B4-BE49-F238E27FC236}">
                <a16:creationId xmlns:a16="http://schemas.microsoft.com/office/drawing/2014/main" id="{C62DD1AD-4ADF-4478-B718-88234D297F33}"/>
              </a:ext>
            </a:extLst>
          </p:cNvPr>
          <p:cNvCxnSpPr>
            <a:cxnSpLocks/>
          </p:cNvCxnSpPr>
          <p:nvPr/>
        </p:nvCxnSpPr>
        <p:spPr>
          <a:xfrm>
            <a:off x="153300" y="5840784"/>
            <a:ext cx="11844000" cy="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932101"/>
            <a:ext cx="10515600" cy="744065"/>
          </a:xfrm>
        </p:spPr>
        <p:txBody>
          <a:bodyPr>
            <a:noAutofit/>
          </a:bodyPr>
          <a:lstStyle/>
          <a:p>
            <a:r>
              <a:rPr b="1" dirty="0" lang="en-US" sz="2800" u="sng"/>
              <a:t>DIN V 18599: User profiles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9AA135-D9C4-41C2-9CDF-6F50F26BF76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79" r="23" t="144"/>
          <a:stretch/>
        </p:blipFill>
        <p:spPr>
          <a:xfrm>
            <a:off x="412748" y="1875897"/>
            <a:ext cx="5800846" cy="35671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CB1BB0-F261-4EDC-957C-E14E7623571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47" r="23" t="141"/>
          <a:stretch/>
        </p:blipFill>
        <p:spPr>
          <a:xfrm>
            <a:off x="6221854" y="2119737"/>
            <a:ext cx="5800846" cy="261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04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Eurostile LT Std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8762</TotalTime>
  <Words>628</Words>
  <Application>Microsoft Office PowerPoint</Application>
  <PresentationFormat>Widescreen</PresentationFormat>
  <Paragraphs>90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Eurostile LT Std Bold</vt:lpstr>
      <vt:lpstr>Wingdings</vt:lpstr>
      <vt:lpstr>Office Theme</vt:lpstr>
      <vt:lpstr>Methodology for calculation of energy performance of buildings  </vt:lpstr>
      <vt:lpstr>EPBD (2002/91/EC, 2010/31/EU): Overview of standards</vt:lpstr>
      <vt:lpstr>Directive 2018/844/EU: Changes in EPBD standards </vt:lpstr>
      <vt:lpstr>Directive 2018/844/EU: Changes in EPBD standards </vt:lpstr>
      <vt:lpstr>DIN V 18599</vt:lpstr>
      <vt:lpstr>DIN V 18599 </vt:lpstr>
      <vt:lpstr>DIN V 18599: Zoning of building </vt:lpstr>
      <vt:lpstr>DIN V 18599: User profiles</vt:lpstr>
      <vt:lpstr>DIN V 18599: User profiles</vt:lpstr>
      <vt:lpstr>Software MEEC (Montenegrin Energy Efficiency Certification) </vt:lpstr>
      <vt:lpstr>MEEC: Main concepts </vt:lpstr>
      <vt:lpstr>MEEC: User interface</vt:lpstr>
      <vt:lpstr>MEEC: Menu structure</vt:lpstr>
      <vt:lpstr>STEP 1: Definition of project data, energy auditors, etc. </vt:lpstr>
      <vt:lpstr>STEP 2: Definition of building data (1) </vt:lpstr>
      <vt:lpstr>STEP 2: Definition of building data (2) </vt:lpstr>
      <vt:lpstr>STEP 2: Definition of building data (3) </vt:lpstr>
      <vt:lpstr>STEP 3: Definition of building zones (in case of multi-zone approach) (1)  </vt:lpstr>
      <vt:lpstr>STEP 3: Definition of building zones (in case of multi-zone approach) (2)  </vt:lpstr>
      <vt:lpstr>STEP 4: Definition of building envelope elements (1)</vt:lpstr>
      <vt:lpstr>STEP 4: Definition of building envelope elements (2)</vt:lpstr>
      <vt:lpstr>STEP 4: Definition of building envelope elements (3)</vt:lpstr>
      <vt:lpstr>STEP 5: Definition of technical systems in building (1)</vt:lpstr>
      <vt:lpstr>STEP 5: Definition of technical systems in building (2)</vt:lpstr>
      <vt:lpstr>STEP 5: Definition of technical systems in building (3)</vt:lpstr>
      <vt:lpstr>STEP 6: Display of the results</vt:lpstr>
      <vt:lpstr>STEP 7: Definition of measures to improve energy efficiency of the building</vt:lpstr>
      <vt:lpstr>STEP 8: Generation of energy performance certificate (EPC)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Jonila Prifti</dc:creator>
  <cp:lastModifiedBy>Marija Vujadinovic</cp:lastModifiedBy>
  <cp:revision>848</cp:revision>
  <dcterms:created xsi:type="dcterms:W3CDTF">2018-04-30T08:06:30Z</dcterms:created>
  <dcterms:modified xsi:type="dcterms:W3CDTF">2021-10-24T13:27:09Z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1141068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