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6" r:id="rId9"/>
    <p:sldId id="267" r:id="rId10"/>
    <p:sldId id="268" r:id="rId11"/>
    <p:sldId id="269" r:id="rId12"/>
    <p:sldId id="270" r:id="rId13"/>
    <p:sldId id="263" r:id="rId14"/>
    <p:sldId id="264"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3B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68" autoAdjust="0"/>
    <p:restoredTop sz="94660"/>
  </p:normalViewPr>
  <p:slideViewPr>
    <p:cSldViewPr snapToGrid="0">
      <p:cViewPr varScale="1">
        <p:scale>
          <a:sx n="118" d="100"/>
          <a:sy n="118" d="100"/>
        </p:scale>
        <p:origin x="70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B5D6A-D3D8-4E0A-B9CF-E6DCCFA57AA6}" type="datetimeFigureOut">
              <a:rPr lang="en-US" smtClean="0"/>
              <a:pPr/>
              <a:t>22-Oct-21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35D0EE-F3AB-4CF2-9FC5-A0B7EFFBE62E}" type="slidenum">
              <a:rPr lang="en-US" smtClean="0"/>
              <a:pPr/>
              <a:t>‹#›</a:t>
            </a:fld>
            <a:endParaRPr lang="en-US"/>
          </a:p>
        </p:txBody>
      </p:sp>
    </p:spTree>
    <p:extLst>
      <p:ext uri="{BB962C8B-B14F-4D97-AF65-F5344CB8AC3E}">
        <p14:creationId xmlns:p14="http://schemas.microsoft.com/office/powerpoint/2010/main" val="3825831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C89BB7-6DB7-4066-AA70-05CD67B237F9}" type="datetimeFigureOut">
              <a:rPr lang="en-US" smtClean="0"/>
              <a:pPr/>
              <a:t>22-Oct-21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351965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89BB7-6DB7-4066-AA70-05CD67B237F9}" type="datetimeFigureOut">
              <a:rPr lang="en-US" smtClean="0"/>
              <a:pPr/>
              <a:t>22-Oct-21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264230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89BB7-6DB7-4066-AA70-05CD67B237F9}" type="datetimeFigureOut">
              <a:rPr lang="en-US" smtClean="0"/>
              <a:pPr/>
              <a:t>22-Oct-21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28140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89BB7-6DB7-4066-AA70-05CD67B237F9}" type="datetimeFigureOut">
              <a:rPr lang="en-US" smtClean="0"/>
              <a:pPr/>
              <a:t>22-Oct-21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28879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C89BB7-6DB7-4066-AA70-05CD67B237F9}" type="datetimeFigureOut">
              <a:rPr lang="en-US" smtClean="0"/>
              <a:pPr/>
              <a:t>22-Oct-21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951272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C89BB7-6DB7-4066-AA70-05CD67B237F9}" type="datetimeFigureOut">
              <a:rPr lang="en-US" smtClean="0"/>
              <a:pPr/>
              <a:t>22-Oct-21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33233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C89BB7-6DB7-4066-AA70-05CD67B237F9}" type="datetimeFigureOut">
              <a:rPr lang="en-US" smtClean="0"/>
              <a:pPr/>
              <a:t>22-Oct-21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367305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C89BB7-6DB7-4066-AA70-05CD67B237F9}" type="datetimeFigureOut">
              <a:rPr lang="en-US" smtClean="0"/>
              <a:pPr/>
              <a:t>22-Oct-21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291252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89BB7-6DB7-4066-AA70-05CD67B237F9}" type="datetimeFigureOut">
              <a:rPr lang="en-US" smtClean="0"/>
              <a:pPr/>
              <a:t>22-Oct-21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372407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C89BB7-6DB7-4066-AA70-05CD67B237F9}" type="datetimeFigureOut">
              <a:rPr lang="en-US" smtClean="0"/>
              <a:pPr/>
              <a:t>22-Oct-21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300373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C89BB7-6DB7-4066-AA70-05CD67B237F9}" type="datetimeFigureOut">
              <a:rPr lang="en-US" smtClean="0"/>
              <a:pPr/>
              <a:t>22-Oct-21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277639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89BB7-6DB7-4066-AA70-05CD67B237F9}" type="datetimeFigureOut">
              <a:rPr lang="en-US" smtClean="0"/>
              <a:pPr/>
              <a:t>22-Oct-21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B29C8-75B9-4965-BC34-663E6EEA567C}" type="slidenum">
              <a:rPr lang="en-US" smtClean="0"/>
              <a:pPr/>
              <a:t>‹#›</a:t>
            </a:fld>
            <a:endParaRPr lang="en-US"/>
          </a:p>
        </p:txBody>
      </p:sp>
    </p:spTree>
    <p:extLst>
      <p:ext uri="{BB962C8B-B14F-4D97-AF65-F5344CB8AC3E}">
        <p14:creationId xmlns:p14="http://schemas.microsoft.com/office/powerpoint/2010/main" val="237612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838200" y="946623"/>
            <a:ext cx="10515600" cy="744065"/>
          </a:xfrm>
        </p:spPr>
        <p:txBody>
          <a:bodyPr>
            <a:normAutofit fontScale="90000"/>
          </a:bodyPr>
          <a:lstStyle/>
          <a:p>
            <a:r>
              <a:rPr lang="en-US" dirty="0"/>
              <a:t>Phase </a:t>
            </a:r>
            <a:r>
              <a:rPr lang="en-US" dirty="0" smtClean="0"/>
              <a:t>4: </a:t>
            </a:r>
            <a:r>
              <a:rPr lang="en-US" dirty="0"/>
              <a:t>Activities </a:t>
            </a:r>
            <a:r>
              <a:rPr lang="en-US" dirty="0" smtClean="0"/>
              <a:t>after the </a:t>
            </a:r>
            <a:r>
              <a:rPr lang="en-US" dirty="0"/>
              <a:t>site visit</a:t>
            </a:r>
            <a:endParaRPr lang="en-US" b="1" dirty="0"/>
          </a:p>
        </p:txBody>
      </p:sp>
      <p:sp>
        <p:nvSpPr>
          <p:cNvPr id="13" name="Content Placeholder 12"/>
          <p:cNvSpPr>
            <a:spLocks noGrp="1"/>
          </p:cNvSpPr>
          <p:nvPr>
            <p:ph idx="1"/>
          </p:nvPr>
        </p:nvSpPr>
        <p:spPr>
          <a:xfrm>
            <a:off x="838200" y="1825625"/>
            <a:ext cx="10515600" cy="3802070"/>
          </a:xfrm>
        </p:spPr>
        <p:txBody>
          <a:bodyPr>
            <a:normAutofit lnSpcReduction="10000"/>
          </a:bodyPr>
          <a:lstStyle/>
          <a:p>
            <a:pPr marL="0" indent="0">
              <a:buNone/>
            </a:pPr>
            <a:r>
              <a:rPr lang="en-US" dirty="0"/>
              <a:t>After visiting the site, the auditor needs to </a:t>
            </a:r>
            <a:r>
              <a:rPr lang="en-US" b="1" dirty="0"/>
              <a:t>examine all the data obtained from the activities during the preparation and building survey phases</a:t>
            </a:r>
            <a:r>
              <a:rPr lang="en-US" dirty="0"/>
              <a:t>, upon which </a:t>
            </a:r>
            <a:r>
              <a:rPr lang="en-US" dirty="0" smtClean="0"/>
              <a:t>he/she:</a:t>
            </a:r>
            <a:br>
              <a:rPr lang="en-US" dirty="0" smtClean="0"/>
            </a:br>
            <a:endParaRPr lang="en-US" dirty="0" smtClean="0"/>
          </a:p>
          <a:p>
            <a:r>
              <a:rPr lang="en-US" dirty="0" smtClean="0"/>
              <a:t>identifies </a:t>
            </a:r>
            <a:r>
              <a:rPr lang="en-US" dirty="0"/>
              <a:t>places of inefficient energy consumption and </a:t>
            </a:r>
            <a:endParaRPr lang="en-US" dirty="0" smtClean="0"/>
          </a:p>
          <a:p>
            <a:r>
              <a:rPr lang="en-US" dirty="0" smtClean="0"/>
              <a:t>proposes </a:t>
            </a:r>
            <a:r>
              <a:rPr lang="en-US" dirty="0"/>
              <a:t>energy efficiency-improving measures, </a:t>
            </a:r>
            <a:endParaRPr lang="en-US" dirty="0" smtClean="0"/>
          </a:p>
          <a:p>
            <a:pPr marL="0" indent="0">
              <a:buNone/>
            </a:pPr>
            <a:endParaRPr lang="en-US" dirty="0" smtClean="0"/>
          </a:p>
          <a:p>
            <a:pPr marL="0" indent="0">
              <a:buNone/>
            </a:pPr>
            <a:r>
              <a:rPr lang="en-US" dirty="0" smtClean="0"/>
              <a:t>which </a:t>
            </a:r>
            <a:r>
              <a:rPr lang="en-US" dirty="0"/>
              <a:t>together with measures analysis are presented in an energy audit report. </a:t>
            </a:r>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650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25006" y="260507"/>
            <a:ext cx="8272294" cy="5127956"/>
          </a:xfrm>
          <a:prstGeom prst="rect">
            <a:avLst/>
          </a:prstGeom>
        </p:spPr>
      </p:pic>
      <p:pic>
        <p:nvPicPr>
          <p:cNvPr id="4" name="Picture 3" descr="C:\Users\acarcani\Desktop\REEHUB +\Communication template - logo\REEHUB PLUS\LOGO_INTERREG_REEHUB PLUS-200.jpg"/>
          <p:cNvPicPr/>
          <p:nvPr/>
        </p:nvPicPr>
        <p:blipFill>
          <a:blip r:embed="rId3"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4"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5"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6"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7"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8"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8700" y="952198"/>
            <a:ext cx="2981494" cy="369332"/>
          </a:xfrm>
          <a:prstGeom prst="rect">
            <a:avLst/>
          </a:prstGeom>
          <a:solidFill>
            <a:srgbClr val="92D050"/>
          </a:solidFill>
        </p:spPr>
        <p:txBody>
          <a:bodyPr wrap="square" rtlCol="0">
            <a:spAutoFit/>
          </a:bodyPr>
          <a:lstStyle/>
          <a:p>
            <a:r>
              <a:rPr lang="en-US" b="1" dirty="0" smtClean="0"/>
              <a:t>INVESTMENT</a:t>
            </a:r>
            <a:endParaRPr lang="en-US" b="1" dirty="0"/>
          </a:p>
        </p:txBody>
      </p:sp>
      <p:sp>
        <p:nvSpPr>
          <p:cNvPr id="16" name="TextBox 15"/>
          <p:cNvSpPr txBox="1"/>
          <p:nvPr/>
        </p:nvSpPr>
        <p:spPr>
          <a:xfrm>
            <a:off x="178699" y="1407533"/>
            <a:ext cx="2981494" cy="369332"/>
          </a:xfrm>
          <a:prstGeom prst="rect">
            <a:avLst/>
          </a:prstGeom>
          <a:solidFill>
            <a:srgbClr val="92D050"/>
          </a:solidFill>
        </p:spPr>
        <p:txBody>
          <a:bodyPr wrap="square" rtlCol="0">
            <a:spAutoFit/>
          </a:bodyPr>
          <a:lstStyle/>
          <a:p>
            <a:r>
              <a:rPr lang="en-US" b="1" dirty="0" smtClean="0"/>
              <a:t>IMPLEMENTATION</a:t>
            </a:r>
            <a:endParaRPr lang="en-US" b="1" dirty="0"/>
          </a:p>
        </p:txBody>
      </p:sp>
      <p:sp>
        <p:nvSpPr>
          <p:cNvPr id="17" name="TextBox 16"/>
          <p:cNvSpPr txBox="1"/>
          <p:nvPr/>
        </p:nvSpPr>
        <p:spPr>
          <a:xfrm>
            <a:off x="190584" y="2012904"/>
            <a:ext cx="2981494" cy="646331"/>
          </a:xfrm>
          <a:prstGeom prst="rect">
            <a:avLst/>
          </a:prstGeom>
          <a:solidFill>
            <a:srgbClr val="92D050"/>
          </a:solidFill>
        </p:spPr>
        <p:txBody>
          <a:bodyPr wrap="square" rtlCol="0">
            <a:spAutoFit/>
          </a:bodyPr>
          <a:lstStyle/>
          <a:p>
            <a:r>
              <a:rPr lang="en-US" b="1" dirty="0" smtClean="0"/>
              <a:t>SYSTEM / LIST OF COMPONENTS</a:t>
            </a:r>
            <a:endParaRPr lang="en-US" b="1" dirty="0"/>
          </a:p>
        </p:txBody>
      </p:sp>
      <p:cxnSp>
        <p:nvCxnSpPr>
          <p:cNvPr id="18" name="Curved Connector 17"/>
          <p:cNvCxnSpPr>
            <a:stCxn id="13" idx="3"/>
          </p:cNvCxnSpPr>
          <p:nvPr/>
        </p:nvCxnSpPr>
        <p:spPr>
          <a:xfrm flipV="1">
            <a:off x="3160194" y="407450"/>
            <a:ext cx="781781" cy="729414"/>
          </a:xfrm>
          <a:prstGeom prst="curvedConnector3">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urved Connector 18"/>
          <p:cNvCxnSpPr/>
          <p:nvPr/>
        </p:nvCxnSpPr>
        <p:spPr>
          <a:xfrm flipV="1">
            <a:off x="2884475" y="1013138"/>
            <a:ext cx="1671341" cy="573487"/>
          </a:xfrm>
          <a:prstGeom prst="curvedConnector3">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flipV="1">
            <a:off x="2931340" y="1923047"/>
            <a:ext cx="1300795" cy="464461"/>
          </a:xfrm>
          <a:prstGeom prst="curvedConnector3">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78699" y="2849301"/>
            <a:ext cx="2981494" cy="369332"/>
          </a:xfrm>
          <a:prstGeom prst="rect">
            <a:avLst/>
          </a:prstGeom>
          <a:solidFill>
            <a:srgbClr val="92D050"/>
          </a:solidFill>
        </p:spPr>
        <p:txBody>
          <a:bodyPr wrap="square" rtlCol="0">
            <a:spAutoFit/>
          </a:bodyPr>
          <a:lstStyle/>
          <a:p>
            <a:r>
              <a:rPr lang="en-US" b="1" dirty="0"/>
              <a:t>MAINTENANCE</a:t>
            </a:r>
          </a:p>
        </p:txBody>
      </p:sp>
      <p:cxnSp>
        <p:nvCxnSpPr>
          <p:cNvPr id="25" name="Curved Connector 24"/>
          <p:cNvCxnSpPr>
            <a:stCxn id="24" idx="3"/>
          </p:cNvCxnSpPr>
          <p:nvPr/>
        </p:nvCxnSpPr>
        <p:spPr>
          <a:xfrm>
            <a:off x="3160193" y="3033967"/>
            <a:ext cx="781781" cy="1890236"/>
          </a:xfrm>
          <a:prstGeom prst="curvedConnector2">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387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779649" y="506223"/>
            <a:ext cx="8338695" cy="5121472"/>
          </a:xfrm>
          <a:prstGeom prst="rect">
            <a:avLst/>
          </a:prstGeom>
        </p:spPr>
      </p:pic>
      <p:pic>
        <p:nvPicPr>
          <p:cNvPr id="4" name="Picture 3" descr="C:\Users\acarcani\Desktop\REEHUB +\Communication template - logo\REEHUB PLUS\LOGO_INTERREG_REEHUB PLUS-200.jpg"/>
          <p:cNvPicPr/>
          <p:nvPr/>
        </p:nvPicPr>
        <p:blipFill>
          <a:blip r:embed="rId3"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4"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5"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6"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7"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8"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8700" y="952198"/>
            <a:ext cx="2981494" cy="369332"/>
          </a:xfrm>
          <a:prstGeom prst="rect">
            <a:avLst/>
          </a:prstGeom>
          <a:solidFill>
            <a:srgbClr val="92D050"/>
          </a:solidFill>
        </p:spPr>
        <p:txBody>
          <a:bodyPr wrap="square" rtlCol="0">
            <a:spAutoFit/>
          </a:bodyPr>
          <a:lstStyle/>
          <a:p>
            <a:r>
              <a:rPr lang="en-US" b="1" dirty="0" smtClean="0"/>
              <a:t>INSTALATION - NOTES</a:t>
            </a:r>
            <a:endParaRPr lang="en-US" b="1" dirty="0"/>
          </a:p>
        </p:txBody>
      </p:sp>
      <p:cxnSp>
        <p:nvCxnSpPr>
          <p:cNvPr id="18" name="Curved Connector 17"/>
          <p:cNvCxnSpPr/>
          <p:nvPr/>
        </p:nvCxnSpPr>
        <p:spPr>
          <a:xfrm>
            <a:off x="3128494" y="1136864"/>
            <a:ext cx="2794876" cy="369332"/>
          </a:xfrm>
          <a:prstGeom prst="curvedConnector3">
            <a:avLst>
              <a:gd name="adj1" fmla="val 50000"/>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85750" y="4942631"/>
            <a:ext cx="2981494" cy="369332"/>
          </a:xfrm>
          <a:prstGeom prst="rect">
            <a:avLst/>
          </a:prstGeom>
          <a:solidFill>
            <a:srgbClr val="92D050"/>
          </a:solidFill>
        </p:spPr>
        <p:txBody>
          <a:bodyPr wrap="square" rtlCol="0">
            <a:spAutoFit/>
          </a:bodyPr>
          <a:lstStyle/>
          <a:p>
            <a:r>
              <a:rPr lang="en-US" b="1" dirty="0" smtClean="0"/>
              <a:t>NEW U VALUE</a:t>
            </a:r>
            <a:endParaRPr lang="en-US" b="1" dirty="0"/>
          </a:p>
        </p:txBody>
      </p:sp>
      <p:cxnSp>
        <p:nvCxnSpPr>
          <p:cNvPr id="25" name="Curved Connector 24"/>
          <p:cNvCxnSpPr>
            <a:stCxn id="24" idx="3"/>
          </p:cNvCxnSpPr>
          <p:nvPr/>
        </p:nvCxnSpPr>
        <p:spPr>
          <a:xfrm>
            <a:off x="3267244" y="5127297"/>
            <a:ext cx="619455" cy="184666"/>
          </a:xfrm>
          <a:prstGeom prst="curvedConnector3">
            <a:avLst>
              <a:gd name="adj1" fmla="val 50000"/>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105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76971" y="1219970"/>
            <a:ext cx="8222611" cy="3825678"/>
          </a:xfrm>
          <a:prstGeom prst="rect">
            <a:avLst/>
          </a:prstGeom>
        </p:spPr>
      </p:pic>
      <p:pic>
        <p:nvPicPr>
          <p:cNvPr id="4" name="Picture 3" descr="C:\Users\acarcani\Desktop\REEHUB +\Communication template - logo\REEHUB PLUS\LOGO_INTERREG_REEHUB PLUS-200.jpg"/>
          <p:cNvPicPr/>
          <p:nvPr/>
        </p:nvPicPr>
        <p:blipFill>
          <a:blip r:embed="rId3"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4"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5"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6"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7"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8"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8700" y="952198"/>
            <a:ext cx="2981494" cy="369332"/>
          </a:xfrm>
          <a:prstGeom prst="rect">
            <a:avLst/>
          </a:prstGeom>
          <a:solidFill>
            <a:srgbClr val="92D050"/>
          </a:solidFill>
        </p:spPr>
        <p:txBody>
          <a:bodyPr wrap="square" rtlCol="0">
            <a:spAutoFit/>
          </a:bodyPr>
          <a:lstStyle/>
          <a:p>
            <a:r>
              <a:rPr lang="en-US" b="1" dirty="0" smtClean="0"/>
              <a:t>CALCULATION OF SAVINGS</a:t>
            </a:r>
            <a:endParaRPr lang="en-US" b="1" dirty="0"/>
          </a:p>
        </p:txBody>
      </p:sp>
      <p:cxnSp>
        <p:nvCxnSpPr>
          <p:cNvPr id="18" name="Curved Connector 17"/>
          <p:cNvCxnSpPr/>
          <p:nvPr/>
        </p:nvCxnSpPr>
        <p:spPr>
          <a:xfrm>
            <a:off x="2290046" y="1321530"/>
            <a:ext cx="1215154" cy="795136"/>
          </a:xfrm>
          <a:prstGeom prst="curvedConnector3">
            <a:avLst>
              <a:gd name="adj1" fmla="val 50000"/>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85750" y="4068691"/>
            <a:ext cx="2981494" cy="369332"/>
          </a:xfrm>
          <a:prstGeom prst="rect">
            <a:avLst/>
          </a:prstGeom>
          <a:solidFill>
            <a:srgbClr val="92D050"/>
          </a:solidFill>
        </p:spPr>
        <p:txBody>
          <a:bodyPr wrap="square" rtlCol="0">
            <a:spAutoFit/>
          </a:bodyPr>
          <a:lstStyle/>
          <a:p>
            <a:r>
              <a:rPr lang="en-US" b="1" dirty="0" smtClean="0"/>
              <a:t>INVESTMENT</a:t>
            </a:r>
            <a:endParaRPr lang="en-US" b="1" dirty="0"/>
          </a:p>
        </p:txBody>
      </p:sp>
      <p:cxnSp>
        <p:nvCxnSpPr>
          <p:cNvPr id="25" name="Curved Connector 24"/>
          <p:cNvCxnSpPr>
            <a:stCxn id="24" idx="3"/>
          </p:cNvCxnSpPr>
          <p:nvPr/>
        </p:nvCxnSpPr>
        <p:spPr>
          <a:xfrm>
            <a:off x="3267244" y="4253357"/>
            <a:ext cx="487460" cy="184666"/>
          </a:xfrm>
          <a:prstGeom prst="curvedConnector3">
            <a:avLst>
              <a:gd name="adj1" fmla="val 50000"/>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15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1903777"/>
            <a:ext cx="10515600" cy="3855358"/>
          </a:xfrm>
        </p:spPr>
        <p:txBody>
          <a:bodyPr>
            <a:normAutofit/>
          </a:bodyPr>
          <a:lstStyle/>
          <a:p>
            <a:pPr marL="0" indent="0">
              <a:buNone/>
            </a:pPr>
            <a:r>
              <a:rPr lang="en-US" b="1" dirty="0"/>
              <a:t>Thermal insulation of the roof</a:t>
            </a:r>
          </a:p>
          <a:p>
            <a:pPr marL="0" indent="0">
              <a:buNone/>
            </a:pPr>
            <a:r>
              <a:rPr lang="en-US" dirty="0"/>
              <a:t>This measure involves applying thermal insulation on flat or sloping roof surfaces, depending on the roof structure. More heat is lost through roof surfaces than through walls, which means that the thermal insulation of the roof, if of the same properties as the wall insulation, should be thicker than that applied on the walls. The correctly insulated roof surface can yield up to 25-40% of savings.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838200" y="946623"/>
            <a:ext cx="10515600" cy="744065"/>
          </a:xfrm>
        </p:spPr>
        <p:txBody>
          <a:bodyPr>
            <a:noAutofit/>
          </a:bodyPr>
          <a:lstStyle/>
          <a:p>
            <a:r>
              <a:rPr lang="en-US" sz="2800" b="1" dirty="0" smtClean="0"/>
              <a:t>EE Measures: Building’s </a:t>
            </a:r>
            <a:r>
              <a:rPr lang="en-US" sz="2800" b="1" dirty="0"/>
              <a:t>envelope</a:t>
            </a:r>
          </a:p>
        </p:txBody>
      </p:sp>
    </p:spTree>
    <p:extLst>
      <p:ext uri="{BB962C8B-B14F-4D97-AF65-F5344CB8AC3E}">
        <p14:creationId xmlns:p14="http://schemas.microsoft.com/office/powerpoint/2010/main" val="3397917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1903777"/>
            <a:ext cx="10515600" cy="3855358"/>
          </a:xfrm>
        </p:spPr>
        <p:txBody>
          <a:bodyPr>
            <a:normAutofit/>
          </a:bodyPr>
          <a:lstStyle/>
          <a:p>
            <a:pPr marL="0" indent="0">
              <a:buNone/>
            </a:pPr>
            <a:r>
              <a:rPr lang="en-US" b="1" dirty="0"/>
              <a:t>Replacing windows or improving their thermal characteristics</a:t>
            </a:r>
          </a:p>
          <a:p>
            <a:pPr marL="0" indent="0">
              <a:buNone/>
            </a:pPr>
            <a:r>
              <a:rPr lang="en-US" dirty="0"/>
              <a:t>Windows are the segment of a building’s envelope that requires special attention. Heat losses through windows can be transmission or ventilation losses. These two types of heat losses combined can amount to more than 50% of the total heat losses of the building. Heat losses through windows are usually more than 10 times higher than those through the walls. That is why the windows are a very important segment that must be treated through efficiency measures.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838200" y="946623"/>
            <a:ext cx="10515600" cy="744065"/>
          </a:xfrm>
        </p:spPr>
        <p:txBody>
          <a:bodyPr>
            <a:noAutofit/>
          </a:bodyPr>
          <a:lstStyle/>
          <a:p>
            <a:r>
              <a:rPr lang="en-US" sz="2800" b="1" dirty="0" smtClean="0"/>
              <a:t>EE Measures: Building’s </a:t>
            </a:r>
            <a:r>
              <a:rPr lang="en-US" sz="2800" b="1" dirty="0"/>
              <a:t>envelope</a:t>
            </a:r>
          </a:p>
        </p:txBody>
      </p:sp>
    </p:spTree>
    <p:extLst>
      <p:ext uri="{BB962C8B-B14F-4D97-AF65-F5344CB8AC3E}">
        <p14:creationId xmlns:p14="http://schemas.microsoft.com/office/powerpoint/2010/main" val="3478394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1903777"/>
            <a:ext cx="10515600" cy="3855358"/>
          </a:xfrm>
        </p:spPr>
        <p:txBody>
          <a:bodyPr>
            <a:normAutofit fontScale="92500" lnSpcReduction="10000"/>
          </a:bodyPr>
          <a:lstStyle/>
          <a:p>
            <a:pPr marL="0" indent="0">
              <a:buNone/>
            </a:pPr>
            <a:r>
              <a:rPr lang="en-US" b="1" dirty="0"/>
              <a:t>Thermal insulation of the floor</a:t>
            </a:r>
          </a:p>
          <a:p>
            <a:pPr marL="0" indent="0">
              <a:buNone/>
            </a:pPr>
            <a:r>
              <a:rPr lang="en-US" dirty="0"/>
              <a:t>Heat losses to the ground amount to up to </a:t>
            </a:r>
            <a:r>
              <a:rPr lang="en-US" b="1" dirty="0"/>
              <a:t>10%</a:t>
            </a:r>
            <a:r>
              <a:rPr lang="en-US" dirty="0"/>
              <a:t> of the total heat losses of a building. When the ground floor of an existing building is concerned, it is not cost-effective to undertake its insulation due to a significant scope of works.</a:t>
            </a:r>
          </a:p>
          <a:p>
            <a:pPr marL="0" indent="0">
              <a:buNone/>
            </a:pPr>
            <a:r>
              <a:rPr lang="en-US" dirty="0"/>
              <a:t>Thermal insulation of the ground floor is not the same as thermal insulation of the floor towards the unheated space of the lowest floor. In the latter case, the intervention is cost-effective, so that such a measure should be recommended. In addition, it is necessary to thermally insulate the floor structures above the open passages to ensure the continuity of thermal protection of the whole external envelope of the building.</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838200" y="946623"/>
            <a:ext cx="10515600" cy="744065"/>
          </a:xfrm>
        </p:spPr>
        <p:txBody>
          <a:bodyPr>
            <a:noAutofit/>
          </a:bodyPr>
          <a:lstStyle/>
          <a:p>
            <a:r>
              <a:rPr lang="en-US" sz="2800" b="1" dirty="0" smtClean="0"/>
              <a:t>EE Measures: Building’s </a:t>
            </a:r>
            <a:r>
              <a:rPr lang="en-US" sz="2800" b="1" dirty="0"/>
              <a:t>envelope</a:t>
            </a:r>
          </a:p>
        </p:txBody>
      </p:sp>
    </p:spTree>
    <p:extLst>
      <p:ext uri="{BB962C8B-B14F-4D97-AF65-F5344CB8AC3E}">
        <p14:creationId xmlns:p14="http://schemas.microsoft.com/office/powerpoint/2010/main" val="322919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838200" y="946623"/>
            <a:ext cx="10515600" cy="744065"/>
          </a:xfrm>
        </p:spPr>
        <p:txBody>
          <a:bodyPr>
            <a:normAutofit fontScale="90000"/>
          </a:bodyPr>
          <a:lstStyle/>
          <a:p>
            <a:r>
              <a:rPr lang="en-US" b="1" dirty="0"/>
              <a:t>Step 7 Analysis of the collected data</a:t>
            </a:r>
          </a:p>
        </p:txBody>
      </p:sp>
      <p:sp>
        <p:nvSpPr>
          <p:cNvPr id="13" name="Content Placeholder 12"/>
          <p:cNvSpPr>
            <a:spLocks noGrp="1"/>
          </p:cNvSpPr>
          <p:nvPr>
            <p:ph idx="1"/>
          </p:nvPr>
        </p:nvSpPr>
        <p:spPr>
          <a:xfrm>
            <a:off x="838200" y="1825625"/>
            <a:ext cx="10515600" cy="3802070"/>
          </a:xfrm>
        </p:spPr>
        <p:txBody>
          <a:bodyPr>
            <a:normAutofit/>
          </a:bodyPr>
          <a:lstStyle/>
          <a:p>
            <a:pPr marL="0" indent="0">
              <a:buNone/>
            </a:pPr>
            <a:r>
              <a:rPr lang="en-US" dirty="0"/>
              <a:t>Immediately after the site visit, the auditor needs to interpret his/her records and fill in the data in the checklists they did not have time to complete during the survey. </a:t>
            </a:r>
            <a:endParaRPr lang="en-US" dirty="0" smtClean="0"/>
          </a:p>
          <a:p>
            <a:pPr marL="0" indent="0">
              <a:buNone/>
            </a:pPr>
            <a:r>
              <a:rPr lang="en-US" dirty="0"/>
              <a:t>In addition, all the </a:t>
            </a:r>
            <a:r>
              <a:rPr lang="en-US" b="1" dirty="0"/>
              <a:t>drawings</a:t>
            </a:r>
            <a:r>
              <a:rPr lang="en-US" dirty="0"/>
              <a:t>, </a:t>
            </a:r>
            <a:r>
              <a:rPr lang="en-US" b="1" dirty="0"/>
              <a:t>sketches</a:t>
            </a:r>
            <a:r>
              <a:rPr lang="en-US" dirty="0"/>
              <a:t>, and </a:t>
            </a:r>
            <a:r>
              <a:rPr lang="en-US" b="1" dirty="0"/>
              <a:t>schemes</a:t>
            </a:r>
            <a:r>
              <a:rPr lang="en-US" dirty="0"/>
              <a:t> made during the survey should be </a:t>
            </a:r>
            <a:r>
              <a:rPr lang="en-US" b="1" dirty="0"/>
              <a:t>organized</a:t>
            </a:r>
            <a:r>
              <a:rPr lang="en-US" dirty="0"/>
              <a:t>, together with completed checklists and photo documentation, by categories (external envelope/heating system/ventilation/DHW preparation/cooling/lighting/different consumers) for better understanding the technical and energy properties of the building and further data analysis</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3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1073373"/>
            <a:ext cx="10515600" cy="4685762"/>
          </a:xfrm>
        </p:spPr>
        <p:txBody>
          <a:bodyPr>
            <a:normAutofit fontScale="92500" lnSpcReduction="10000"/>
          </a:bodyPr>
          <a:lstStyle/>
          <a:p>
            <a:r>
              <a:rPr lang="en-US" dirty="0" smtClean="0"/>
              <a:t>Analysis </a:t>
            </a:r>
            <a:r>
              <a:rPr lang="en-US" dirty="0"/>
              <a:t>of </a:t>
            </a:r>
            <a:r>
              <a:rPr lang="en-US" b="1" dirty="0"/>
              <a:t>thermal characteristics of the building’s external </a:t>
            </a:r>
            <a:r>
              <a:rPr lang="en-US" b="1" dirty="0" smtClean="0"/>
              <a:t>envelope</a:t>
            </a:r>
          </a:p>
          <a:p>
            <a:r>
              <a:rPr lang="en-US" dirty="0" smtClean="0"/>
              <a:t>Analysis </a:t>
            </a:r>
            <a:r>
              <a:rPr lang="en-US" dirty="0"/>
              <a:t>of </a:t>
            </a:r>
            <a:r>
              <a:rPr lang="en-US" u="sng" dirty="0">
                <a:effectLst>
                  <a:outerShdw blurRad="38100" dist="38100" dir="2700000" algn="tl">
                    <a:srgbClr val="000000">
                      <a:alpha val="43137"/>
                    </a:srgbClr>
                  </a:outerShdw>
                </a:effectLst>
              </a:rPr>
              <a:t>energy characteristics </a:t>
            </a:r>
            <a:r>
              <a:rPr lang="en-US" dirty="0"/>
              <a:t>of the </a:t>
            </a:r>
            <a:r>
              <a:rPr lang="en-US" b="1" dirty="0"/>
              <a:t>heating system</a:t>
            </a:r>
          </a:p>
          <a:p>
            <a:r>
              <a:rPr lang="en-US" dirty="0" smtClean="0"/>
              <a:t>Analysis </a:t>
            </a:r>
            <a:r>
              <a:rPr lang="en-US" dirty="0"/>
              <a:t>of </a:t>
            </a:r>
            <a:r>
              <a:rPr lang="en-US" u="sng" dirty="0">
                <a:effectLst>
                  <a:outerShdw blurRad="38100" dist="38100" dir="2700000" algn="tl">
                    <a:srgbClr val="000000">
                      <a:alpha val="43137"/>
                    </a:srgbClr>
                  </a:outerShdw>
                </a:effectLst>
              </a:rPr>
              <a:t>energy characteristics </a:t>
            </a:r>
            <a:r>
              <a:rPr lang="en-US" dirty="0"/>
              <a:t>of the </a:t>
            </a:r>
            <a:r>
              <a:rPr lang="en-US" b="1" dirty="0"/>
              <a:t>air conditioning and cooling systems</a:t>
            </a:r>
          </a:p>
          <a:p>
            <a:r>
              <a:rPr lang="en-US" dirty="0" smtClean="0"/>
              <a:t>Analysis </a:t>
            </a:r>
            <a:r>
              <a:rPr lang="en-US" dirty="0"/>
              <a:t>of </a:t>
            </a:r>
            <a:r>
              <a:rPr lang="en-US" u="sng" dirty="0">
                <a:effectLst>
                  <a:outerShdw blurRad="38100" dist="38100" dir="2700000" algn="tl">
                    <a:srgbClr val="000000">
                      <a:alpha val="43137"/>
                    </a:srgbClr>
                  </a:outerShdw>
                </a:effectLst>
              </a:rPr>
              <a:t>energy characteristics </a:t>
            </a:r>
            <a:r>
              <a:rPr lang="en-US" dirty="0"/>
              <a:t>of the system for </a:t>
            </a:r>
            <a:r>
              <a:rPr lang="en-US" b="1" dirty="0"/>
              <a:t>preparation of domestic hot water</a:t>
            </a:r>
          </a:p>
          <a:p>
            <a:r>
              <a:rPr lang="en-US" dirty="0" smtClean="0"/>
              <a:t>Analysis </a:t>
            </a:r>
            <a:r>
              <a:rPr lang="en-US" dirty="0"/>
              <a:t>of </a:t>
            </a:r>
            <a:r>
              <a:rPr lang="en-US" u="sng" dirty="0">
                <a:effectLst>
                  <a:outerShdw blurRad="38100" dist="38100" dir="2700000" algn="tl">
                    <a:srgbClr val="000000">
                      <a:alpha val="43137"/>
                    </a:srgbClr>
                  </a:outerShdw>
                </a:effectLst>
              </a:rPr>
              <a:t>energy characteristics </a:t>
            </a:r>
            <a:r>
              <a:rPr lang="en-US" dirty="0"/>
              <a:t>of the </a:t>
            </a:r>
            <a:r>
              <a:rPr lang="en-US" b="1" dirty="0"/>
              <a:t>electricity appliances/consumers</a:t>
            </a:r>
          </a:p>
          <a:p>
            <a:r>
              <a:rPr lang="en-US" dirty="0" smtClean="0"/>
              <a:t>Analysis </a:t>
            </a:r>
            <a:r>
              <a:rPr lang="en-US" dirty="0"/>
              <a:t>of </a:t>
            </a:r>
            <a:r>
              <a:rPr lang="en-US" u="sng" dirty="0">
                <a:effectLst>
                  <a:outerShdw blurRad="38100" dist="38100" dir="2700000" algn="tl">
                    <a:srgbClr val="000000">
                      <a:alpha val="43137"/>
                    </a:srgbClr>
                  </a:outerShdw>
                </a:effectLst>
              </a:rPr>
              <a:t>energy characteristics </a:t>
            </a:r>
            <a:r>
              <a:rPr lang="en-US" dirty="0"/>
              <a:t>of the systems for producing thermal and </a:t>
            </a:r>
            <a:r>
              <a:rPr lang="en-US" dirty="0" smtClean="0"/>
              <a:t>electrical </a:t>
            </a:r>
            <a:r>
              <a:rPr lang="en-US" dirty="0"/>
              <a:t>energy from alternative energy systems</a:t>
            </a:r>
          </a:p>
          <a:p>
            <a:r>
              <a:rPr lang="en-US" dirty="0" smtClean="0"/>
              <a:t>Calculating </a:t>
            </a:r>
            <a:r>
              <a:rPr lang="en-US" dirty="0"/>
              <a:t>the </a:t>
            </a:r>
            <a:r>
              <a:rPr lang="en-US" u="sng" dirty="0">
                <a:effectLst>
                  <a:outerShdw blurRad="38100" dist="38100" dir="2700000" algn="tl">
                    <a:srgbClr val="000000">
                      <a:alpha val="43137"/>
                    </a:srgbClr>
                  </a:outerShdw>
                </a:effectLst>
              </a:rPr>
              <a:t>amount of thermal energy </a:t>
            </a:r>
            <a:r>
              <a:rPr lang="en-US" dirty="0"/>
              <a:t>required for </a:t>
            </a:r>
            <a:r>
              <a:rPr lang="en-US" b="1" dirty="0"/>
              <a:t>heating</a:t>
            </a:r>
          </a:p>
          <a:p>
            <a:r>
              <a:rPr lang="en-US" dirty="0" smtClean="0"/>
              <a:t>Analysis </a:t>
            </a:r>
            <a:r>
              <a:rPr lang="en-US" dirty="0"/>
              <a:t>of </a:t>
            </a:r>
            <a:r>
              <a:rPr lang="en-US" b="1" dirty="0"/>
              <a:t>domestic water </a:t>
            </a:r>
            <a:r>
              <a:rPr lang="en-US" b="1" dirty="0" smtClean="0"/>
              <a:t>consumption</a:t>
            </a:r>
            <a:endParaRPr lang="en-US" b="1"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786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1903777"/>
            <a:ext cx="10515600" cy="3855358"/>
          </a:xfrm>
        </p:spPr>
        <p:txBody>
          <a:bodyPr>
            <a:normAutofit/>
          </a:bodyPr>
          <a:lstStyle/>
          <a:p>
            <a:pPr marL="0" indent="0">
              <a:buNone/>
            </a:pPr>
            <a:r>
              <a:rPr lang="en-US" b="1" dirty="0" smtClean="0"/>
              <a:t>&gt;&gt;&gt; SOFTWARE FOR ENERGY PERFORMANCE CALCULATION </a:t>
            </a:r>
          </a:p>
          <a:p>
            <a:pPr marL="0" indent="0">
              <a:buNone/>
            </a:pPr>
            <a:r>
              <a:rPr lang="en-US" b="1" dirty="0" smtClean="0"/>
              <a:t>&gt;&gt;&gt; CALCULATION </a:t>
            </a:r>
            <a:endParaRPr lang="en-US" b="1"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838200" y="946623"/>
            <a:ext cx="10515600" cy="744065"/>
          </a:xfrm>
        </p:spPr>
        <p:txBody>
          <a:bodyPr>
            <a:normAutofit fontScale="90000"/>
          </a:bodyPr>
          <a:lstStyle/>
          <a:p>
            <a:r>
              <a:rPr lang="en-US" b="1" dirty="0"/>
              <a:t>Step 7 Analysis of the collected data</a:t>
            </a:r>
          </a:p>
        </p:txBody>
      </p:sp>
    </p:spTree>
    <p:extLst>
      <p:ext uri="{BB962C8B-B14F-4D97-AF65-F5344CB8AC3E}">
        <p14:creationId xmlns:p14="http://schemas.microsoft.com/office/powerpoint/2010/main" val="3695081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1903777"/>
            <a:ext cx="10515600" cy="3855358"/>
          </a:xfrm>
        </p:spPr>
        <p:txBody>
          <a:bodyPr>
            <a:normAutofit fontScale="92500" lnSpcReduction="20000"/>
          </a:bodyPr>
          <a:lstStyle/>
          <a:p>
            <a:pPr marL="0" indent="0">
              <a:buNone/>
            </a:pPr>
            <a:r>
              <a:rPr lang="en-US" dirty="0"/>
              <a:t>As part of this analysis, it is necessary to identify and propose adequate measures that can be divided into 3 groups</a:t>
            </a:r>
            <a:r>
              <a:rPr lang="en-US" dirty="0" smtClean="0"/>
              <a:t>:</a:t>
            </a:r>
          </a:p>
          <a:p>
            <a:r>
              <a:rPr lang="en-US" b="1" u="sng" dirty="0"/>
              <a:t>Energy efficiency</a:t>
            </a:r>
            <a:r>
              <a:rPr lang="en-US" u="sng" dirty="0"/>
              <a:t> </a:t>
            </a:r>
            <a:r>
              <a:rPr lang="en-US" dirty="0"/>
              <a:t>measures aimed at saving energy and/or water while maintaining or improving comfort conditions that result in savings in energy and/or water consumption, energy and/or water costs, and reducing greenhouse gas emissions;</a:t>
            </a:r>
          </a:p>
          <a:p>
            <a:r>
              <a:rPr lang="en-US" b="1" u="sng" dirty="0" smtClean="0"/>
              <a:t>Economic </a:t>
            </a:r>
            <a:r>
              <a:rPr lang="en-US" b="1" u="sng" dirty="0"/>
              <a:t>efficiency</a:t>
            </a:r>
            <a:r>
              <a:rPr lang="en-US" u="sng" dirty="0"/>
              <a:t> </a:t>
            </a:r>
            <a:r>
              <a:rPr lang="en-US" dirty="0"/>
              <a:t>measures are aimed at saving money, although they do not result in energy savings</a:t>
            </a:r>
            <a:r>
              <a:rPr lang="en-US" dirty="0" smtClean="0"/>
              <a:t>;</a:t>
            </a:r>
          </a:p>
          <a:p>
            <a:r>
              <a:rPr lang="en-US" dirty="0"/>
              <a:t>Measures aimed at </a:t>
            </a:r>
            <a:r>
              <a:rPr lang="en-US" b="1" dirty="0"/>
              <a:t>increasing the degree of </a:t>
            </a:r>
            <a:r>
              <a:rPr lang="en-US" b="1" u="sng" dirty="0"/>
              <a:t>comfort and fulfilling </a:t>
            </a:r>
            <a:r>
              <a:rPr lang="en-US" b="1" dirty="0"/>
              <a:t>the minimum technical conditions</a:t>
            </a:r>
            <a:r>
              <a:rPr lang="en-US" dirty="0"/>
              <a:t> defined by regulations and rulebooks that may result in increased energy and/or water consumption and do not necessarily represent energy and economic efficiency measures.</a:t>
            </a:r>
          </a:p>
          <a:p>
            <a:endParaRPr lang="en-US" dirty="0"/>
          </a:p>
          <a:p>
            <a:pPr marL="0" indent="0">
              <a:buNone/>
            </a:pPr>
            <a:endParaRPr lang="en-US" b="1"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838200" y="946623"/>
            <a:ext cx="10515600" cy="744065"/>
          </a:xfrm>
        </p:spPr>
        <p:txBody>
          <a:bodyPr>
            <a:noAutofit/>
          </a:bodyPr>
          <a:lstStyle/>
          <a:p>
            <a:r>
              <a:rPr lang="en-US" sz="2800" b="1" dirty="0"/>
              <a:t>Step 8 Selecting appropriate measures for increasing energy efficiency of individual energy systems</a:t>
            </a:r>
          </a:p>
        </p:txBody>
      </p:sp>
    </p:spTree>
    <p:extLst>
      <p:ext uri="{BB962C8B-B14F-4D97-AF65-F5344CB8AC3E}">
        <p14:creationId xmlns:p14="http://schemas.microsoft.com/office/powerpoint/2010/main" val="81873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1903777"/>
            <a:ext cx="10515600" cy="3855358"/>
          </a:xfrm>
        </p:spPr>
        <p:txBody>
          <a:bodyPr>
            <a:normAutofit/>
          </a:bodyPr>
          <a:lstStyle/>
          <a:p>
            <a:r>
              <a:rPr lang="en-US" dirty="0"/>
              <a:t>Each type of building, depending on its purpose, has some specific features of its energy systems that are crucial for understanding the whole building’s functioning concept.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838200" y="946623"/>
            <a:ext cx="10515600" cy="744065"/>
          </a:xfrm>
        </p:spPr>
        <p:txBody>
          <a:bodyPr>
            <a:noAutofit/>
          </a:bodyPr>
          <a:lstStyle/>
          <a:p>
            <a:r>
              <a:rPr lang="en-US" sz="2800" b="1" dirty="0"/>
              <a:t>Step 8 Selecting appropriate measures for increasing energy efficiency of individual energy systems</a:t>
            </a:r>
          </a:p>
        </p:txBody>
      </p:sp>
    </p:spTree>
    <p:extLst>
      <p:ext uri="{BB962C8B-B14F-4D97-AF65-F5344CB8AC3E}">
        <p14:creationId xmlns:p14="http://schemas.microsoft.com/office/powerpoint/2010/main" val="152731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1903777"/>
            <a:ext cx="10515600" cy="3855358"/>
          </a:xfrm>
        </p:spPr>
        <p:txBody>
          <a:bodyPr>
            <a:normAutofit/>
          </a:bodyPr>
          <a:lstStyle/>
          <a:p>
            <a:pPr marL="0" indent="0">
              <a:buNone/>
            </a:pPr>
            <a:r>
              <a:rPr lang="en-US" b="1" dirty="0"/>
              <a:t>Thermal insulation of external walls</a:t>
            </a:r>
          </a:p>
          <a:p>
            <a:pPr marL="0" indent="0">
              <a:buNone/>
            </a:pPr>
            <a:r>
              <a:rPr lang="en-US" dirty="0"/>
              <a:t>This measure is always implemented when external walls are without any thermal protection. Savings by introducing this measure can range from 15-25%. In addition to thermal protection, this measure prevents the negative consequences of cold bridges and significantly improves the indoor comfort</a:t>
            </a:r>
            <a:r>
              <a:rPr lang="en-US" dirty="0" smtClean="0"/>
              <a:t>.</a:t>
            </a:r>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838200" y="946623"/>
            <a:ext cx="10515600" cy="744065"/>
          </a:xfrm>
        </p:spPr>
        <p:txBody>
          <a:bodyPr>
            <a:noAutofit/>
          </a:bodyPr>
          <a:lstStyle/>
          <a:p>
            <a:r>
              <a:rPr lang="en-US" sz="2800" b="1" dirty="0" smtClean="0"/>
              <a:t>EE Measures: Building’s </a:t>
            </a:r>
            <a:r>
              <a:rPr lang="en-US" sz="2800" b="1" dirty="0"/>
              <a:t>envelope</a:t>
            </a:r>
          </a:p>
        </p:txBody>
      </p:sp>
    </p:spTree>
    <p:extLst>
      <p:ext uri="{BB962C8B-B14F-4D97-AF65-F5344CB8AC3E}">
        <p14:creationId xmlns:p14="http://schemas.microsoft.com/office/powerpoint/2010/main" val="3946780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838200" y="946623"/>
            <a:ext cx="10515600" cy="744065"/>
          </a:xfrm>
        </p:spPr>
        <p:txBody>
          <a:bodyPr>
            <a:noAutofit/>
          </a:bodyPr>
          <a:lstStyle/>
          <a:p>
            <a:r>
              <a:rPr lang="en-US" sz="2800" b="1" u="sng" dirty="0"/>
              <a:t>example: </a:t>
            </a:r>
            <a:r>
              <a:rPr lang="en-US" sz="2800" b="1" u="sng" dirty="0" smtClean="0"/>
              <a:t>Thermal </a:t>
            </a:r>
            <a:r>
              <a:rPr lang="en-US" sz="2800" b="1" u="sng" dirty="0"/>
              <a:t>insulation of external wall or a wall adjacent to an unheated space</a:t>
            </a:r>
          </a:p>
        </p:txBody>
      </p:sp>
      <p:pic>
        <p:nvPicPr>
          <p:cNvPr id="15" name="Picture 14"/>
          <p:cNvPicPr>
            <a:picLocks noChangeAspect="1"/>
          </p:cNvPicPr>
          <p:nvPr/>
        </p:nvPicPr>
        <p:blipFill>
          <a:blip r:embed="rId8"/>
          <a:stretch>
            <a:fillRect/>
          </a:stretch>
        </p:blipFill>
        <p:spPr>
          <a:xfrm>
            <a:off x="838200" y="1777027"/>
            <a:ext cx="9160184" cy="3750479"/>
          </a:xfrm>
          <a:prstGeom prst="rect">
            <a:avLst/>
          </a:prstGeom>
        </p:spPr>
      </p:pic>
    </p:spTree>
    <p:extLst>
      <p:ext uri="{BB962C8B-B14F-4D97-AF65-F5344CB8AC3E}">
        <p14:creationId xmlns:p14="http://schemas.microsoft.com/office/powerpoint/2010/main" val="388835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xmlns=""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xmlns=""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8"/>
          <a:stretch>
            <a:fillRect/>
          </a:stretch>
        </p:blipFill>
        <p:spPr>
          <a:xfrm>
            <a:off x="3788422" y="113590"/>
            <a:ext cx="7909827" cy="5660378"/>
          </a:xfrm>
          <a:prstGeom prst="rect">
            <a:avLst/>
          </a:prstGeom>
        </p:spPr>
      </p:pic>
      <p:sp>
        <p:nvSpPr>
          <p:cNvPr id="13" name="TextBox 12"/>
          <p:cNvSpPr txBox="1"/>
          <p:nvPr/>
        </p:nvSpPr>
        <p:spPr>
          <a:xfrm>
            <a:off x="178700" y="952198"/>
            <a:ext cx="2981494" cy="369332"/>
          </a:xfrm>
          <a:prstGeom prst="rect">
            <a:avLst/>
          </a:prstGeom>
          <a:solidFill>
            <a:srgbClr val="92D050"/>
          </a:solidFill>
        </p:spPr>
        <p:txBody>
          <a:bodyPr wrap="square" rtlCol="0">
            <a:spAutoFit/>
          </a:bodyPr>
          <a:lstStyle/>
          <a:p>
            <a:r>
              <a:rPr lang="en-US" b="1" dirty="0" smtClean="0"/>
              <a:t>POSTITION</a:t>
            </a:r>
            <a:endParaRPr lang="en-US" b="1" dirty="0"/>
          </a:p>
        </p:txBody>
      </p:sp>
      <p:sp>
        <p:nvSpPr>
          <p:cNvPr id="16" name="TextBox 15"/>
          <p:cNvSpPr txBox="1"/>
          <p:nvPr/>
        </p:nvSpPr>
        <p:spPr>
          <a:xfrm>
            <a:off x="178699" y="1407533"/>
            <a:ext cx="2981494" cy="369332"/>
          </a:xfrm>
          <a:prstGeom prst="rect">
            <a:avLst/>
          </a:prstGeom>
          <a:solidFill>
            <a:srgbClr val="92D050"/>
          </a:solidFill>
        </p:spPr>
        <p:txBody>
          <a:bodyPr wrap="square" rtlCol="0">
            <a:spAutoFit/>
          </a:bodyPr>
          <a:lstStyle/>
          <a:p>
            <a:r>
              <a:rPr lang="en-US" b="1" dirty="0" smtClean="0"/>
              <a:t>STANDARD</a:t>
            </a:r>
            <a:endParaRPr lang="en-US" b="1" dirty="0"/>
          </a:p>
        </p:txBody>
      </p:sp>
      <p:sp>
        <p:nvSpPr>
          <p:cNvPr id="17" name="TextBox 16"/>
          <p:cNvSpPr txBox="1"/>
          <p:nvPr/>
        </p:nvSpPr>
        <p:spPr>
          <a:xfrm>
            <a:off x="190584" y="2213733"/>
            <a:ext cx="2981494" cy="369332"/>
          </a:xfrm>
          <a:prstGeom prst="rect">
            <a:avLst/>
          </a:prstGeom>
          <a:solidFill>
            <a:srgbClr val="92D050"/>
          </a:solidFill>
        </p:spPr>
        <p:txBody>
          <a:bodyPr wrap="square" rtlCol="0">
            <a:spAutoFit/>
          </a:bodyPr>
          <a:lstStyle/>
          <a:p>
            <a:r>
              <a:rPr lang="en-US" b="1" dirty="0" smtClean="0"/>
              <a:t>TYPE OF INSULATION</a:t>
            </a:r>
            <a:endParaRPr lang="en-US" b="1" dirty="0"/>
          </a:p>
        </p:txBody>
      </p:sp>
      <p:cxnSp>
        <p:nvCxnSpPr>
          <p:cNvPr id="18" name="Curved Connector 17"/>
          <p:cNvCxnSpPr>
            <a:stCxn id="13" idx="3"/>
          </p:cNvCxnSpPr>
          <p:nvPr/>
        </p:nvCxnSpPr>
        <p:spPr>
          <a:xfrm flipV="1">
            <a:off x="3160194" y="952198"/>
            <a:ext cx="805578" cy="184666"/>
          </a:xfrm>
          <a:prstGeom prst="curvedConnector3">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urved Connector 18"/>
          <p:cNvCxnSpPr/>
          <p:nvPr/>
        </p:nvCxnSpPr>
        <p:spPr>
          <a:xfrm>
            <a:off x="2884475" y="1586624"/>
            <a:ext cx="903946" cy="5575"/>
          </a:xfrm>
          <a:prstGeom prst="curvedConnector3">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flipV="1">
            <a:off x="2931340" y="1901606"/>
            <a:ext cx="1034432" cy="485901"/>
          </a:xfrm>
          <a:prstGeom prst="curvedConnector3">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78699" y="2849301"/>
            <a:ext cx="2981494" cy="369332"/>
          </a:xfrm>
          <a:prstGeom prst="rect">
            <a:avLst/>
          </a:prstGeom>
          <a:solidFill>
            <a:srgbClr val="92D050"/>
          </a:solidFill>
        </p:spPr>
        <p:txBody>
          <a:bodyPr wrap="square" rtlCol="0">
            <a:spAutoFit/>
          </a:bodyPr>
          <a:lstStyle/>
          <a:p>
            <a:r>
              <a:rPr lang="en-US" b="1" dirty="0" smtClean="0"/>
              <a:t>DESCRIPTION</a:t>
            </a:r>
            <a:endParaRPr lang="en-US" b="1" dirty="0"/>
          </a:p>
        </p:txBody>
      </p:sp>
      <p:cxnSp>
        <p:nvCxnSpPr>
          <p:cNvPr id="25" name="Curved Connector 24"/>
          <p:cNvCxnSpPr>
            <a:stCxn id="24" idx="3"/>
          </p:cNvCxnSpPr>
          <p:nvPr/>
        </p:nvCxnSpPr>
        <p:spPr>
          <a:xfrm>
            <a:off x="3160193" y="3033967"/>
            <a:ext cx="3888307" cy="535503"/>
          </a:xfrm>
          <a:prstGeom prst="curvedConnector3">
            <a:avLst>
              <a:gd name="adj1" fmla="val 50000"/>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53300" y="4240213"/>
            <a:ext cx="2981494" cy="369332"/>
          </a:xfrm>
          <a:prstGeom prst="rect">
            <a:avLst/>
          </a:prstGeom>
          <a:solidFill>
            <a:srgbClr val="92D050"/>
          </a:solidFill>
        </p:spPr>
        <p:txBody>
          <a:bodyPr wrap="square" rtlCol="0">
            <a:spAutoFit/>
          </a:bodyPr>
          <a:lstStyle/>
          <a:p>
            <a:r>
              <a:rPr lang="en-US" b="1" dirty="0" smtClean="0"/>
              <a:t>THERMAL CHARACTERISTICS</a:t>
            </a:r>
            <a:endParaRPr lang="en-US" b="1" dirty="0"/>
          </a:p>
        </p:txBody>
      </p:sp>
      <p:cxnSp>
        <p:nvCxnSpPr>
          <p:cNvPr id="32" name="Curved Connector 31"/>
          <p:cNvCxnSpPr>
            <a:stCxn id="31" idx="3"/>
          </p:cNvCxnSpPr>
          <p:nvPr/>
        </p:nvCxnSpPr>
        <p:spPr>
          <a:xfrm>
            <a:off x="3134794" y="4424879"/>
            <a:ext cx="741291" cy="584779"/>
          </a:xfrm>
          <a:prstGeom prst="curvedConnector3">
            <a:avLst>
              <a:gd name="adj1" fmla="val 50000"/>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78699" y="3488355"/>
            <a:ext cx="2981494" cy="369332"/>
          </a:xfrm>
          <a:prstGeom prst="rect">
            <a:avLst/>
          </a:prstGeom>
          <a:solidFill>
            <a:srgbClr val="92D050"/>
          </a:solidFill>
        </p:spPr>
        <p:txBody>
          <a:bodyPr wrap="square" rtlCol="0">
            <a:spAutoFit/>
          </a:bodyPr>
          <a:lstStyle/>
          <a:p>
            <a:r>
              <a:rPr lang="en-US" b="1" dirty="0" smtClean="0"/>
              <a:t>DRAWINGS/IMAGES</a:t>
            </a:r>
            <a:endParaRPr lang="en-US" b="1" dirty="0"/>
          </a:p>
        </p:txBody>
      </p:sp>
      <p:cxnSp>
        <p:nvCxnSpPr>
          <p:cNvPr id="39" name="Curved Connector 38"/>
          <p:cNvCxnSpPr>
            <a:stCxn id="38" idx="3"/>
          </p:cNvCxnSpPr>
          <p:nvPr/>
        </p:nvCxnSpPr>
        <p:spPr>
          <a:xfrm>
            <a:off x="3160193" y="3673021"/>
            <a:ext cx="966745" cy="463641"/>
          </a:xfrm>
          <a:prstGeom prst="curvedConnector3">
            <a:avLst>
              <a:gd name="adj1" fmla="val 50000"/>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451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Eurostile LT Std 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7074</TotalTime>
  <Words>802</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Eurostile LT Std Bold</vt:lpstr>
      <vt:lpstr>Office Theme</vt:lpstr>
      <vt:lpstr>Phase 4: Activities after the site visit</vt:lpstr>
      <vt:lpstr>Step 7 Analysis of the collected data</vt:lpstr>
      <vt:lpstr>PowerPoint Presentation</vt:lpstr>
      <vt:lpstr>Step 7 Analysis of the collected data</vt:lpstr>
      <vt:lpstr>Step 8 Selecting appropriate measures for increasing energy efficiency of individual energy systems</vt:lpstr>
      <vt:lpstr>Step 8 Selecting appropriate measures for increasing energy efficiency of individual energy systems</vt:lpstr>
      <vt:lpstr>EE Measures: Building’s envelope</vt:lpstr>
      <vt:lpstr>example: Thermal insulation of external wall or a wall adjacent to an unheated space</vt:lpstr>
      <vt:lpstr>PowerPoint Presentation</vt:lpstr>
      <vt:lpstr>PowerPoint Presentation</vt:lpstr>
      <vt:lpstr>PowerPoint Presentation</vt:lpstr>
      <vt:lpstr>PowerPoint Presentation</vt:lpstr>
      <vt:lpstr>EE Measures: Building’s envelope</vt:lpstr>
      <vt:lpstr>EE Measures: Building’s envelope</vt:lpstr>
      <vt:lpstr>EE Measures: Building’s envelope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Jonila Prifti</dc:creator>
  <cp:lastModifiedBy>Biljana G</cp:lastModifiedBy>
  <cp:revision>845</cp:revision>
  <dcterms:created xsi:type="dcterms:W3CDTF">2018-04-30T08:06:30Z</dcterms:created>
  <dcterms:modified xsi:type="dcterms:W3CDTF">2021-10-22T14:12:50Z</dcterms:modified>
</cp:coreProperties>
</file>