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1"/>
  </p:notesMasterIdLst>
  <p:sldIdLst>
    <p:sldId id="256" r:id="rId2"/>
    <p:sldId id="268" r:id="rId3"/>
    <p:sldId id="267" r:id="rId4"/>
    <p:sldId id="269" r:id="rId5"/>
    <p:sldId id="270" r:id="rId6"/>
    <p:sldId id="271" r:id="rId7"/>
    <p:sldId id="272" r:id="rId8"/>
    <p:sldId id="273" r:id="rId9"/>
    <p:sldId id="274" r:id="rId10"/>
    <p:sldId id="275"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5" r:id="rId39"/>
    <p:sldId id="30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3B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68" autoAdjust="0"/>
    <p:restoredTop sz="94660"/>
  </p:normalViewPr>
  <p:slideViewPr>
    <p:cSldViewPr snapToGrid="0">
      <p:cViewPr varScale="1">
        <p:scale>
          <a:sx n="63" d="100"/>
          <a:sy n="63" d="100"/>
        </p:scale>
        <p:origin x="106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B5D6A-D3D8-4E0A-B9CF-E6DCCFA57AA6}" type="datetimeFigureOut">
              <a:rPr lang="en-US" smtClean="0"/>
              <a:pPr/>
              <a:t>25-Oct-21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5D0EE-F3AB-4CF2-9FC5-A0B7EFFBE62E}" type="slidenum">
              <a:rPr lang="en-US" smtClean="0"/>
              <a:pPr/>
              <a:t>‹#›</a:t>
            </a:fld>
            <a:endParaRPr lang="en-US"/>
          </a:p>
        </p:txBody>
      </p:sp>
    </p:spTree>
    <p:extLst>
      <p:ext uri="{BB962C8B-B14F-4D97-AF65-F5344CB8AC3E}">
        <p14:creationId xmlns:p14="http://schemas.microsoft.com/office/powerpoint/2010/main" val="3825831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C89BB7-6DB7-4066-AA70-05CD67B237F9}" type="datetimeFigureOut">
              <a:rPr lang="en-US" smtClean="0"/>
              <a:pPr/>
              <a:t>25-Oct-21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51965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64230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28140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28879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C89BB7-6DB7-4066-AA70-05CD67B237F9}" type="datetimeFigureOut">
              <a:rPr lang="en-US" smtClean="0"/>
              <a:pPr/>
              <a:t>25-Oct-21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951272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C89BB7-6DB7-4066-AA70-05CD67B237F9}" type="datetimeFigureOut">
              <a:rPr lang="en-US" smtClean="0"/>
              <a:pPr/>
              <a:t>25-Oct-21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3323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C89BB7-6DB7-4066-AA70-05CD67B237F9}" type="datetimeFigureOut">
              <a:rPr lang="en-US" smtClean="0"/>
              <a:pPr/>
              <a:t>25-Oct-21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367305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C89BB7-6DB7-4066-AA70-05CD67B237F9}" type="datetimeFigureOut">
              <a:rPr lang="en-US" smtClean="0"/>
              <a:pPr/>
              <a:t>25-Oct-21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91252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89BB7-6DB7-4066-AA70-05CD67B237F9}" type="datetimeFigureOut">
              <a:rPr lang="en-US" smtClean="0"/>
              <a:pPr/>
              <a:t>25-Oct-21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72407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C89BB7-6DB7-4066-AA70-05CD67B237F9}" type="datetimeFigureOut">
              <a:rPr lang="en-US" smtClean="0"/>
              <a:pPr/>
              <a:t>25-Oct-21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00373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C89BB7-6DB7-4066-AA70-05CD67B237F9}" type="datetimeFigureOut">
              <a:rPr lang="en-US" smtClean="0"/>
              <a:pPr/>
              <a:t>25-Oct-21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77639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89BB7-6DB7-4066-AA70-05CD67B237F9}" type="datetimeFigureOut">
              <a:rPr lang="en-US" smtClean="0"/>
              <a:pPr/>
              <a:t>25-Oct-21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B29C8-75B9-4965-BC34-663E6EEA567C}" type="slidenum">
              <a:rPr lang="en-US" smtClean="0"/>
              <a:pPr/>
              <a:t>‹#›</a:t>
            </a:fld>
            <a:endParaRPr lang="en-US"/>
          </a:p>
        </p:txBody>
      </p:sp>
    </p:spTree>
    <p:extLst>
      <p:ext uri="{BB962C8B-B14F-4D97-AF65-F5344CB8AC3E}">
        <p14:creationId xmlns:p14="http://schemas.microsoft.com/office/powerpoint/2010/main" val="237612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838200" y="946623"/>
            <a:ext cx="10515600" cy="744065"/>
          </a:xfrm>
        </p:spPr>
        <p:txBody>
          <a:bodyPr>
            <a:normAutofit fontScale="90000"/>
          </a:bodyPr>
          <a:lstStyle/>
          <a:p>
            <a:r>
              <a:rPr lang="en-US" dirty="0"/>
              <a:t>Phase 2: Activities during the site visit</a:t>
            </a:r>
            <a:endParaRPr lang="en-US" b="1" dirty="0"/>
          </a:p>
        </p:txBody>
      </p:sp>
      <p:sp>
        <p:nvSpPr>
          <p:cNvPr id="13" name="Content Placeholder 12"/>
          <p:cNvSpPr>
            <a:spLocks noGrp="1"/>
          </p:cNvSpPr>
          <p:nvPr>
            <p:ph idx="1"/>
          </p:nvPr>
        </p:nvSpPr>
        <p:spPr>
          <a:xfrm>
            <a:off x="838200" y="1825625"/>
            <a:ext cx="10515600" cy="3802070"/>
          </a:xfrm>
        </p:spPr>
        <p:txBody>
          <a:bodyPr/>
          <a:lstStyle/>
          <a:p>
            <a:pPr marL="0" indent="0">
              <a:buNone/>
            </a:pPr>
            <a:r>
              <a:rPr lang="en-US" b="1" dirty="0">
                <a:latin typeface="+mj-lt"/>
                <a:ea typeface="+mj-ea"/>
                <a:cs typeface="+mj-cs"/>
              </a:rPr>
              <a:t>Step 5 Survey of the existing state of the building </a:t>
            </a:r>
          </a:p>
          <a:p>
            <a:pPr marL="0" indent="0">
              <a:buNone/>
            </a:pPr>
            <a:r>
              <a:rPr lang="en-US" dirty="0"/>
              <a:t>The site visit aims to provide:</a:t>
            </a:r>
          </a:p>
          <a:p>
            <a:r>
              <a:rPr lang="en-US" dirty="0"/>
              <a:t>more information about activities in the building, </a:t>
            </a:r>
          </a:p>
          <a:p>
            <a:r>
              <a:rPr lang="en-US" dirty="0"/>
              <a:t>engineering and energy characteristics of the building, </a:t>
            </a:r>
          </a:p>
          <a:p>
            <a:r>
              <a:rPr lang="en-US" dirty="0"/>
              <a:t>how the building is managed and maintained, and </a:t>
            </a:r>
          </a:p>
          <a:p>
            <a:r>
              <a:rPr lang="en-US" dirty="0"/>
              <a:t>the occupants’ habits.    </a:t>
            </a:r>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650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Heating system</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Indicate the </a:t>
            </a:r>
            <a:r>
              <a:rPr lang="en-US" sz="2200" b="1" u="sng" dirty="0">
                <a:effectLst>
                  <a:outerShdw blurRad="38100" dist="38100" dir="2700000" algn="tl">
                    <a:srgbClr val="000000">
                      <a:alpha val="43137"/>
                    </a:srgbClr>
                  </a:outerShdw>
                </a:effectLst>
              </a:rPr>
              <a:t>type of fuel </a:t>
            </a:r>
            <a:r>
              <a:rPr lang="en-US" sz="2400" dirty="0"/>
              <a:t>and how it is supplied;</a:t>
            </a:r>
          </a:p>
          <a:p>
            <a:pPr lvl="0"/>
            <a:r>
              <a:rPr lang="en-US" sz="2400" dirty="0"/>
              <a:t>Make a note of the data from the nameplates of the fuel storage and the fuel supply system;</a:t>
            </a:r>
          </a:p>
          <a:p>
            <a:pPr lvl="0"/>
            <a:r>
              <a:rPr lang="en-US" sz="2400" dirty="0"/>
              <a:t>Describe the </a:t>
            </a:r>
            <a:r>
              <a:rPr lang="en-US" sz="2200" b="1" u="sng" dirty="0">
                <a:effectLst>
                  <a:outerShdw blurRad="38100" dist="38100" dir="2700000" algn="tl">
                    <a:srgbClr val="000000">
                      <a:alpha val="43137"/>
                    </a:srgbClr>
                  </a:outerShdw>
                </a:effectLst>
              </a:rPr>
              <a:t>condition of installations for the fuel storage </a:t>
            </a:r>
            <a:r>
              <a:rPr lang="en-US" sz="2400" dirty="0"/>
              <a:t>and supply;</a:t>
            </a:r>
          </a:p>
          <a:p>
            <a:pPr lvl="0"/>
            <a:r>
              <a:rPr lang="en-US" sz="2400" dirty="0"/>
              <a:t>Describe the condition of safety equipment for the fuel storage and supply;</a:t>
            </a:r>
          </a:p>
          <a:p>
            <a:pPr lvl="0"/>
            <a:r>
              <a:rPr lang="en-US" sz="2400" dirty="0"/>
              <a:t>Determine the fuel consumption based on the tank filling data</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330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Heating system</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Describe the </a:t>
            </a:r>
            <a:r>
              <a:rPr lang="en-US" sz="2200" b="1" u="sng" dirty="0">
                <a:effectLst>
                  <a:outerShdw blurRad="38100" dist="38100" dir="2700000" algn="tl">
                    <a:srgbClr val="000000">
                      <a:alpha val="43137"/>
                    </a:srgbClr>
                  </a:outerShdw>
                </a:effectLst>
              </a:rPr>
              <a:t>general condition of pipework and fittings</a:t>
            </a:r>
            <a:r>
              <a:rPr lang="en-US" sz="2400" dirty="0"/>
              <a:t>;</a:t>
            </a:r>
          </a:p>
          <a:p>
            <a:pPr lvl="0"/>
            <a:r>
              <a:rPr lang="en-US" sz="2400" dirty="0"/>
              <a:t>Describe the condition of pipeline insulation;</a:t>
            </a:r>
          </a:p>
          <a:p>
            <a:pPr lvl="0"/>
            <a:r>
              <a:rPr lang="en-US" sz="2400" dirty="0"/>
              <a:t>Provide information on circulating pumps and their regulation;</a:t>
            </a:r>
          </a:p>
          <a:p>
            <a:pPr lvl="0"/>
            <a:r>
              <a:rPr lang="en-US" sz="2400" dirty="0"/>
              <a:t>Check if the hydraulic balancing of the system exists</a:t>
            </a:r>
          </a:p>
          <a:p>
            <a:pPr lvl="0"/>
            <a:r>
              <a:rPr lang="en-US" sz="2400" dirty="0"/>
              <a:t>Specify the </a:t>
            </a:r>
            <a:r>
              <a:rPr lang="en-US" sz="2200" b="1" u="sng" dirty="0">
                <a:effectLst>
                  <a:outerShdw blurRad="38100" dist="38100" dir="2700000" algn="tl">
                    <a:srgbClr val="000000">
                      <a:alpha val="43137"/>
                    </a:srgbClr>
                  </a:outerShdw>
                </a:effectLst>
              </a:rPr>
              <a:t>type of heating emission bodies</a:t>
            </a:r>
            <a:r>
              <a:rPr lang="en-US" sz="2400" dirty="0"/>
              <a:t>, their total number and installed heating capacity by types, and mark their locations in the drawings/sketches;</a:t>
            </a:r>
          </a:p>
          <a:p>
            <a:pPr lvl="0"/>
            <a:r>
              <a:rPr lang="en-US" sz="2400" dirty="0"/>
              <a:t>Describe the condition of heating emission bodies</a:t>
            </a:r>
          </a:p>
          <a:p>
            <a:pPr lvl="0"/>
            <a:r>
              <a:rPr lang="en-US" sz="2400" dirty="0"/>
              <a:t>Check if the heating emission bodies have regulation valves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89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Heating system</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Indicate the type of the regulation system and it’s compatibility with the heating system, i.e., characteristics of the building;</a:t>
            </a:r>
          </a:p>
          <a:p>
            <a:pPr lvl="0"/>
            <a:r>
              <a:rPr lang="en-US" sz="2400" dirty="0"/>
              <a:t>Establish </a:t>
            </a:r>
            <a:r>
              <a:rPr lang="en-US" sz="2200" b="1" u="sng" dirty="0">
                <a:effectLst>
                  <a:outerShdw blurRad="38100" dist="38100" dir="2700000" algn="tl">
                    <a:srgbClr val="000000">
                      <a:alpha val="43137"/>
                    </a:srgbClr>
                  </a:outerShdw>
                </a:effectLst>
              </a:rPr>
              <a:t>if there are zones with different heating temperatures</a:t>
            </a:r>
            <a:r>
              <a:rPr lang="en-US" sz="2400" dirty="0"/>
              <a:t>;</a:t>
            </a:r>
          </a:p>
          <a:p>
            <a:pPr lvl="0"/>
            <a:r>
              <a:rPr lang="en-US" sz="2400" dirty="0"/>
              <a:t>Record the locations of temperature sensors;</a:t>
            </a:r>
          </a:p>
          <a:p>
            <a:pPr lvl="0"/>
            <a:r>
              <a:rPr lang="en-US" sz="2400" dirty="0"/>
              <a:t>Make a note on possibility of monitoring of physical quantities to be regulated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549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Heating system</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Specify the </a:t>
            </a:r>
            <a:r>
              <a:rPr lang="en-US" sz="2200" b="1" u="sng" dirty="0">
                <a:effectLst>
                  <a:outerShdw blurRad="38100" dist="38100" dir="2700000" algn="tl">
                    <a:srgbClr val="000000">
                      <a:alpha val="43137"/>
                    </a:srgbClr>
                  </a:outerShdw>
                </a:effectLst>
              </a:rPr>
              <a:t>regime of operation of the heating system </a:t>
            </a:r>
            <a:r>
              <a:rPr lang="en-US" sz="2400" dirty="0"/>
              <a:t>(on/off, set-back temperature);</a:t>
            </a:r>
          </a:p>
          <a:p>
            <a:pPr lvl="0"/>
            <a:r>
              <a:rPr lang="en-US" sz="2400" dirty="0"/>
              <a:t>Describe the maintenance of the system;</a:t>
            </a:r>
          </a:p>
          <a:p>
            <a:pPr lvl="0"/>
            <a:r>
              <a:rPr lang="en-US" sz="2400" dirty="0"/>
              <a:t>Check if the consumption of fuel and delivered energy is monitored; </a:t>
            </a:r>
          </a:p>
          <a:p>
            <a:pPr lvl="0"/>
            <a:r>
              <a:rPr lang="en-US" sz="2400" dirty="0"/>
              <a:t>Check the availability of the documentation for the boiler and its equipment, as well as the connection schemes; </a:t>
            </a:r>
          </a:p>
          <a:p>
            <a:pPr lvl="0"/>
            <a:r>
              <a:rPr lang="en-US" sz="2400" dirty="0"/>
              <a:t>Check if there is a </a:t>
            </a:r>
            <a:r>
              <a:rPr lang="en-US" sz="2200" b="1" u="sng" dirty="0">
                <a:effectLst>
                  <a:outerShdw blurRad="38100" dist="38100" dir="2700000" algn="tl">
                    <a:srgbClr val="000000">
                      <a:alpha val="43137"/>
                    </a:srgbClr>
                  </a:outerShdw>
                </a:effectLst>
              </a:rPr>
              <a:t>book on boiler inspection and maintenance</a:t>
            </a:r>
            <a:r>
              <a:rPr lang="en-US" sz="2400" dirty="0"/>
              <a:t>; </a:t>
            </a:r>
          </a:p>
          <a:p>
            <a:pPr lvl="0"/>
            <a:r>
              <a:rPr lang="en-US" sz="2400" dirty="0"/>
              <a:t>Register the data on periodic inspections if they exist</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91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Heating system</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Check if there are </a:t>
            </a:r>
            <a:r>
              <a:rPr lang="en-US" sz="2200" b="1" u="sng" dirty="0">
                <a:effectLst>
                  <a:outerShdw blurRad="38100" dist="38100" dir="2700000" algn="tl">
                    <a:srgbClr val="000000">
                      <a:alpha val="43137"/>
                    </a:srgbClr>
                  </a:outerShdw>
                </a:effectLst>
              </a:rPr>
              <a:t>individual heating appliances in the building</a:t>
            </a:r>
            <a:r>
              <a:rPr lang="en-US" sz="2400" dirty="0"/>
              <a:t>;</a:t>
            </a:r>
          </a:p>
          <a:p>
            <a:pPr lvl="0"/>
            <a:r>
              <a:rPr lang="en-US" sz="2400" dirty="0"/>
              <a:t>Specify the types, number, installed capacity, operating mode, and general condition of the individual heating appliances in the building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365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dirty="0"/>
              <a:t>Ventilation system (heating)</a:t>
            </a:r>
            <a:endParaRPr lang="en-US" sz="3200" b="1" dirty="0"/>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Specify the </a:t>
            </a:r>
            <a:r>
              <a:rPr lang="en-US" sz="2200" b="1" u="sng" dirty="0">
                <a:effectLst>
                  <a:outerShdw blurRad="38100" dist="38100" dir="2700000" algn="tl">
                    <a:srgbClr val="000000">
                      <a:alpha val="43137"/>
                    </a:srgbClr>
                  </a:outerShdw>
                </a:effectLst>
              </a:rPr>
              <a:t>data about the ventilated space </a:t>
            </a:r>
            <a:r>
              <a:rPr lang="en-US" sz="2400" dirty="0"/>
              <a:t>(description and size);</a:t>
            </a:r>
          </a:p>
          <a:p>
            <a:pPr lvl="0"/>
            <a:r>
              <a:rPr lang="en-US" sz="2400" dirty="0"/>
              <a:t>Provide information about the requirement for air exchange and quality (temperature, humidity);</a:t>
            </a:r>
          </a:p>
          <a:p>
            <a:pPr lvl="0"/>
            <a:r>
              <a:rPr lang="en-US" sz="2400" dirty="0"/>
              <a:t>Make a note of the data on the air handling unit plate (number of units, type, year of production, total installed electrical power and capacity of the system);</a:t>
            </a:r>
          </a:p>
          <a:p>
            <a:pPr lvl="0"/>
            <a:r>
              <a:rPr lang="en-US" sz="2400" dirty="0"/>
              <a:t>Mark the location of the air handling units in the drawings/sketches; </a:t>
            </a:r>
          </a:p>
          <a:p>
            <a:pPr lvl="0"/>
            <a:r>
              <a:rPr lang="en-US" sz="2400" dirty="0"/>
              <a:t>Describe the condition of the air handling unit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820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dirty="0"/>
              <a:t>Ventilation system (heating)</a:t>
            </a:r>
            <a:endParaRPr lang="en-US" sz="3200" b="1" dirty="0"/>
          </a:p>
        </p:txBody>
      </p:sp>
      <p:sp>
        <p:nvSpPr>
          <p:cNvPr id="3" name="Content Placeholder 2"/>
          <p:cNvSpPr>
            <a:spLocks noGrp="1"/>
          </p:cNvSpPr>
          <p:nvPr>
            <p:ph idx="1"/>
          </p:nvPr>
        </p:nvSpPr>
        <p:spPr>
          <a:xfrm>
            <a:off x="838199" y="1825625"/>
            <a:ext cx="11243209" cy="3933510"/>
          </a:xfrm>
        </p:spPr>
        <p:txBody>
          <a:bodyPr>
            <a:normAutofit/>
          </a:bodyPr>
          <a:lstStyle/>
          <a:p>
            <a:pPr lvl="0"/>
            <a:r>
              <a:rPr lang="en-US" sz="2400" dirty="0"/>
              <a:t>Specify the type and capacity of the </a:t>
            </a:r>
            <a:r>
              <a:rPr lang="en-US" sz="2200" b="1" u="sng" dirty="0">
                <a:effectLst>
                  <a:outerShdw blurRad="38100" dist="38100" dir="2700000" algn="tl">
                    <a:srgbClr val="000000">
                      <a:alpha val="43137"/>
                    </a:srgbClr>
                  </a:outerShdw>
                </a:effectLst>
              </a:rPr>
              <a:t>air heater</a:t>
            </a:r>
            <a:r>
              <a:rPr lang="en-US" sz="2400" dirty="0"/>
              <a:t>;</a:t>
            </a:r>
          </a:p>
          <a:p>
            <a:pPr lvl="0"/>
            <a:r>
              <a:rPr lang="en-US" sz="2400" dirty="0"/>
              <a:t>Describe the condition of the air heater</a:t>
            </a:r>
          </a:p>
          <a:p>
            <a:pPr lvl="0"/>
            <a:r>
              <a:rPr lang="en-US" sz="2400" dirty="0"/>
              <a:t>Indicate the source of thermal energy used by the air heater (data from the boiler nameplate);</a:t>
            </a:r>
          </a:p>
          <a:p>
            <a:pPr lvl="0"/>
            <a:r>
              <a:rPr lang="en-US" sz="2400" dirty="0"/>
              <a:t>Describe the state of the boiler, the casing, insulation, installations;</a:t>
            </a:r>
          </a:p>
          <a:p>
            <a:pPr lvl="0"/>
            <a:r>
              <a:rPr lang="en-US" sz="2400" dirty="0"/>
              <a:t>Provide information on circulating pumps (type, power, condition) and their regulation;</a:t>
            </a:r>
          </a:p>
          <a:p>
            <a:pPr lvl="0"/>
            <a:r>
              <a:rPr lang="en-US" sz="2400" dirty="0"/>
              <a:t>Check if there are filters, humidifiers, cooling coils and specify their type and capacity;</a:t>
            </a:r>
          </a:p>
          <a:p>
            <a:pPr lvl="0"/>
            <a:r>
              <a:rPr lang="en-US" sz="2400" dirty="0"/>
              <a:t>Provide </a:t>
            </a:r>
            <a:r>
              <a:rPr lang="en-US" sz="2200" b="1" u="sng" dirty="0">
                <a:effectLst>
                  <a:outerShdw blurRad="38100" dist="38100" dir="2700000" algn="tl">
                    <a:srgbClr val="000000">
                      <a:alpha val="43137"/>
                    </a:srgbClr>
                  </a:outerShdw>
                </a:effectLst>
              </a:rPr>
              <a:t>information about fans </a:t>
            </a:r>
            <a:r>
              <a:rPr lang="en-US" sz="2400" dirty="0"/>
              <a:t>(type, power, condition) and their regulation</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2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Ventilation system (heating)</a:t>
            </a:r>
          </a:p>
        </p:txBody>
      </p:sp>
      <p:sp>
        <p:nvSpPr>
          <p:cNvPr id="3" name="Content Placeholder 2"/>
          <p:cNvSpPr>
            <a:spLocks noGrp="1"/>
          </p:cNvSpPr>
          <p:nvPr>
            <p:ph idx="1"/>
          </p:nvPr>
        </p:nvSpPr>
        <p:spPr>
          <a:xfrm>
            <a:off x="838200" y="1646467"/>
            <a:ext cx="10515600" cy="4112668"/>
          </a:xfrm>
        </p:spPr>
        <p:txBody>
          <a:bodyPr>
            <a:normAutofit fontScale="77500" lnSpcReduction="20000"/>
          </a:bodyPr>
          <a:lstStyle/>
          <a:p>
            <a:pPr lvl="0"/>
            <a:r>
              <a:rPr lang="en-US" sz="2400" dirty="0"/>
              <a:t>Describe the </a:t>
            </a:r>
            <a:r>
              <a:rPr lang="en-US" sz="2900" b="1" u="sng" dirty="0">
                <a:effectLst>
                  <a:outerShdw blurRad="38100" dist="38100" dir="2700000" algn="tl">
                    <a:srgbClr val="000000">
                      <a:alpha val="43137"/>
                    </a:srgbClr>
                  </a:outerShdw>
                </a:effectLst>
              </a:rPr>
              <a:t>d</a:t>
            </a:r>
            <a:r>
              <a:rPr lang="en-US" b="1" u="sng" dirty="0">
                <a:effectLst>
                  <a:outerShdw blurRad="38100" dist="38100" dir="2700000" algn="tl">
                    <a:srgbClr val="000000">
                      <a:alpha val="43137"/>
                    </a:srgbClr>
                  </a:outerShdw>
                </a:effectLst>
              </a:rPr>
              <a:t>uctwork</a:t>
            </a:r>
            <a:r>
              <a:rPr lang="en-US" sz="2400" dirty="0"/>
              <a:t> (material, cross-section, insulation);</a:t>
            </a:r>
          </a:p>
          <a:p>
            <a:pPr lvl="0"/>
            <a:r>
              <a:rPr lang="en-US" sz="2400" dirty="0"/>
              <a:t>Describe the condition of ductwork;</a:t>
            </a:r>
          </a:p>
          <a:p>
            <a:pPr lvl="0"/>
            <a:r>
              <a:rPr lang="en-US" sz="2400" dirty="0"/>
              <a:t>Indicate if there are regulating flap valves;</a:t>
            </a:r>
          </a:p>
          <a:p>
            <a:pPr lvl="0"/>
            <a:r>
              <a:rPr lang="en-US" sz="2400" dirty="0"/>
              <a:t>Identify the elements for air distribution (grilles, diffusers, etc.);</a:t>
            </a:r>
          </a:p>
          <a:p>
            <a:pPr lvl="0"/>
            <a:r>
              <a:rPr lang="en-US" sz="2400" dirty="0"/>
              <a:t>Identify the inlets for fresh air supply and the outlets for the exhaust air discharge;</a:t>
            </a:r>
          </a:p>
          <a:p>
            <a:pPr lvl="0"/>
            <a:r>
              <a:rPr lang="en-US" sz="2400" dirty="0"/>
              <a:t>Indicate the proportion of fresh air;</a:t>
            </a:r>
          </a:p>
          <a:p>
            <a:pPr lvl="0"/>
            <a:r>
              <a:rPr lang="en-US" sz="2400" dirty="0"/>
              <a:t>Indicate the quantity and temperature of the exhaust air;</a:t>
            </a:r>
          </a:p>
          <a:p>
            <a:pPr lvl="0"/>
            <a:r>
              <a:rPr lang="en-US" sz="2400" dirty="0"/>
              <a:t>Indicate the quantity and temperature of the supplied air;</a:t>
            </a:r>
          </a:p>
          <a:p>
            <a:pPr lvl="0"/>
            <a:r>
              <a:rPr lang="en-US" sz="2400" dirty="0"/>
              <a:t>Check if air recirculation is used;</a:t>
            </a:r>
          </a:p>
          <a:p>
            <a:pPr lvl="0"/>
            <a:r>
              <a:rPr lang="en-US" sz="2400" dirty="0"/>
              <a:t>Check if there is a </a:t>
            </a:r>
            <a:r>
              <a:rPr lang="en-US" sz="2900" b="1" u="sng" dirty="0">
                <a:effectLst>
                  <a:outerShdw blurRad="38100" dist="38100" dir="2700000" algn="tl">
                    <a:srgbClr val="000000">
                      <a:alpha val="43137"/>
                    </a:srgbClr>
                  </a:outerShdw>
                </a:effectLst>
              </a:rPr>
              <a:t>heat recovery system </a:t>
            </a:r>
            <a:r>
              <a:rPr lang="en-US" sz="2400" dirty="0"/>
              <a:t>and indicate its type and efficiency;</a:t>
            </a:r>
          </a:p>
          <a:p>
            <a:pPr lvl="0"/>
            <a:r>
              <a:rPr lang="en-US" sz="2400" dirty="0"/>
              <a:t>Describe the regulating system and its condition;</a:t>
            </a:r>
          </a:p>
          <a:p>
            <a:pPr lvl="0"/>
            <a:r>
              <a:rPr lang="en-US" sz="2400" dirty="0"/>
              <a:t>Make a note on possibility of monitoring of physical quantities to be regulated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468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dirty="0"/>
              <a:t>Ventilation system (heating)</a:t>
            </a:r>
            <a:endParaRPr lang="en-US" sz="3200" b="1" dirty="0"/>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Indicate the regime of operation of the ventilation system;</a:t>
            </a:r>
          </a:p>
          <a:p>
            <a:pPr lvl="0"/>
            <a:r>
              <a:rPr lang="en-US" sz="2400" dirty="0"/>
              <a:t>Describe the maintenance of the ventilation system;</a:t>
            </a:r>
          </a:p>
          <a:p>
            <a:pPr lvl="0"/>
            <a:r>
              <a:rPr lang="en-US" sz="2400" dirty="0"/>
              <a:t>Indicate the age of the system and its general condition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0086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dirty="0"/>
              <a:t>Cooling/air conditioning system</a:t>
            </a:r>
            <a:endParaRPr lang="en-US" sz="3200" b="1" dirty="0"/>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Indicate the </a:t>
            </a:r>
            <a:r>
              <a:rPr lang="en-US" sz="2000" b="1" u="sng" dirty="0">
                <a:effectLst>
                  <a:outerShdw blurRad="38100" dist="38100" dir="2700000" algn="tl">
                    <a:srgbClr val="000000">
                      <a:alpha val="43137"/>
                    </a:srgbClr>
                  </a:outerShdw>
                </a:effectLst>
              </a:rPr>
              <a:t>type of cooling/air conditioning </a:t>
            </a:r>
            <a:r>
              <a:rPr lang="en-US" sz="2400" dirty="0"/>
              <a:t>system (local or central)</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371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933510"/>
          </a:xfrm>
        </p:spPr>
        <p:txBody>
          <a:bodyPr>
            <a:normAutofit/>
          </a:bodyPr>
          <a:lstStyle/>
          <a:p>
            <a:r>
              <a:rPr lang="en-US" sz="3200" b="1" dirty="0"/>
              <a:t>Photo documentation </a:t>
            </a:r>
            <a:r>
              <a:rPr lang="en-US" sz="3200" dirty="0"/>
              <a:t>collected during the site visit is very important for preparing a report on the energy audit in the best possible way. </a:t>
            </a:r>
          </a:p>
          <a:p>
            <a:r>
              <a:rPr lang="en-US" sz="3200" dirty="0"/>
              <a:t>In addition, photo documentation is of great help in later additional analyses and surveys of details of the building’s technical characteristics.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714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Local cooling system</a:t>
            </a:r>
          </a:p>
        </p:txBody>
      </p:sp>
      <p:sp>
        <p:nvSpPr>
          <p:cNvPr id="3" name="Content Placeholder 2"/>
          <p:cNvSpPr>
            <a:spLocks noGrp="1"/>
          </p:cNvSpPr>
          <p:nvPr>
            <p:ph idx="1"/>
          </p:nvPr>
        </p:nvSpPr>
        <p:spPr>
          <a:xfrm>
            <a:off x="838200" y="1825625"/>
            <a:ext cx="10515600" cy="3933510"/>
          </a:xfrm>
        </p:spPr>
        <p:txBody>
          <a:bodyPr>
            <a:normAutofit fontScale="85000" lnSpcReduction="20000"/>
          </a:bodyPr>
          <a:lstStyle/>
          <a:p>
            <a:pPr lvl="0"/>
            <a:r>
              <a:rPr lang="en-US" sz="2400" dirty="0"/>
              <a:t>Specify the type of system (mono-split, multi-split, compact units);</a:t>
            </a:r>
          </a:p>
          <a:p>
            <a:pPr lvl="0"/>
            <a:r>
              <a:rPr lang="en-US" sz="2400" dirty="0"/>
              <a:t>Specify the number of units (indoor and outdoor) and mark their locations in the drawings/sketches;</a:t>
            </a:r>
          </a:p>
          <a:p>
            <a:pPr lvl="0"/>
            <a:r>
              <a:rPr lang="en-US" sz="2400" dirty="0"/>
              <a:t>Indicate the total installed cooling capacity;</a:t>
            </a:r>
          </a:p>
          <a:p>
            <a:pPr lvl="0"/>
            <a:r>
              <a:rPr lang="en-US" sz="2400" dirty="0"/>
              <a:t>Specify individual cooling capacities;</a:t>
            </a:r>
          </a:p>
          <a:p>
            <a:pPr lvl="0"/>
            <a:r>
              <a:rPr lang="en-US" sz="2400" dirty="0"/>
              <a:t>Check if there is an option for heating as well;</a:t>
            </a:r>
          </a:p>
          <a:p>
            <a:pPr lvl="0"/>
            <a:r>
              <a:rPr lang="en-US" sz="2400" dirty="0"/>
              <a:t>Specify the average cooling/heating factor (EER/COP);</a:t>
            </a:r>
          </a:p>
          <a:p>
            <a:pPr lvl="0"/>
            <a:r>
              <a:rPr lang="en-US" sz="2400" dirty="0"/>
              <a:t>Specify the type of cooling agent;</a:t>
            </a:r>
          </a:p>
          <a:p>
            <a:pPr lvl="0"/>
            <a:r>
              <a:rPr lang="en-US" sz="2400" dirty="0"/>
              <a:t>Describe the regulation of the cooling system;</a:t>
            </a:r>
          </a:p>
          <a:p>
            <a:pPr lvl="0"/>
            <a:r>
              <a:rPr lang="en-US" sz="2400" dirty="0"/>
              <a:t>Indicate the regime of operation of the cooling system (on/off);</a:t>
            </a:r>
          </a:p>
          <a:p>
            <a:pPr lvl="0"/>
            <a:r>
              <a:rPr lang="en-US" sz="2400" dirty="0"/>
              <a:t>Describe the maintenance of the system;</a:t>
            </a:r>
          </a:p>
          <a:p>
            <a:pPr lvl="0"/>
            <a:r>
              <a:rPr lang="en-US" sz="2400" dirty="0"/>
              <a:t>Indicate the age of the system and its general condition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2190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Central cooling system</a:t>
            </a:r>
          </a:p>
        </p:txBody>
      </p:sp>
      <p:sp>
        <p:nvSpPr>
          <p:cNvPr id="3" name="Content Placeholder 2"/>
          <p:cNvSpPr>
            <a:spLocks noGrp="1"/>
          </p:cNvSpPr>
          <p:nvPr>
            <p:ph idx="1"/>
          </p:nvPr>
        </p:nvSpPr>
        <p:spPr>
          <a:xfrm>
            <a:off x="838200" y="1825625"/>
            <a:ext cx="10515600" cy="3933510"/>
          </a:xfrm>
        </p:spPr>
        <p:txBody>
          <a:bodyPr>
            <a:normAutofit fontScale="85000" lnSpcReduction="20000"/>
          </a:bodyPr>
          <a:lstStyle/>
          <a:p>
            <a:pPr lvl="0"/>
            <a:r>
              <a:rPr lang="en-US" sz="2400" dirty="0"/>
              <a:t>Specify the total installed cooling capacity;</a:t>
            </a:r>
          </a:p>
          <a:p>
            <a:pPr lvl="0"/>
            <a:r>
              <a:rPr lang="en-US" sz="2400" dirty="0"/>
              <a:t>Specify the type of chiller (compressor or absorption);</a:t>
            </a:r>
          </a:p>
          <a:p>
            <a:pPr lvl="0"/>
            <a:r>
              <a:rPr lang="en-US" sz="2400" dirty="0"/>
              <a:t>Specify the number of chillers and mark their locations in the drawings/sketches;</a:t>
            </a:r>
          </a:p>
          <a:p>
            <a:pPr lvl="0"/>
            <a:r>
              <a:rPr lang="en-US" sz="2400" dirty="0"/>
              <a:t>Make a note of the data on the chiller’s nameplate (type, power, efficiency, temperature regime);</a:t>
            </a:r>
          </a:p>
          <a:p>
            <a:pPr lvl="0"/>
            <a:r>
              <a:rPr lang="en-US" sz="2400" dirty="0"/>
              <a:t>Specify the type of refrigerant;</a:t>
            </a:r>
          </a:p>
          <a:p>
            <a:pPr lvl="0"/>
            <a:r>
              <a:rPr lang="en-US" sz="2400" dirty="0"/>
              <a:t>Specify the age and describe the condition of the chiller;</a:t>
            </a:r>
          </a:p>
          <a:p>
            <a:pPr lvl="0"/>
            <a:r>
              <a:rPr lang="en-US" sz="2400" dirty="0"/>
              <a:t>Specify the energy source used by the chiller;</a:t>
            </a:r>
          </a:p>
          <a:p>
            <a:pPr lvl="0"/>
            <a:r>
              <a:rPr lang="en-US" sz="2400" dirty="0"/>
              <a:t>Check if there are cooling towers (specify their number and mark their location in the building);</a:t>
            </a:r>
          </a:p>
          <a:p>
            <a:pPr lvl="0"/>
            <a:r>
              <a:rPr lang="en-US" sz="2400" dirty="0"/>
              <a:t>Check if free cooling is used;</a:t>
            </a:r>
          </a:p>
          <a:p>
            <a:pPr lvl="0"/>
            <a:r>
              <a:rPr lang="en-US" sz="2400" dirty="0"/>
              <a:t>Check if evaporative cooling is used (specify airflow, saturation effectiveness); </a:t>
            </a:r>
          </a:p>
          <a:p>
            <a:pPr lvl="0"/>
            <a:r>
              <a:rPr lang="en-US" sz="2400" dirty="0"/>
              <a:t>Check if the availability of the heating option</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4281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Central cooling system</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Check if there is a </a:t>
            </a:r>
            <a:r>
              <a:rPr lang="en-US" sz="2000" b="1" u="sng" dirty="0">
                <a:effectLst>
                  <a:outerShdw blurRad="38100" dist="38100" dir="2700000" algn="tl">
                    <a:srgbClr val="000000">
                      <a:alpha val="43137"/>
                    </a:srgbClr>
                  </a:outerShdw>
                </a:effectLst>
              </a:rPr>
              <a:t>heat pump </a:t>
            </a:r>
            <a:r>
              <a:rPr lang="en-US" sz="2400" dirty="0"/>
              <a:t>(specify the source and sink, number of pumps and their locations in the building);</a:t>
            </a:r>
          </a:p>
          <a:p>
            <a:pPr lvl="0"/>
            <a:r>
              <a:rPr lang="en-US" sz="2400" dirty="0"/>
              <a:t>Make a note of the data on the heat pump nameplate (type, cooling/heating capacity, EER/COP);</a:t>
            </a:r>
          </a:p>
          <a:p>
            <a:pPr lvl="0"/>
            <a:r>
              <a:rPr lang="en-US" sz="2400" dirty="0"/>
              <a:t>Specify the age and describe the condition of the heat pump</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839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Central cooling system</a:t>
            </a:r>
          </a:p>
        </p:txBody>
      </p:sp>
      <p:sp>
        <p:nvSpPr>
          <p:cNvPr id="3" name="Content Placeholder 2"/>
          <p:cNvSpPr>
            <a:spLocks noGrp="1"/>
          </p:cNvSpPr>
          <p:nvPr>
            <p:ph idx="1"/>
          </p:nvPr>
        </p:nvSpPr>
        <p:spPr>
          <a:xfrm>
            <a:off x="838200" y="1825625"/>
            <a:ext cx="10515600" cy="3933510"/>
          </a:xfrm>
        </p:spPr>
        <p:txBody>
          <a:bodyPr>
            <a:normAutofit fontScale="85000" lnSpcReduction="20000"/>
          </a:bodyPr>
          <a:lstStyle/>
          <a:p>
            <a:pPr lvl="0"/>
            <a:r>
              <a:rPr lang="en-US" sz="2400" dirty="0"/>
              <a:t>Establish Check if the presence of air conditioning chambers air handling unit exists (specify indicate the number of units chambers, type, year of production, total installed electric power and capacity of the system);</a:t>
            </a:r>
          </a:p>
          <a:p>
            <a:pPr lvl="0"/>
            <a:r>
              <a:rPr lang="en-US" sz="2400" dirty="0"/>
              <a:t>Establish Check if there are the presence of filters, humidifiers, heaters, cooling coilers and specify their type, capacity, and energy source; </a:t>
            </a:r>
          </a:p>
          <a:p>
            <a:pPr lvl="0"/>
            <a:r>
              <a:rPr lang="en-US" sz="2400" dirty="0"/>
              <a:t>Provide information on circulating or pumps (type, power, condition) and their regulation how they are regulated; </a:t>
            </a:r>
          </a:p>
          <a:p>
            <a:pPr lvl="0"/>
            <a:r>
              <a:rPr lang="en-US" sz="2400" dirty="0"/>
              <a:t>Provide information about ventilators fans (type, power, condition) and how they are regulated their regulation; </a:t>
            </a:r>
          </a:p>
          <a:p>
            <a:pPr lvl="0"/>
            <a:r>
              <a:rPr lang="en-US" sz="2400" dirty="0"/>
              <a:t>Establish Check if there is a heat recovery system and state specify the type and efficiency of the system; </a:t>
            </a:r>
          </a:p>
          <a:p>
            <a:pPr lvl="0"/>
            <a:r>
              <a:rPr lang="en-US" sz="2400" dirty="0"/>
              <a:t>Mark in drawings/sketches the location of the air conditioning </a:t>
            </a:r>
            <a:r>
              <a:rPr lang="en-US" sz="2400" dirty="0" err="1"/>
              <a:t>chamberair</a:t>
            </a:r>
            <a:r>
              <a:rPr lang="en-US" sz="2400" dirty="0"/>
              <a:t> handling unit within the building; </a:t>
            </a:r>
          </a:p>
          <a:p>
            <a:pPr lvl="0"/>
            <a:r>
              <a:rPr lang="en-US" sz="2400" dirty="0"/>
              <a:t>Describe the state condition of the air conditioning </a:t>
            </a:r>
            <a:r>
              <a:rPr lang="en-US" sz="2400" dirty="0" err="1"/>
              <a:t>chamberair</a:t>
            </a:r>
            <a:r>
              <a:rPr lang="en-US" sz="2400" dirty="0"/>
              <a:t> handling unit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1715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Central cooling system</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Specify the type of energy carrier (water, air);</a:t>
            </a:r>
          </a:p>
          <a:p>
            <a:pPr lvl="0"/>
            <a:r>
              <a:rPr lang="en-US" sz="2400" dirty="0"/>
              <a:t>Describe the ductwork (cross-section, material, insulation, regulating flap valves);</a:t>
            </a:r>
          </a:p>
          <a:p>
            <a:pPr lvl="0"/>
            <a:r>
              <a:rPr lang="en-US" sz="2400" dirty="0"/>
              <a:t>Describe pipe distribution (two-pipe or four-pipe, the material, insulation);</a:t>
            </a:r>
          </a:p>
          <a:p>
            <a:pPr lvl="0"/>
            <a:r>
              <a:rPr lang="en-US" sz="2400" dirty="0"/>
              <a:t>Specify the age and describe the condition of the duct/pipe distribution;</a:t>
            </a:r>
          </a:p>
          <a:p>
            <a:pPr lvl="0"/>
            <a:r>
              <a:rPr lang="en-US" sz="2400" dirty="0"/>
              <a:t>Identify terminal units (specify their type, number, installed power, and mark their locations in drawings/sketches)</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01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Central cooling system</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Describe the regulation system of chillers and terminal units;</a:t>
            </a:r>
          </a:p>
          <a:p>
            <a:pPr lvl="0"/>
            <a:r>
              <a:rPr lang="en-US" sz="2400" dirty="0"/>
              <a:t>Check if there are zones with different cooling temperatures;</a:t>
            </a:r>
          </a:p>
          <a:p>
            <a:pPr lvl="0"/>
            <a:r>
              <a:rPr lang="en-US" sz="2400" dirty="0"/>
              <a:t>Make a note on possibility of monitoring of physical quantities to be regulated </a:t>
            </a:r>
          </a:p>
          <a:p>
            <a:pPr lvl="0"/>
            <a:r>
              <a:rPr lang="en-US" sz="2400" dirty="0"/>
              <a:t>Indicate the regime of operation of the cooling system;</a:t>
            </a:r>
          </a:p>
          <a:p>
            <a:pPr lvl="0"/>
            <a:r>
              <a:rPr lang="en-US" sz="2400" dirty="0"/>
              <a:t>Describe the maintenance of the cooling system</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680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dirty="0"/>
              <a:t>System for domestic hot water (DHW) preparation</a:t>
            </a:r>
            <a:endParaRPr lang="en-US" sz="3200" b="1" dirty="0"/>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Indicate how DHW is prepared (decentralized, central system)</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406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dirty="0"/>
              <a:t>Decentralized DHW preparation</a:t>
            </a:r>
            <a:endParaRPr lang="en-US" sz="3200" b="1" dirty="0"/>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Specify the type of device (storage or flow heater), number, type of  fuel, total capacity, and capacity by types;</a:t>
            </a:r>
          </a:p>
          <a:p>
            <a:pPr lvl="0"/>
            <a:r>
              <a:rPr lang="en-US" sz="2400" dirty="0"/>
              <a:t>Specify the amount of water consumed in the building;</a:t>
            </a:r>
          </a:p>
          <a:p>
            <a:pPr lvl="0"/>
            <a:r>
              <a:rPr lang="en-US" sz="2400" dirty="0"/>
              <a:t>Specify the water consumption locations in the building (type and number, the way of use and number of uses);</a:t>
            </a:r>
          </a:p>
          <a:p>
            <a:pPr lvl="0"/>
            <a:r>
              <a:rPr lang="en-US" sz="2400" dirty="0"/>
              <a:t>Specify the operating regime of the device;</a:t>
            </a:r>
          </a:p>
          <a:p>
            <a:pPr lvl="0"/>
            <a:r>
              <a:rPr lang="en-US" sz="2400" dirty="0"/>
              <a:t>Describe how the device is maintained;</a:t>
            </a:r>
          </a:p>
          <a:p>
            <a:pPr lvl="0"/>
            <a:r>
              <a:rPr lang="en-US" sz="2400" dirty="0"/>
              <a:t>Indicate the age of the device and describe its </a:t>
            </a:r>
            <a:r>
              <a:rPr lang="en-US" sz="2400" dirty="0" err="1"/>
              <a:t>condition;e</a:t>
            </a:r>
            <a:r>
              <a:rPr lang="en-US" sz="2400" dirty="0"/>
              <a:t> how DHW is prepared (decentralized, central system)</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221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Central DHW preparation </a:t>
            </a:r>
          </a:p>
        </p:txBody>
      </p:sp>
      <p:sp>
        <p:nvSpPr>
          <p:cNvPr id="3" name="Content Placeholder 2"/>
          <p:cNvSpPr>
            <a:spLocks noGrp="1"/>
          </p:cNvSpPr>
          <p:nvPr>
            <p:ph idx="1"/>
          </p:nvPr>
        </p:nvSpPr>
        <p:spPr>
          <a:xfrm>
            <a:off x="838200" y="1825625"/>
            <a:ext cx="5295563" cy="3933510"/>
          </a:xfrm>
        </p:spPr>
        <p:txBody>
          <a:bodyPr>
            <a:normAutofit fontScale="85000" lnSpcReduction="20000"/>
          </a:bodyPr>
          <a:lstStyle/>
          <a:p>
            <a:pPr lvl="0"/>
            <a:r>
              <a:rPr lang="en-US" sz="2400" dirty="0"/>
              <a:t>Specify the heat source (existing boilers used for heating of the building, separate DHW boilers);</a:t>
            </a:r>
          </a:p>
          <a:p>
            <a:pPr lvl="0"/>
            <a:r>
              <a:rPr lang="en-US" sz="2400" dirty="0"/>
              <a:t>Make a note of the data on the boiler nameplate; </a:t>
            </a:r>
          </a:p>
          <a:p>
            <a:pPr lvl="0"/>
            <a:r>
              <a:rPr lang="en-US" sz="2400" dirty="0"/>
              <a:t>Describe the condition of the boiler, casing, insulation, installation; </a:t>
            </a:r>
          </a:p>
          <a:p>
            <a:pPr lvl="0"/>
            <a:r>
              <a:rPr lang="en-US" sz="2400" dirty="0"/>
              <a:t>Make a note of the data on the tank nameplate (volume, etc.); </a:t>
            </a:r>
          </a:p>
          <a:p>
            <a:pPr lvl="0"/>
            <a:r>
              <a:rPr lang="en-US" sz="2400" dirty="0"/>
              <a:t>Describe the condition of the tank and the insulation;</a:t>
            </a:r>
          </a:p>
          <a:p>
            <a:pPr lvl="0"/>
            <a:r>
              <a:rPr lang="en-US" sz="2400" dirty="0"/>
              <a:t>Describe the pipe distribution system (material, insulation); </a:t>
            </a:r>
          </a:p>
          <a:p>
            <a:pPr lvl="0"/>
            <a:r>
              <a:rPr lang="en-US" sz="2400" dirty="0"/>
              <a:t>Check if there is a leakage in the system;</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6133763" y="1690688"/>
            <a:ext cx="5258475" cy="393351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Specify the temperatures of water (hot/cold); </a:t>
            </a:r>
          </a:p>
          <a:p>
            <a:r>
              <a:rPr lang="en-US" sz="2400" dirty="0"/>
              <a:t>Check if the hot water consumption is measured; </a:t>
            </a:r>
          </a:p>
          <a:p>
            <a:r>
              <a:rPr lang="en-US" sz="2400" dirty="0"/>
              <a:t>Describe the regulation of DHW preparation system;</a:t>
            </a:r>
          </a:p>
          <a:p>
            <a:r>
              <a:rPr lang="en-US" sz="2400" dirty="0"/>
              <a:t>Specify the quantity of water consumed in the building; </a:t>
            </a:r>
          </a:p>
          <a:p>
            <a:r>
              <a:rPr lang="en-US" sz="2400" dirty="0"/>
              <a:t>Specify the water consumption locations in the building (type and number, the way of use and number of uses); </a:t>
            </a:r>
          </a:p>
          <a:p>
            <a:r>
              <a:rPr lang="en-US" sz="2400" dirty="0"/>
              <a:t>Specify the regime of operation of the system; </a:t>
            </a:r>
          </a:p>
          <a:p>
            <a:r>
              <a:rPr lang="en-US" sz="2400" dirty="0"/>
              <a:t>Describe the maintenance of the system; </a:t>
            </a:r>
          </a:p>
          <a:p>
            <a:r>
              <a:rPr lang="en-US" sz="2400" dirty="0"/>
              <a:t>Indicate the age of the system and describe its condition; </a:t>
            </a:r>
          </a:p>
        </p:txBody>
      </p:sp>
    </p:spTree>
    <p:extLst>
      <p:ext uri="{BB962C8B-B14F-4D97-AF65-F5344CB8AC3E}">
        <p14:creationId xmlns:p14="http://schemas.microsoft.com/office/powerpoint/2010/main" val="4106763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An electric power system and consumption measuring </a:t>
            </a:r>
          </a:p>
        </p:txBody>
      </p:sp>
      <p:sp>
        <p:nvSpPr>
          <p:cNvPr id="3" name="Content Placeholder 2"/>
          <p:cNvSpPr>
            <a:spLocks noGrp="1"/>
          </p:cNvSpPr>
          <p:nvPr>
            <p:ph idx="1"/>
          </p:nvPr>
        </p:nvSpPr>
        <p:spPr>
          <a:xfrm>
            <a:off x="838200" y="1825625"/>
            <a:ext cx="10515600" cy="3933510"/>
          </a:xfrm>
        </p:spPr>
        <p:txBody>
          <a:bodyPr>
            <a:normAutofit fontScale="92500"/>
          </a:bodyPr>
          <a:lstStyle/>
          <a:p>
            <a:pPr lvl="0"/>
            <a:r>
              <a:rPr lang="en-US" sz="2400" dirty="0"/>
              <a:t>Check the condition of the main distribution cabinet in the building, and the local distribution cabinets;</a:t>
            </a:r>
          </a:p>
          <a:p>
            <a:pPr lvl="0"/>
            <a:r>
              <a:rPr lang="en-US" sz="2400" dirty="0"/>
              <a:t>Make a note of the results of IR camerawork of the distribution cabinets which indicate the unwanted heating of cables, circuit breakers, fuses, and other elements;</a:t>
            </a:r>
          </a:p>
          <a:p>
            <a:pPr lvl="0"/>
            <a:r>
              <a:rPr lang="en-US" sz="2400" dirty="0"/>
              <a:t>Indicate the type, cross-section, and state of the main electrical power cable; </a:t>
            </a:r>
          </a:p>
          <a:p>
            <a:pPr lvl="0"/>
            <a:r>
              <a:rPr lang="en-US" sz="2400" dirty="0"/>
              <a:t>Indicate the age of installations, the latest date when the electrical installation system or its parts were repaired or reconstructed; </a:t>
            </a:r>
          </a:p>
          <a:p>
            <a:pPr lvl="0"/>
            <a:r>
              <a:rPr lang="en-US" sz="2400" dirty="0"/>
              <a:t>Indicate the voltage level, location, and method of power supply of the building;</a:t>
            </a:r>
          </a:p>
          <a:p>
            <a:pPr lvl="0"/>
            <a:r>
              <a:rPr lang="en-US" sz="2400" dirty="0"/>
              <a:t>Establish if regular maintenance is carried out and if the contracts for maintenance of electrical installations in the building exist;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6977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A survey of the building’s present state includes the collection of data about:</a:t>
            </a:r>
          </a:p>
        </p:txBody>
      </p:sp>
      <p:sp>
        <p:nvSpPr>
          <p:cNvPr id="3" name="Content Placeholder 2"/>
          <p:cNvSpPr>
            <a:spLocks noGrp="1"/>
          </p:cNvSpPr>
          <p:nvPr>
            <p:ph idx="1"/>
          </p:nvPr>
        </p:nvSpPr>
        <p:spPr>
          <a:xfrm>
            <a:off x="838200" y="1825625"/>
            <a:ext cx="10515600" cy="3933510"/>
          </a:xfrm>
        </p:spPr>
        <p:txBody>
          <a:bodyPr>
            <a:normAutofit fontScale="70000" lnSpcReduction="20000"/>
          </a:bodyPr>
          <a:lstStyle/>
          <a:p>
            <a:r>
              <a:rPr lang="en-US" sz="3200" dirty="0"/>
              <a:t>The </a:t>
            </a:r>
            <a:r>
              <a:rPr lang="en-US" sz="3200" b="1" dirty="0"/>
              <a:t>building envelope characteristics </a:t>
            </a:r>
            <a:r>
              <a:rPr lang="en-US" sz="3200" dirty="0"/>
              <a:t>related to </a:t>
            </a:r>
            <a:r>
              <a:rPr lang="en-US" sz="3200" b="1" dirty="0"/>
              <a:t>thermal protection</a:t>
            </a:r>
            <a:r>
              <a:rPr lang="en-US" sz="3200" dirty="0"/>
              <a:t>;</a:t>
            </a:r>
          </a:p>
          <a:p>
            <a:r>
              <a:rPr lang="en-US" sz="3200" dirty="0"/>
              <a:t>Energy properties of the </a:t>
            </a:r>
            <a:r>
              <a:rPr lang="en-US" sz="3200" b="1" dirty="0"/>
              <a:t>heating</a:t>
            </a:r>
            <a:r>
              <a:rPr lang="en-US" sz="3200" dirty="0"/>
              <a:t> system;</a:t>
            </a:r>
          </a:p>
          <a:p>
            <a:r>
              <a:rPr lang="en-US" sz="3200" dirty="0"/>
              <a:t>Energy properties of the </a:t>
            </a:r>
            <a:r>
              <a:rPr lang="en-US" sz="3200" b="1" dirty="0"/>
              <a:t>ventilation</a:t>
            </a:r>
            <a:r>
              <a:rPr lang="en-US" sz="3200" dirty="0"/>
              <a:t> system;</a:t>
            </a:r>
          </a:p>
          <a:p>
            <a:r>
              <a:rPr lang="en-US" sz="3200" dirty="0"/>
              <a:t>Energy properties of the </a:t>
            </a:r>
            <a:r>
              <a:rPr lang="en-US" sz="3200" b="1" dirty="0"/>
              <a:t>air conditioning</a:t>
            </a:r>
            <a:r>
              <a:rPr lang="en-US" sz="3200" dirty="0"/>
              <a:t> system;</a:t>
            </a:r>
          </a:p>
          <a:p>
            <a:r>
              <a:rPr lang="en-US" sz="3200" dirty="0"/>
              <a:t>Energy properties of the </a:t>
            </a:r>
            <a:r>
              <a:rPr lang="en-US" sz="3200" b="1" dirty="0"/>
              <a:t>cooling</a:t>
            </a:r>
            <a:r>
              <a:rPr lang="en-US" sz="3200" dirty="0"/>
              <a:t> system;</a:t>
            </a:r>
          </a:p>
          <a:p>
            <a:r>
              <a:rPr lang="en-US" sz="3200" dirty="0"/>
              <a:t>Energy properties of the system for </a:t>
            </a:r>
            <a:r>
              <a:rPr lang="en-US" sz="3200" b="1" dirty="0"/>
              <a:t>domestic (sanitary) hot water preparation</a:t>
            </a:r>
            <a:r>
              <a:rPr lang="en-US" sz="3200" dirty="0"/>
              <a:t>;</a:t>
            </a:r>
          </a:p>
          <a:p>
            <a:r>
              <a:rPr lang="en-US" sz="3200" dirty="0"/>
              <a:t>Energy properties of the </a:t>
            </a:r>
            <a:r>
              <a:rPr lang="en-US" sz="3200" b="1" dirty="0"/>
              <a:t>lighting</a:t>
            </a:r>
            <a:r>
              <a:rPr lang="en-US" sz="3200" dirty="0"/>
              <a:t> system;</a:t>
            </a:r>
          </a:p>
          <a:p>
            <a:r>
              <a:rPr lang="en-US" sz="3200" dirty="0"/>
              <a:t>Energy properties of </a:t>
            </a:r>
            <a:r>
              <a:rPr lang="en-US" sz="3200" b="1" dirty="0"/>
              <a:t>other electric appliances</a:t>
            </a:r>
            <a:r>
              <a:rPr lang="en-US" sz="3200" dirty="0"/>
              <a:t>;</a:t>
            </a:r>
          </a:p>
          <a:p>
            <a:r>
              <a:rPr lang="en-US" sz="3200" dirty="0"/>
              <a:t>Energy properties of </a:t>
            </a:r>
            <a:r>
              <a:rPr lang="en-US" sz="3200" b="1" dirty="0"/>
              <a:t>drinking and domestic water consuming systems</a:t>
            </a:r>
            <a:r>
              <a:rPr lang="en-US" sz="3200" dirty="0"/>
              <a:t>;</a:t>
            </a:r>
          </a:p>
          <a:p>
            <a:r>
              <a:rPr lang="en-US" sz="3200" dirty="0"/>
              <a:t>Energy properties of </a:t>
            </a:r>
            <a:r>
              <a:rPr lang="en-US" sz="3200" b="1" dirty="0"/>
              <a:t>specific systems</a:t>
            </a:r>
            <a:endParaRPr lang="en-US" sz="3200"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690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An electric power system and consumption measuring </a:t>
            </a:r>
          </a:p>
        </p:txBody>
      </p:sp>
      <p:sp>
        <p:nvSpPr>
          <p:cNvPr id="3" name="Content Placeholder 2"/>
          <p:cNvSpPr>
            <a:spLocks noGrp="1"/>
          </p:cNvSpPr>
          <p:nvPr>
            <p:ph idx="1"/>
          </p:nvPr>
        </p:nvSpPr>
        <p:spPr>
          <a:xfrm>
            <a:off x="838200" y="1825625"/>
            <a:ext cx="10515600" cy="3933510"/>
          </a:xfrm>
        </p:spPr>
        <p:txBody>
          <a:bodyPr>
            <a:normAutofit fontScale="92500" lnSpcReduction="10000"/>
          </a:bodyPr>
          <a:lstStyle/>
          <a:p>
            <a:pPr lvl="0"/>
            <a:r>
              <a:rPr lang="en-US" sz="2400" dirty="0"/>
              <a:t>Establish if a certificate of proper functioning of electrical installations has been issued in the last three years; </a:t>
            </a:r>
          </a:p>
          <a:p>
            <a:pPr lvl="0"/>
            <a:r>
              <a:rPr lang="en-US" sz="2400" dirty="0"/>
              <a:t>Indicate the place of measurement, and the voltage level; </a:t>
            </a:r>
          </a:p>
          <a:p>
            <a:pPr lvl="0"/>
            <a:r>
              <a:rPr lang="en-US" sz="2400" dirty="0"/>
              <a:t>Specify the method of measurement (direct or indirect);</a:t>
            </a:r>
          </a:p>
          <a:p>
            <a:pPr lvl="0"/>
            <a:r>
              <a:rPr lang="en-US" sz="2400" dirty="0"/>
              <a:t>Check if the consumed reactive energy and power demand  have been measured; </a:t>
            </a:r>
          </a:p>
          <a:p>
            <a:pPr lvl="0"/>
            <a:r>
              <a:rPr lang="en-US" sz="2400" dirty="0"/>
              <a:t>Indicate the type, manufacturer, and serial number of the meter; </a:t>
            </a:r>
          </a:p>
          <a:p>
            <a:pPr lvl="0"/>
            <a:r>
              <a:rPr lang="en-US" sz="2400" dirty="0"/>
              <a:t>Indicate the current phase and intermediate voltages in the main distribution cabinet, and the phase currents in the main power cable (measured by a clamp meter);</a:t>
            </a:r>
          </a:p>
          <a:p>
            <a:pPr lvl="0"/>
            <a:r>
              <a:rPr lang="en-US" sz="2400" dirty="0"/>
              <a:t>Check if there is a device for reactive power compensation in the building; </a:t>
            </a:r>
          </a:p>
          <a:p>
            <a:pPr lvl="0"/>
            <a:r>
              <a:rPr lang="en-US" sz="2400" dirty="0"/>
              <a:t>Check if there is a system for peak power management the building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707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Lighting system (indoor and outdoor)</a:t>
            </a:r>
          </a:p>
        </p:txBody>
      </p:sp>
      <p:sp>
        <p:nvSpPr>
          <p:cNvPr id="3" name="Content Placeholder 2"/>
          <p:cNvSpPr>
            <a:spLocks noGrp="1"/>
          </p:cNvSpPr>
          <p:nvPr>
            <p:ph idx="1"/>
          </p:nvPr>
        </p:nvSpPr>
        <p:spPr>
          <a:xfrm>
            <a:off x="838200" y="1825625"/>
            <a:ext cx="10515600" cy="3933510"/>
          </a:xfrm>
        </p:spPr>
        <p:txBody>
          <a:bodyPr>
            <a:normAutofit fontScale="85000" lnSpcReduction="10000"/>
          </a:bodyPr>
          <a:lstStyle/>
          <a:p>
            <a:pPr lvl="0"/>
            <a:r>
              <a:rPr lang="en-US" sz="2400" dirty="0"/>
              <a:t>Specify the type and number of luminaries, their individual and total installed power;</a:t>
            </a:r>
          </a:p>
          <a:p>
            <a:pPr lvl="0"/>
            <a:r>
              <a:rPr lang="en-US" sz="2400" dirty="0"/>
              <a:t>Describe the condition of luminaries and indicate their age;</a:t>
            </a:r>
          </a:p>
          <a:p>
            <a:pPr lvl="0"/>
            <a:r>
              <a:rPr lang="en-US" sz="2400" dirty="0"/>
              <a:t>Specify the kind of ballasts used in fluorescent lamps (magnetic or electronic);</a:t>
            </a:r>
          </a:p>
          <a:p>
            <a:pPr lvl="0"/>
            <a:r>
              <a:rPr lang="en-US" sz="2400" dirty="0"/>
              <a:t>Indicate the method of lighting control (central, local, automatic);</a:t>
            </a:r>
          </a:p>
          <a:p>
            <a:pPr lvl="0"/>
            <a:r>
              <a:rPr lang="en-US" sz="2400" dirty="0"/>
              <a:t>Check if there are any timers, impulse relays, light sensors, presence sensors/motion sensors, etc.</a:t>
            </a:r>
          </a:p>
          <a:p>
            <a:pPr lvl="0"/>
            <a:r>
              <a:rPr lang="en-US" sz="2400" dirty="0"/>
              <a:t>Check if there is an intelligent control system and if the lighting is integrated into a “smart house” system (in case it is used in the building);</a:t>
            </a:r>
          </a:p>
          <a:p>
            <a:pPr lvl="0"/>
            <a:r>
              <a:rPr lang="en-US" sz="2400" dirty="0"/>
              <a:t>Check if the lighting system in the building is regularly maintained; </a:t>
            </a:r>
          </a:p>
          <a:p>
            <a:pPr lvl="0"/>
            <a:r>
              <a:rPr lang="en-US" sz="2400" dirty="0"/>
              <a:t>Check if the maintaining illuminance meets the standards for that type of building;</a:t>
            </a:r>
          </a:p>
          <a:p>
            <a:pPr lvl="0"/>
            <a:r>
              <a:rPr lang="en-US" sz="2400" dirty="0"/>
              <a:t>Describe how the outdoor lighting is managed; </a:t>
            </a:r>
          </a:p>
          <a:p>
            <a:pPr lvl="0"/>
            <a:r>
              <a:rPr lang="en-US" sz="2400" dirty="0"/>
              <a:t>Indicate the regime of use of indoor and outdoor lighting (daily, weekly, annual)</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620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System</a:t>
            </a:r>
            <a:r>
              <a:rPr lang="en-US" sz="3200" dirty="0"/>
              <a:t> </a:t>
            </a:r>
            <a:r>
              <a:rPr lang="en-US" sz="3200" b="1" dirty="0"/>
              <a:t>of other electric appliances</a:t>
            </a:r>
          </a:p>
        </p:txBody>
      </p:sp>
      <p:sp>
        <p:nvSpPr>
          <p:cNvPr id="3" name="Content Placeholder 2"/>
          <p:cNvSpPr>
            <a:spLocks noGrp="1"/>
          </p:cNvSpPr>
          <p:nvPr>
            <p:ph idx="1"/>
          </p:nvPr>
        </p:nvSpPr>
        <p:spPr>
          <a:xfrm>
            <a:off x="838200" y="1825625"/>
            <a:ext cx="10515600" cy="3933510"/>
          </a:xfrm>
        </p:spPr>
        <p:txBody>
          <a:bodyPr>
            <a:normAutofit fontScale="85000" lnSpcReduction="20000"/>
          </a:bodyPr>
          <a:lstStyle/>
          <a:p>
            <a:pPr lvl="0"/>
            <a:r>
              <a:rPr lang="en-US" sz="2400" dirty="0"/>
              <a:t>Specify the type of appliance, and its manufacturer;</a:t>
            </a:r>
          </a:p>
          <a:p>
            <a:pPr lvl="0"/>
            <a:r>
              <a:rPr lang="en-US" sz="2400" dirty="0"/>
              <a:t>Specify the declared energy class of each appliance;</a:t>
            </a:r>
          </a:p>
          <a:p>
            <a:pPr lvl="0"/>
            <a:r>
              <a:rPr lang="en-US" sz="2400" dirty="0"/>
              <a:t>Specify the number of appliances, their individual and total installed capacity;</a:t>
            </a:r>
          </a:p>
          <a:p>
            <a:pPr lvl="0"/>
            <a:r>
              <a:rPr lang="en-US" sz="2400" dirty="0"/>
              <a:t>Assess the impact of appliances on the thermal balance of the building and divide them into two groups: appliances that do and appliances that do not affect the thermal balance of the building;</a:t>
            </a:r>
          </a:p>
          <a:p>
            <a:pPr lvl="0"/>
            <a:r>
              <a:rPr lang="en-US" sz="2400" dirty="0"/>
              <a:t>Specify the age, i.e., the year of production of appliances; </a:t>
            </a:r>
          </a:p>
          <a:p>
            <a:pPr lvl="0"/>
            <a:r>
              <a:rPr lang="en-US" sz="2400" dirty="0"/>
              <a:t>Describe the condition of appliances;</a:t>
            </a:r>
          </a:p>
          <a:p>
            <a:pPr lvl="0"/>
            <a:r>
              <a:rPr lang="en-US" sz="2400" dirty="0"/>
              <a:t>Describe how the appliances are regulated;</a:t>
            </a:r>
          </a:p>
          <a:p>
            <a:pPr lvl="0"/>
            <a:r>
              <a:rPr lang="en-US" sz="2400" dirty="0"/>
              <a:t>Specify how many hours the appliances are used per day, on average, and how many days during the year; </a:t>
            </a:r>
          </a:p>
          <a:p>
            <a:pPr lvl="0"/>
            <a:r>
              <a:rPr lang="en-US" sz="2400" dirty="0"/>
              <a:t>Check if there is an intelligent appliance control system and if the appliances are integrated into a “smart house” system or a peak power control system, if such systems are used in the building;</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100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Drinking and domestic water supply system</a:t>
            </a:r>
          </a:p>
        </p:txBody>
      </p:sp>
      <p:sp>
        <p:nvSpPr>
          <p:cNvPr id="3" name="Content Placeholder 2"/>
          <p:cNvSpPr>
            <a:spLocks noGrp="1"/>
          </p:cNvSpPr>
          <p:nvPr>
            <p:ph idx="1"/>
          </p:nvPr>
        </p:nvSpPr>
        <p:spPr>
          <a:xfrm>
            <a:off x="838200" y="1825625"/>
            <a:ext cx="10515600" cy="3933510"/>
          </a:xfrm>
        </p:spPr>
        <p:txBody>
          <a:bodyPr>
            <a:normAutofit fontScale="92500" lnSpcReduction="10000"/>
          </a:bodyPr>
          <a:lstStyle/>
          <a:p>
            <a:pPr lvl="0"/>
            <a:r>
              <a:rPr lang="en-US" sz="2400" dirty="0"/>
              <a:t>Indicate the water consumption locations in the building (type and number, the ways of use and number of uses);</a:t>
            </a:r>
          </a:p>
          <a:p>
            <a:pPr lvl="0"/>
            <a:r>
              <a:rPr lang="en-US" sz="2400" dirty="0"/>
              <a:t>Check if water is consumed by certain technical systems in the building (e.g., cooling towers, humidifiers, etc.);</a:t>
            </a:r>
          </a:p>
          <a:p>
            <a:pPr lvl="0"/>
            <a:r>
              <a:rPr lang="en-US" sz="2400" dirty="0"/>
              <a:t>Describe how drinking water is supplied;</a:t>
            </a:r>
          </a:p>
          <a:p>
            <a:pPr lvl="0"/>
            <a:r>
              <a:rPr lang="en-US" sz="2400" dirty="0"/>
              <a:t>Describe the condition of the water supply system and network;</a:t>
            </a:r>
          </a:p>
          <a:p>
            <a:pPr lvl="0"/>
            <a:r>
              <a:rPr lang="en-US" sz="2400" dirty="0"/>
              <a:t>Record possible losses and unwanted leakages;</a:t>
            </a:r>
          </a:p>
          <a:p>
            <a:pPr lvl="0"/>
            <a:r>
              <a:rPr lang="en-US" sz="2400" dirty="0"/>
              <a:t>Check if there is a pressure regulation system;</a:t>
            </a:r>
          </a:p>
          <a:p>
            <a:pPr lvl="0"/>
            <a:r>
              <a:rPr lang="en-US" sz="2400" dirty="0"/>
              <a:t>Check if there is a hydrant network, describe its condition and potential losses;</a:t>
            </a:r>
          </a:p>
          <a:p>
            <a:pPr lvl="0"/>
            <a:r>
              <a:rPr lang="en-US" sz="2400" dirty="0"/>
              <a:t>Describe the maintenance of the system</a:t>
            </a:r>
          </a:p>
          <a:p>
            <a:pPr lvl="0"/>
            <a:endParaRPr lang="en-US" sz="2400" dirty="0"/>
          </a:p>
          <a:p>
            <a:pPr lvl="0"/>
            <a:endParaRPr lang="en-US" sz="2400" dirty="0"/>
          </a:p>
          <a:p>
            <a:pPr lvl="0"/>
            <a:endParaRPr lang="en-US" sz="2400" dirty="0"/>
          </a:p>
          <a:p>
            <a:pPr lvl="0"/>
            <a:endParaRPr lang="en-US" sz="2400" dirty="0"/>
          </a:p>
          <a:p>
            <a:pPr lvl="0"/>
            <a:endParaRPr lang="en-US" sz="2400"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745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Specific subsystem: Compressed air system</a:t>
            </a:r>
          </a:p>
        </p:txBody>
      </p:sp>
      <p:sp>
        <p:nvSpPr>
          <p:cNvPr id="3" name="Content Placeholder 2"/>
          <p:cNvSpPr>
            <a:spLocks noGrp="1"/>
          </p:cNvSpPr>
          <p:nvPr>
            <p:ph idx="1"/>
          </p:nvPr>
        </p:nvSpPr>
        <p:spPr>
          <a:xfrm>
            <a:off x="838200" y="1825625"/>
            <a:ext cx="10515600" cy="3933510"/>
          </a:xfrm>
        </p:spPr>
        <p:txBody>
          <a:bodyPr>
            <a:normAutofit fontScale="85000" lnSpcReduction="20000"/>
          </a:bodyPr>
          <a:lstStyle/>
          <a:p>
            <a:pPr lvl="0"/>
            <a:r>
              <a:rPr lang="en-US" sz="2400" dirty="0"/>
              <a:t>Indicate the purpose of the system;</a:t>
            </a:r>
          </a:p>
          <a:p>
            <a:pPr lvl="0"/>
            <a:r>
              <a:rPr lang="en-US" sz="2400" dirty="0"/>
              <a:t>Provide information about compressors (type, manufacturer, number, age);</a:t>
            </a:r>
          </a:p>
          <a:p>
            <a:pPr lvl="0"/>
            <a:r>
              <a:rPr lang="en-US" sz="2400" dirty="0"/>
              <a:t>Specify the total capacity and individual capacities;</a:t>
            </a:r>
          </a:p>
          <a:p>
            <a:pPr lvl="0"/>
            <a:r>
              <a:rPr lang="en-US" sz="2400" dirty="0"/>
              <a:t>Specify the operating pressure in the network;</a:t>
            </a:r>
          </a:p>
          <a:p>
            <a:pPr lvl="0"/>
            <a:r>
              <a:rPr lang="en-US" sz="2400" dirty="0"/>
              <a:t>Specify the operational parameters of the compressor;</a:t>
            </a:r>
          </a:p>
          <a:p>
            <a:pPr lvl="0"/>
            <a:r>
              <a:rPr lang="en-US" sz="2400" dirty="0"/>
              <a:t>Indicate the installed electrical power of the electric motor per compressor;</a:t>
            </a:r>
          </a:p>
          <a:p>
            <a:pPr lvl="0"/>
            <a:r>
              <a:rPr lang="en-US" sz="2400" dirty="0"/>
              <a:t>Provide the data about the compressed air tank (volume, number)</a:t>
            </a:r>
          </a:p>
          <a:p>
            <a:pPr lvl="0"/>
            <a:r>
              <a:rPr lang="en-US" sz="2400" dirty="0"/>
              <a:t>Describe how the system is regulated; </a:t>
            </a:r>
          </a:p>
          <a:p>
            <a:pPr lvl="0"/>
            <a:r>
              <a:rPr lang="en-US" sz="2400" dirty="0"/>
              <a:t>Describe how the compressor is cooled;</a:t>
            </a:r>
          </a:p>
          <a:p>
            <a:pPr lvl="0"/>
            <a:r>
              <a:rPr lang="en-US" sz="2400" dirty="0"/>
              <a:t>Specify the operating regime of the system;</a:t>
            </a:r>
          </a:p>
          <a:p>
            <a:pPr lvl="0"/>
            <a:r>
              <a:rPr lang="en-US" sz="2400" dirty="0"/>
              <a:t>Describe the general condition and efficiency of the system</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7077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Specific subsystem: Steam preparation system</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838199" y="1751593"/>
            <a:ext cx="10903343" cy="7635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t>Specific subsystem: Kitchen equipment</a:t>
            </a:r>
          </a:p>
        </p:txBody>
      </p:sp>
      <p:sp>
        <p:nvSpPr>
          <p:cNvPr id="14" name="Title 1"/>
          <p:cNvSpPr txBox="1">
            <a:spLocks/>
          </p:cNvSpPr>
          <p:nvPr/>
        </p:nvSpPr>
        <p:spPr>
          <a:xfrm>
            <a:off x="837209" y="2594697"/>
            <a:ext cx="10903343" cy="7635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t>Specific subsystem: Laundry room</a:t>
            </a:r>
          </a:p>
        </p:txBody>
      </p:sp>
    </p:spTree>
    <p:extLst>
      <p:ext uri="{BB962C8B-B14F-4D97-AF65-F5344CB8AC3E}">
        <p14:creationId xmlns:p14="http://schemas.microsoft.com/office/powerpoint/2010/main" val="36028483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Step 6 Carrying out the necessary measurements</a:t>
            </a:r>
          </a:p>
        </p:txBody>
      </p:sp>
      <p:sp>
        <p:nvSpPr>
          <p:cNvPr id="3" name="Content Placeholder 2"/>
          <p:cNvSpPr>
            <a:spLocks noGrp="1"/>
          </p:cNvSpPr>
          <p:nvPr>
            <p:ph idx="1"/>
          </p:nvPr>
        </p:nvSpPr>
        <p:spPr>
          <a:xfrm>
            <a:off x="838200" y="1825625"/>
            <a:ext cx="10515600" cy="3933510"/>
          </a:xfrm>
        </p:spPr>
        <p:txBody>
          <a:bodyPr>
            <a:normAutofit fontScale="92500"/>
          </a:bodyPr>
          <a:lstStyle/>
          <a:p>
            <a:r>
              <a:rPr lang="en-US" sz="2400" dirty="0"/>
              <a:t>The analysis of data collected during the previous steps is accompanied, if needed, by some </a:t>
            </a:r>
            <a:r>
              <a:rPr lang="en-US" sz="2400" b="1" dirty="0"/>
              <a:t>measurements</a:t>
            </a:r>
            <a:r>
              <a:rPr lang="en-US" sz="2400" dirty="0"/>
              <a:t>.</a:t>
            </a:r>
          </a:p>
          <a:p>
            <a:r>
              <a:rPr lang="en-US" sz="2400" dirty="0"/>
              <a:t>Measurements carried out to identify the building users’ behavior and regime of operation of the appliances can provide information about the degree to which certain comfort conditions are met in the building. </a:t>
            </a:r>
          </a:p>
          <a:p>
            <a:r>
              <a:rPr lang="en-US" sz="2400" dirty="0"/>
              <a:t>These are simple control measurements, and they include measuring temperature and humidity in the conditioned part of the building, measuring lighting in standard rooms of the building, measurements of basic performance parameters of power supply.</a:t>
            </a:r>
          </a:p>
          <a:p>
            <a:r>
              <a:rPr lang="en-US" sz="2400" dirty="0"/>
              <a:t>Without good preparation, the measurement results tend to be flawed and therefore unusable. Measurement preparation must include developing a measurement plan. </a:t>
            </a:r>
          </a:p>
          <a:p>
            <a:endParaRPr lang="en-US" sz="2400"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8822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Step 6 Carrying out the necessary measurements</a:t>
            </a:r>
          </a:p>
        </p:txBody>
      </p:sp>
      <p:sp>
        <p:nvSpPr>
          <p:cNvPr id="3" name="Content Placeholder 2"/>
          <p:cNvSpPr>
            <a:spLocks noGrp="1"/>
          </p:cNvSpPr>
          <p:nvPr>
            <p:ph idx="1"/>
          </p:nvPr>
        </p:nvSpPr>
        <p:spPr>
          <a:xfrm>
            <a:off x="838200" y="1825625"/>
            <a:ext cx="10515600" cy="3933510"/>
          </a:xfrm>
        </p:spPr>
        <p:txBody>
          <a:bodyPr>
            <a:normAutofit/>
          </a:bodyPr>
          <a:lstStyle/>
          <a:p>
            <a:pPr marL="0" indent="0">
              <a:buNone/>
            </a:pPr>
            <a:r>
              <a:rPr lang="en-US" sz="2400" dirty="0"/>
              <a:t>The measurement plan must answer the following questions:</a:t>
            </a:r>
          </a:p>
          <a:p>
            <a:pPr lvl="0"/>
            <a:r>
              <a:rPr lang="en-US" sz="2400" b="1" dirty="0"/>
              <a:t>Who performs </a:t>
            </a:r>
            <a:r>
              <a:rPr lang="en-US" sz="2400" dirty="0"/>
              <a:t>the measurement? </a:t>
            </a:r>
          </a:p>
          <a:p>
            <a:pPr lvl="0"/>
            <a:r>
              <a:rPr lang="en-US" sz="2400" b="1" dirty="0"/>
              <a:t>Where is </a:t>
            </a:r>
            <a:r>
              <a:rPr lang="en-US" sz="2400" dirty="0"/>
              <a:t>the measurement carried out?</a:t>
            </a:r>
          </a:p>
          <a:p>
            <a:pPr lvl="0"/>
            <a:r>
              <a:rPr lang="en-US" sz="2400" b="1" dirty="0"/>
              <a:t>How long </a:t>
            </a:r>
            <a:r>
              <a:rPr lang="en-US" sz="2400" dirty="0"/>
              <a:t>does the measuring take?</a:t>
            </a:r>
          </a:p>
          <a:p>
            <a:pPr lvl="0"/>
            <a:r>
              <a:rPr lang="en-US" sz="2400" b="1" dirty="0"/>
              <a:t>Who</a:t>
            </a:r>
            <a:r>
              <a:rPr lang="en-US" sz="2400" dirty="0"/>
              <a:t>, on the part of the users, approved the measuring?</a:t>
            </a:r>
          </a:p>
          <a:p>
            <a:pPr lvl="0"/>
            <a:r>
              <a:rPr lang="en-US" sz="2400" b="1" dirty="0"/>
              <a:t>What equipment </a:t>
            </a:r>
            <a:r>
              <a:rPr lang="en-US" sz="2400" dirty="0"/>
              <a:t>is used for measurement?</a:t>
            </a:r>
          </a:p>
          <a:p>
            <a:pPr lvl="0"/>
            <a:r>
              <a:rPr lang="en-US" sz="2400" b="1" dirty="0"/>
              <a:t>Who controls </a:t>
            </a:r>
            <a:r>
              <a:rPr lang="en-US" sz="2400" dirty="0"/>
              <a:t>the measurement?</a:t>
            </a:r>
          </a:p>
          <a:p>
            <a:endParaRPr lang="en-US" sz="2400"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629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Step 6 Carrying out the necessary measurements</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27650" name="Picture 2" descr="Energy Audit Tools | Energy audit, Gas detector, Thermal imagi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5715" y="1631634"/>
            <a:ext cx="5503335" cy="4127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886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27100"/>
            <a:ext cx="10903343" cy="763588"/>
          </a:xfrm>
        </p:spPr>
        <p:txBody>
          <a:bodyPr>
            <a:noAutofit/>
          </a:bodyPr>
          <a:lstStyle/>
          <a:p>
            <a:r>
              <a:rPr lang="en-US" sz="3200" b="1" dirty="0"/>
              <a:t>Step 6 Carrying out the necessary measurements</a:t>
            </a:r>
          </a:p>
        </p:txBody>
      </p:sp>
      <p:sp>
        <p:nvSpPr>
          <p:cNvPr id="3" name="Content Placeholder 2"/>
          <p:cNvSpPr>
            <a:spLocks noGrp="1"/>
          </p:cNvSpPr>
          <p:nvPr>
            <p:ph idx="1"/>
          </p:nvPr>
        </p:nvSpPr>
        <p:spPr>
          <a:xfrm>
            <a:off x="838200" y="1825625"/>
            <a:ext cx="10515600" cy="3933510"/>
          </a:xfrm>
        </p:spPr>
        <p:txBody>
          <a:bodyPr>
            <a:noAutofit/>
          </a:bodyPr>
          <a:lstStyle/>
          <a:p>
            <a:r>
              <a:rPr lang="en-US" sz="2000" b="1" dirty="0">
                <a:latin typeface="+mj-lt"/>
                <a:ea typeface="+mj-ea"/>
                <a:cs typeface="+mj-cs"/>
              </a:rPr>
              <a:t>Measuring </a:t>
            </a:r>
            <a:r>
              <a:rPr lang="en-US" sz="2000" b="1" u="sng" dirty="0">
                <a:latin typeface="+mj-lt"/>
                <a:ea typeface="+mj-ea"/>
                <a:cs typeface="+mj-cs"/>
              </a:rPr>
              <a:t>temperature and humidity </a:t>
            </a:r>
            <a:r>
              <a:rPr lang="en-US" sz="2000" b="1" dirty="0">
                <a:latin typeface="+mj-lt"/>
                <a:ea typeface="+mj-ea"/>
                <a:cs typeface="+mj-cs"/>
              </a:rPr>
              <a:t>in the rooms in the conditioned part of the building</a:t>
            </a:r>
          </a:p>
          <a:p>
            <a:r>
              <a:rPr lang="en-US" sz="2000" b="1" dirty="0">
                <a:latin typeface="+mj-lt"/>
                <a:ea typeface="+mj-ea"/>
                <a:cs typeface="+mj-cs"/>
              </a:rPr>
              <a:t>Measuring </a:t>
            </a:r>
            <a:r>
              <a:rPr lang="en-US" sz="2000" b="1" u="sng" dirty="0">
                <a:latin typeface="+mj-lt"/>
                <a:ea typeface="+mj-ea"/>
                <a:cs typeface="+mj-cs"/>
              </a:rPr>
              <a:t>illumination</a:t>
            </a:r>
            <a:r>
              <a:rPr lang="en-US" sz="2000" b="1" dirty="0">
                <a:latin typeface="+mj-lt"/>
                <a:ea typeface="+mj-ea"/>
                <a:cs typeface="+mj-cs"/>
              </a:rPr>
              <a:t> of typical rooms in the building</a:t>
            </a:r>
          </a:p>
          <a:p>
            <a:r>
              <a:rPr lang="en-US" sz="2000" b="1" dirty="0">
                <a:latin typeface="+mj-lt"/>
                <a:ea typeface="+mj-ea"/>
                <a:cs typeface="+mj-cs"/>
              </a:rPr>
              <a:t>Basic Measurements of basic </a:t>
            </a:r>
            <a:r>
              <a:rPr lang="en-US" sz="2000" b="1" u="sng" dirty="0">
                <a:latin typeface="+mj-lt"/>
                <a:ea typeface="+mj-ea"/>
                <a:cs typeface="+mj-cs"/>
              </a:rPr>
              <a:t>performance parameters of power supply</a:t>
            </a:r>
          </a:p>
          <a:p>
            <a:r>
              <a:rPr lang="en-US" sz="2000" b="1" dirty="0">
                <a:latin typeface="+mj-lt"/>
                <a:ea typeface="+mj-ea"/>
                <a:cs typeface="+mj-cs"/>
              </a:rPr>
              <a:t>Identifying the </a:t>
            </a:r>
            <a:r>
              <a:rPr lang="en-US" sz="2000" b="1" u="sng" dirty="0">
                <a:latin typeface="+mj-lt"/>
                <a:ea typeface="+mj-ea"/>
                <a:cs typeface="+mj-cs"/>
              </a:rPr>
              <a:t>places where heat is lost </a:t>
            </a:r>
            <a:r>
              <a:rPr lang="en-US" sz="2000" b="1" dirty="0">
                <a:latin typeface="+mj-lt"/>
                <a:ea typeface="+mj-ea"/>
                <a:cs typeface="+mj-cs"/>
              </a:rPr>
              <a:t>through the building’s external envelope</a:t>
            </a:r>
          </a:p>
          <a:p>
            <a:r>
              <a:rPr lang="en-US" sz="2000" b="1" dirty="0">
                <a:latin typeface="+mj-lt"/>
                <a:ea typeface="+mj-ea"/>
                <a:cs typeface="+mj-cs"/>
              </a:rPr>
              <a:t>Measuring </a:t>
            </a:r>
            <a:r>
              <a:rPr lang="en-US" sz="2000" b="1" u="sng" dirty="0">
                <a:latin typeface="+mj-lt"/>
                <a:ea typeface="+mj-ea"/>
                <a:cs typeface="+mj-cs"/>
              </a:rPr>
              <a:t>air permeability of the building </a:t>
            </a:r>
            <a:r>
              <a:rPr lang="en-US" sz="2000" b="1" dirty="0">
                <a:latin typeface="+mj-lt"/>
                <a:ea typeface="+mj-ea"/>
                <a:cs typeface="+mj-cs"/>
              </a:rPr>
              <a:t>(Blower Door Test)</a:t>
            </a:r>
          </a:p>
          <a:p>
            <a:r>
              <a:rPr lang="en-US" sz="2000" b="1" u="sng" dirty="0">
                <a:latin typeface="+mj-lt"/>
                <a:ea typeface="+mj-ea"/>
                <a:cs typeface="+mj-cs"/>
              </a:rPr>
              <a:t>Flue gas</a:t>
            </a:r>
            <a:r>
              <a:rPr lang="en-US" sz="2000" b="1" dirty="0">
                <a:latin typeface="+mj-lt"/>
                <a:ea typeface="+mj-ea"/>
                <a:cs typeface="+mj-cs"/>
              </a:rPr>
              <a:t> measuring </a:t>
            </a:r>
          </a:p>
          <a:p>
            <a:r>
              <a:rPr lang="en-US" sz="2000" b="1" dirty="0">
                <a:latin typeface="+mj-lt"/>
                <a:ea typeface="+mj-ea"/>
                <a:cs typeface="+mj-cs"/>
              </a:rPr>
              <a:t>Measuring a </a:t>
            </a:r>
            <a:r>
              <a:rPr lang="en-US" sz="2000" b="1" u="sng" dirty="0">
                <a:latin typeface="+mj-lt"/>
                <a:ea typeface="+mj-ea"/>
                <a:cs typeface="+mj-cs"/>
              </a:rPr>
              <a:t>working fluid flow rate </a:t>
            </a:r>
            <a:r>
              <a:rPr lang="en-US" sz="2000" b="1" dirty="0">
                <a:latin typeface="+mj-lt"/>
                <a:ea typeface="+mj-ea"/>
                <a:cs typeface="+mj-cs"/>
              </a:rPr>
              <a:t>by an ultrasonic flow meter</a:t>
            </a:r>
          </a:p>
          <a:p>
            <a:r>
              <a:rPr lang="en-US" sz="2000" b="1" dirty="0">
                <a:latin typeface="+mj-lt"/>
                <a:ea typeface="+mj-ea"/>
                <a:cs typeface="+mj-cs"/>
              </a:rPr>
              <a:t>Measuring the </a:t>
            </a:r>
            <a:r>
              <a:rPr lang="en-US" sz="2000" b="1" u="sng" dirty="0">
                <a:latin typeface="+mj-lt"/>
                <a:ea typeface="+mj-ea"/>
                <a:cs typeface="+mj-cs"/>
              </a:rPr>
              <a:t>air velocity and flow </a:t>
            </a:r>
            <a:r>
              <a:rPr lang="en-US" sz="2000" b="1" dirty="0">
                <a:latin typeface="+mj-lt"/>
                <a:ea typeface="+mj-ea"/>
                <a:cs typeface="+mj-cs"/>
              </a:rPr>
              <a:t>with an anemometer</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6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The external envelope of the building</a:t>
            </a:r>
            <a:endParaRPr lang="en-US" sz="3200" dirty="0"/>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b="1" u="sng" dirty="0"/>
              <a:t>Compare</a:t>
            </a:r>
            <a:r>
              <a:rPr lang="en-US" sz="2400" dirty="0"/>
              <a:t> whether the constructed and designed states match;</a:t>
            </a:r>
          </a:p>
          <a:p>
            <a:pPr lvl="0"/>
            <a:r>
              <a:rPr lang="en-US" sz="2400" dirty="0"/>
              <a:t>Identify </a:t>
            </a:r>
            <a:r>
              <a:rPr lang="en-US" sz="2400" b="1" u="sng" dirty="0"/>
              <a:t>places and details </a:t>
            </a:r>
            <a:r>
              <a:rPr lang="en-US" sz="2400" dirty="0"/>
              <a:t>that do not match;</a:t>
            </a:r>
          </a:p>
          <a:p>
            <a:pPr lvl="0"/>
            <a:r>
              <a:rPr lang="en-US" sz="2400" b="1" u="sng" dirty="0"/>
              <a:t>Record any additions/extensions</a:t>
            </a:r>
            <a:r>
              <a:rPr lang="en-US" sz="2400" dirty="0"/>
              <a:t>, or changes to the building;</a:t>
            </a:r>
          </a:p>
          <a:p>
            <a:pPr lvl="0"/>
            <a:r>
              <a:rPr lang="en-US" sz="2400" dirty="0"/>
              <a:t>Check measures if the documentation is of poor quality;</a:t>
            </a:r>
          </a:p>
          <a:p>
            <a:pPr lvl="0"/>
            <a:r>
              <a:rPr lang="en-US" sz="2400" b="1" u="sng" dirty="0"/>
              <a:t>Establish orientation </a:t>
            </a:r>
            <a:r>
              <a:rPr lang="en-US" sz="2400" dirty="0"/>
              <a:t>of the building on the site;</a:t>
            </a:r>
          </a:p>
          <a:p>
            <a:pPr lvl="0"/>
            <a:r>
              <a:rPr lang="en-US" sz="2400" dirty="0"/>
              <a:t>Establish whether the building is </a:t>
            </a:r>
            <a:r>
              <a:rPr lang="en-US" sz="2400" b="1" u="sng" dirty="0"/>
              <a:t>dug in the ground</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19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External walls</a:t>
            </a:r>
          </a:p>
        </p:txBody>
      </p:sp>
      <p:sp>
        <p:nvSpPr>
          <p:cNvPr id="3" name="Content Placeholder 2"/>
          <p:cNvSpPr>
            <a:spLocks noGrp="1"/>
          </p:cNvSpPr>
          <p:nvPr>
            <p:ph idx="1"/>
          </p:nvPr>
        </p:nvSpPr>
        <p:spPr>
          <a:xfrm>
            <a:off x="838200" y="1825625"/>
            <a:ext cx="10515600" cy="3933510"/>
          </a:xfrm>
        </p:spPr>
        <p:txBody>
          <a:bodyPr>
            <a:normAutofit fontScale="92500" lnSpcReduction="20000"/>
          </a:bodyPr>
          <a:lstStyle/>
          <a:p>
            <a:pPr lvl="0"/>
            <a:r>
              <a:rPr lang="en-US" sz="2400" b="1" u="sng" dirty="0">
                <a:effectLst>
                  <a:outerShdw blurRad="38100" dist="38100" dir="2700000" algn="tl">
                    <a:srgbClr val="000000">
                      <a:alpha val="43137"/>
                    </a:srgbClr>
                  </a:outerShdw>
                </a:effectLst>
              </a:rPr>
              <a:t>Identify layers of the wall and their thickness;</a:t>
            </a:r>
          </a:p>
          <a:p>
            <a:r>
              <a:rPr lang="en-US" sz="2400" b="1" u="sng" dirty="0">
                <a:effectLst>
                  <a:outerShdw blurRad="38100" dist="38100" dir="2700000" algn="tl">
                    <a:srgbClr val="000000">
                      <a:alpha val="43137"/>
                    </a:srgbClr>
                  </a:outerShdw>
                </a:effectLst>
              </a:rPr>
              <a:t>Establish if there is thermal insulation and indicate its type;</a:t>
            </a:r>
          </a:p>
          <a:p>
            <a:pPr lvl="0"/>
            <a:r>
              <a:rPr lang="en-US" sz="2400" b="1" u="sng" dirty="0">
                <a:effectLst>
                  <a:outerShdw blurRad="38100" dist="38100" dir="2700000" algn="tl">
                    <a:srgbClr val="000000">
                      <a:alpha val="43137"/>
                    </a:srgbClr>
                  </a:outerShdw>
                </a:effectLst>
              </a:rPr>
              <a:t>Record all types of walls and their orientations;</a:t>
            </a:r>
          </a:p>
          <a:p>
            <a:pPr lvl="0"/>
            <a:r>
              <a:rPr lang="en-US" sz="2400" dirty="0"/>
              <a:t>Establish if there are any </a:t>
            </a:r>
            <a:r>
              <a:rPr lang="en-US" sz="2400" b="1" u="sng" dirty="0">
                <a:effectLst>
                  <a:outerShdw blurRad="38100" dist="38100" dir="2700000" algn="tl">
                    <a:srgbClr val="000000">
                      <a:alpha val="43137"/>
                    </a:srgbClr>
                  </a:outerShdw>
                </a:effectLst>
              </a:rPr>
              <a:t>damages </a:t>
            </a:r>
            <a:r>
              <a:rPr lang="en-US" sz="2400" dirty="0"/>
              <a:t>to the walls and record them;</a:t>
            </a:r>
          </a:p>
          <a:p>
            <a:pPr lvl="0"/>
            <a:r>
              <a:rPr lang="en-US" sz="2400" dirty="0"/>
              <a:t>Record all fasteners, girders, canopies, awnings, ...;</a:t>
            </a:r>
          </a:p>
          <a:p>
            <a:pPr lvl="0"/>
            <a:r>
              <a:rPr lang="en-US" sz="2400" dirty="0"/>
              <a:t>Establish if there are any places damaged by </a:t>
            </a:r>
            <a:r>
              <a:rPr lang="en-US" sz="2400" b="1" u="sng" dirty="0">
                <a:effectLst>
                  <a:outerShdw blurRad="38100" dist="38100" dir="2700000" algn="tl">
                    <a:srgbClr val="000000">
                      <a:alpha val="43137"/>
                    </a:srgbClr>
                  </a:outerShdw>
                </a:effectLst>
              </a:rPr>
              <a:t>water penetration</a:t>
            </a:r>
          </a:p>
          <a:p>
            <a:pPr lvl="0"/>
            <a:r>
              <a:rPr lang="en-US" sz="2400" dirty="0"/>
              <a:t>Identify any specific </a:t>
            </a:r>
            <a:r>
              <a:rPr lang="en-US" sz="2400" b="1" u="sng" dirty="0">
                <a:effectLst>
                  <a:outerShdw blurRad="38100" dist="38100" dir="2700000" algn="tl">
                    <a:srgbClr val="000000">
                      <a:alpha val="43137"/>
                    </a:srgbClr>
                  </a:outerShdw>
                </a:effectLst>
              </a:rPr>
              <a:t>stylistic and other details </a:t>
            </a:r>
            <a:r>
              <a:rPr lang="en-US" sz="2400" dirty="0"/>
              <a:t>on the facade;</a:t>
            </a:r>
          </a:p>
          <a:p>
            <a:pPr lvl="0"/>
            <a:r>
              <a:rPr lang="en-US" sz="2400" dirty="0"/>
              <a:t>Identify any specific design elements (bay windows, drains, brackets, curved surfaces, passages, etc.);</a:t>
            </a:r>
          </a:p>
          <a:p>
            <a:pPr lvl="0"/>
            <a:r>
              <a:rPr lang="en-US" sz="2400" dirty="0"/>
              <a:t>Check the </a:t>
            </a:r>
            <a:r>
              <a:rPr lang="en-US" sz="2400" b="1" u="sng" dirty="0">
                <a:effectLst>
                  <a:outerShdw blurRad="38100" dist="38100" dir="2700000" algn="tl">
                    <a:srgbClr val="000000">
                      <a:alpha val="43137"/>
                    </a:srgbClr>
                  </a:outerShdw>
                </a:effectLst>
              </a:rPr>
              <a:t>parapet walls</a:t>
            </a:r>
            <a:r>
              <a:rPr lang="en-US" sz="2400" dirty="0"/>
              <a:t>, if their thickness is reduced, materials changed, etc.;</a:t>
            </a:r>
          </a:p>
          <a:p>
            <a:pPr lvl="0"/>
            <a:r>
              <a:rPr lang="en-US" sz="2400" dirty="0"/>
              <a:t>Identify all </a:t>
            </a:r>
            <a:r>
              <a:rPr lang="en-US" sz="2400" b="1" u="sng" dirty="0">
                <a:effectLst>
                  <a:outerShdw blurRad="38100" dist="38100" dir="2700000" algn="tl">
                    <a:srgbClr val="000000">
                      <a:alpha val="43137"/>
                    </a:srgbClr>
                  </a:outerShdw>
                </a:effectLst>
              </a:rPr>
              <a:t>cold (thermal) bridges </a:t>
            </a:r>
            <a:r>
              <a:rPr lang="en-US" sz="2400" dirty="0"/>
              <a:t>(linear and point thermal bridges)</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33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Roof </a:t>
            </a:r>
          </a:p>
        </p:txBody>
      </p:sp>
      <p:sp>
        <p:nvSpPr>
          <p:cNvPr id="3" name="Content Placeholder 2"/>
          <p:cNvSpPr>
            <a:spLocks noGrp="1"/>
          </p:cNvSpPr>
          <p:nvPr>
            <p:ph idx="1"/>
          </p:nvPr>
        </p:nvSpPr>
        <p:spPr>
          <a:xfrm>
            <a:off x="838200" y="1825625"/>
            <a:ext cx="5522140" cy="3933510"/>
          </a:xfrm>
        </p:spPr>
        <p:txBody>
          <a:bodyPr>
            <a:normAutofit fontScale="92500" lnSpcReduction="20000"/>
          </a:bodyPr>
          <a:lstStyle/>
          <a:p>
            <a:pPr lvl="0"/>
            <a:r>
              <a:rPr lang="en-US" sz="2400" dirty="0"/>
              <a:t>Identify all </a:t>
            </a:r>
            <a:r>
              <a:rPr lang="en-US" sz="2400" b="1" u="sng" dirty="0">
                <a:effectLst>
                  <a:outerShdw blurRad="38100" dist="38100" dir="2700000" algn="tl">
                    <a:srgbClr val="000000">
                      <a:alpha val="43137"/>
                    </a:srgbClr>
                  </a:outerShdw>
                </a:effectLst>
              </a:rPr>
              <a:t>types of roof </a:t>
            </a:r>
            <a:r>
              <a:rPr lang="en-US" sz="2400" dirty="0"/>
              <a:t>(flat or sloping);</a:t>
            </a:r>
          </a:p>
          <a:p>
            <a:pPr lvl="0"/>
            <a:r>
              <a:rPr lang="en-US" sz="2400" dirty="0"/>
              <a:t>Identify the roof structure;</a:t>
            </a:r>
          </a:p>
          <a:p>
            <a:pPr lvl="0"/>
            <a:r>
              <a:rPr lang="en-US" sz="2400" dirty="0"/>
              <a:t>Identify layers of each roof’s type and their thickness;</a:t>
            </a:r>
          </a:p>
          <a:p>
            <a:pPr lvl="0"/>
            <a:r>
              <a:rPr lang="en-US" sz="2400" dirty="0"/>
              <a:t>Establish if there is thermal insulation and indicate its type;</a:t>
            </a:r>
          </a:p>
          <a:p>
            <a:pPr lvl="0"/>
            <a:r>
              <a:rPr lang="en-US" sz="2400" dirty="0"/>
              <a:t>Establish if a </a:t>
            </a:r>
            <a:r>
              <a:rPr lang="en-US" sz="2400" b="1" u="sng" dirty="0">
                <a:effectLst>
                  <a:outerShdw blurRad="38100" dist="38100" dir="2700000" algn="tl">
                    <a:srgbClr val="000000">
                      <a:alpha val="43137"/>
                    </a:srgbClr>
                  </a:outerShdw>
                </a:effectLst>
              </a:rPr>
              <a:t>roof is passable </a:t>
            </a:r>
            <a:r>
              <a:rPr lang="en-US" sz="2400" dirty="0"/>
              <a:t>(in case of a flat roof);</a:t>
            </a:r>
          </a:p>
          <a:p>
            <a:pPr lvl="0"/>
            <a:r>
              <a:rPr lang="en-US" sz="2400" dirty="0"/>
              <a:t>Establish if there are any </a:t>
            </a:r>
            <a:r>
              <a:rPr lang="en-US" sz="2400" b="1" u="sng" dirty="0">
                <a:effectLst>
                  <a:outerShdw blurRad="38100" dist="38100" dir="2700000" algn="tl">
                    <a:srgbClr val="000000">
                      <a:alpha val="43137"/>
                    </a:srgbClr>
                  </a:outerShdw>
                </a:effectLst>
              </a:rPr>
              <a:t>damages</a:t>
            </a:r>
            <a:r>
              <a:rPr lang="en-US" sz="2400" dirty="0"/>
              <a:t> to the roof and describe them;</a:t>
            </a:r>
          </a:p>
          <a:p>
            <a:pPr lvl="0"/>
            <a:r>
              <a:rPr lang="en-US" sz="2400" dirty="0"/>
              <a:t>Record how the atmospheric </a:t>
            </a:r>
            <a:r>
              <a:rPr lang="en-US" sz="2400" b="1" u="sng" dirty="0">
                <a:effectLst>
                  <a:outerShdw blurRad="38100" dist="38100" dir="2700000" algn="tl">
                    <a:srgbClr val="000000">
                      <a:alpha val="43137"/>
                    </a:srgbClr>
                  </a:outerShdw>
                </a:effectLst>
              </a:rPr>
              <a:t>water drainage </a:t>
            </a:r>
            <a:r>
              <a:rPr lang="en-US" sz="2400" dirty="0"/>
              <a:t>is solved and note any damages;</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6631229" y="1189529"/>
            <a:ext cx="4980842" cy="45696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Establish if there is waterproofing and if it is adequate; </a:t>
            </a:r>
          </a:p>
          <a:p>
            <a:r>
              <a:rPr lang="en-US" sz="1800" dirty="0"/>
              <a:t>Establish if there are any damages in the building caused by water penetrating from the roof;</a:t>
            </a:r>
          </a:p>
          <a:p>
            <a:r>
              <a:rPr lang="en-US" sz="1800" dirty="0"/>
              <a:t>Indicate the type (lying, hanging) and state of gutters and vertical pipes; </a:t>
            </a:r>
          </a:p>
          <a:p>
            <a:r>
              <a:rPr lang="en-US" sz="1800" dirty="0"/>
              <a:t>Establish if there is an attic (if the roof is flat)</a:t>
            </a:r>
          </a:p>
          <a:p>
            <a:r>
              <a:rPr lang="en-US" sz="1800" dirty="0"/>
              <a:t>Analyze the junction between the roof and wall plane; </a:t>
            </a:r>
          </a:p>
          <a:p>
            <a:r>
              <a:rPr lang="en-US" sz="1800" dirty="0"/>
              <a:t>Identify </a:t>
            </a:r>
            <a:r>
              <a:rPr lang="en-US" sz="2400" b="1" u="sng" dirty="0">
                <a:effectLst>
                  <a:outerShdw blurRad="38100" dist="38100" dir="2700000" algn="tl">
                    <a:srgbClr val="000000">
                      <a:alpha val="43137"/>
                    </a:srgbClr>
                  </a:outerShdw>
                </a:effectLst>
              </a:rPr>
              <a:t>all penetrations through roof surfaces </a:t>
            </a:r>
            <a:r>
              <a:rPr lang="en-US" sz="1800" dirty="0"/>
              <a:t>(vertical chimney, various girders, etc.); </a:t>
            </a:r>
          </a:p>
          <a:p>
            <a:r>
              <a:rPr lang="en-US" sz="1800" dirty="0"/>
              <a:t>Identify if there are </a:t>
            </a:r>
            <a:r>
              <a:rPr lang="en-US" sz="2400" b="1" u="sng" dirty="0">
                <a:effectLst>
                  <a:outerShdw blurRad="38100" dist="38100" dir="2700000" algn="tl">
                    <a:srgbClr val="000000">
                      <a:alpha val="43137"/>
                    </a:srgbClr>
                  </a:outerShdw>
                </a:effectLst>
              </a:rPr>
              <a:t>roof windows</a:t>
            </a:r>
            <a:r>
              <a:rPr lang="en-US" sz="1800" dirty="0"/>
              <a:t>, skylights, etc. </a:t>
            </a:r>
          </a:p>
        </p:txBody>
      </p:sp>
    </p:spTree>
    <p:extLst>
      <p:ext uri="{BB962C8B-B14F-4D97-AF65-F5344CB8AC3E}">
        <p14:creationId xmlns:p14="http://schemas.microsoft.com/office/powerpoint/2010/main" val="3344416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dirty="0"/>
              <a:t>Windows and doors</a:t>
            </a:r>
            <a:endParaRPr lang="en-US" sz="3200" b="1" dirty="0"/>
          </a:p>
        </p:txBody>
      </p:sp>
      <p:sp>
        <p:nvSpPr>
          <p:cNvPr id="3" name="Content Placeholder 2"/>
          <p:cNvSpPr>
            <a:spLocks noGrp="1"/>
          </p:cNvSpPr>
          <p:nvPr>
            <p:ph idx="1"/>
          </p:nvPr>
        </p:nvSpPr>
        <p:spPr>
          <a:xfrm>
            <a:off x="838200" y="1825625"/>
            <a:ext cx="10515600" cy="3933510"/>
          </a:xfrm>
        </p:spPr>
        <p:txBody>
          <a:bodyPr>
            <a:normAutofit fontScale="92500" lnSpcReduction="10000"/>
          </a:bodyPr>
          <a:lstStyle/>
          <a:p>
            <a:pPr lvl="0"/>
            <a:r>
              <a:rPr lang="en-US" sz="2400" dirty="0"/>
              <a:t>Identify </a:t>
            </a:r>
            <a:r>
              <a:rPr lang="en-US" sz="2400" b="1" u="sng" dirty="0">
                <a:effectLst>
                  <a:outerShdw blurRad="38100" dist="38100" dir="2700000" algn="tl">
                    <a:srgbClr val="000000">
                      <a:alpha val="43137"/>
                    </a:srgbClr>
                  </a:outerShdw>
                </a:effectLst>
              </a:rPr>
              <a:t>all types of windows </a:t>
            </a:r>
            <a:r>
              <a:rPr lang="en-US" sz="2400" dirty="0"/>
              <a:t>and their orientation;</a:t>
            </a:r>
          </a:p>
          <a:p>
            <a:pPr lvl="0"/>
            <a:r>
              <a:rPr lang="en-US" sz="2400" dirty="0"/>
              <a:t>Divide windows into different types if they differ in dimensions, kinds, number and thickness of glasses, frame material, type of frames, type of windows, type of sun shading ; </a:t>
            </a:r>
          </a:p>
          <a:p>
            <a:pPr lvl="0"/>
            <a:r>
              <a:rPr lang="en-US" sz="2400" dirty="0"/>
              <a:t>Record the </a:t>
            </a:r>
            <a:r>
              <a:rPr lang="en-US" sz="2400" b="1" u="sng" dirty="0">
                <a:effectLst>
                  <a:outerShdw blurRad="38100" dist="38100" dir="2700000" algn="tl">
                    <a:srgbClr val="000000">
                      <a:alpha val="43137"/>
                    </a:srgbClr>
                  </a:outerShdw>
                </a:effectLst>
              </a:rPr>
              <a:t>state of windows </a:t>
            </a:r>
            <a:r>
              <a:rPr lang="en-US" sz="2400" dirty="0"/>
              <a:t>according to their types, with brief descriptions;</a:t>
            </a:r>
          </a:p>
          <a:p>
            <a:pPr lvl="0"/>
            <a:r>
              <a:rPr lang="en-US" sz="2400" dirty="0"/>
              <a:t>Mark in the sketch the windows with </a:t>
            </a:r>
            <a:r>
              <a:rPr lang="en-US" sz="2400" b="1" u="sng" dirty="0">
                <a:effectLst>
                  <a:outerShdw blurRad="38100" dist="38100" dir="2700000" algn="tl">
                    <a:srgbClr val="000000">
                      <a:alpha val="43137"/>
                    </a:srgbClr>
                  </a:outerShdw>
                </a:effectLst>
              </a:rPr>
              <a:t>damages</a:t>
            </a:r>
            <a:r>
              <a:rPr lang="en-US" sz="2400" dirty="0"/>
              <a:t> and describe the damage;</a:t>
            </a:r>
          </a:p>
          <a:p>
            <a:pPr lvl="0"/>
            <a:r>
              <a:rPr lang="en-US" sz="2400" dirty="0"/>
              <a:t>Mark the windows in a way that it is clear what measures will be proposed for each type of window; </a:t>
            </a:r>
          </a:p>
          <a:p>
            <a:pPr lvl="0"/>
            <a:r>
              <a:rPr lang="en-US" sz="2400" dirty="0"/>
              <a:t>Mark the windows that fulfill thermal requirements; </a:t>
            </a:r>
          </a:p>
          <a:p>
            <a:pPr lvl="0"/>
            <a:r>
              <a:rPr lang="en-US" sz="2400" dirty="0"/>
              <a:t>Identify the </a:t>
            </a:r>
            <a:r>
              <a:rPr lang="en-US" sz="2400" b="1" u="sng" dirty="0">
                <a:effectLst>
                  <a:outerShdw blurRad="38100" dist="38100" dir="2700000" algn="tl">
                    <a:srgbClr val="000000">
                      <a:alpha val="43137"/>
                    </a:srgbClr>
                  </a:outerShdw>
                </a:effectLst>
              </a:rPr>
              <a:t>recently replaced </a:t>
            </a:r>
            <a:r>
              <a:rPr lang="en-US" sz="2400" dirty="0"/>
              <a:t>windows ; </a:t>
            </a:r>
          </a:p>
          <a:p>
            <a:pPr lvl="0"/>
            <a:r>
              <a:rPr lang="en-US" sz="2400" dirty="0"/>
              <a:t>Identify all kinds of </a:t>
            </a:r>
            <a:r>
              <a:rPr lang="en-US" sz="2400" b="1" u="sng" dirty="0">
                <a:effectLst>
                  <a:outerShdw blurRad="38100" dist="38100" dir="2700000" algn="tl">
                    <a:srgbClr val="000000">
                      <a:alpha val="43137"/>
                    </a:srgbClr>
                  </a:outerShdw>
                </a:effectLst>
              </a:rPr>
              <a:t>sun shading and their characteristics </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82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Floor </a:t>
            </a:r>
          </a:p>
        </p:txBody>
      </p:sp>
      <p:sp>
        <p:nvSpPr>
          <p:cNvPr id="3" name="Content Placeholder 2"/>
          <p:cNvSpPr>
            <a:spLocks noGrp="1"/>
          </p:cNvSpPr>
          <p:nvPr>
            <p:ph idx="1"/>
          </p:nvPr>
        </p:nvSpPr>
        <p:spPr>
          <a:xfrm>
            <a:off x="838200" y="1825625"/>
            <a:ext cx="10515600" cy="3933510"/>
          </a:xfrm>
        </p:spPr>
        <p:txBody>
          <a:bodyPr>
            <a:normAutofit/>
          </a:bodyPr>
          <a:lstStyle/>
          <a:p>
            <a:pPr lvl="0"/>
            <a:r>
              <a:rPr lang="en-US" sz="2400" dirty="0"/>
              <a:t>Identify </a:t>
            </a:r>
            <a:r>
              <a:rPr lang="en-US" sz="2200" b="1" u="sng" dirty="0">
                <a:effectLst>
                  <a:outerShdw blurRad="38100" dist="38100" dir="2700000" algn="tl">
                    <a:srgbClr val="000000">
                      <a:alpha val="43137"/>
                    </a:srgbClr>
                  </a:outerShdw>
                </a:effectLst>
              </a:rPr>
              <a:t>all types of floors </a:t>
            </a:r>
            <a:r>
              <a:rPr lang="en-US" sz="2400" dirty="0"/>
              <a:t>(depending on their finishing and layers);</a:t>
            </a:r>
          </a:p>
          <a:p>
            <a:pPr lvl="0"/>
            <a:r>
              <a:rPr lang="en-US" sz="2400" dirty="0"/>
              <a:t>Check actual and constructed surfaces according to floor types;</a:t>
            </a:r>
          </a:p>
          <a:p>
            <a:pPr lvl="0"/>
            <a:r>
              <a:rPr lang="en-US" sz="2400" dirty="0"/>
              <a:t>Establish if there is thermal insulation</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12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3200" b="1" dirty="0"/>
              <a:t>Heating system</a:t>
            </a:r>
          </a:p>
        </p:txBody>
      </p:sp>
      <p:sp>
        <p:nvSpPr>
          <p:cNvPr id="3" name="Content Placeholder 2"/>
          <p:cNvSpPr>
            <a:spLocks noGrp="1"/>
          </p:cNvSpPr>
          <p:nvPr>
            <p:ph idx="1"/>
          </p:nvPr>
        </p:nvSpPr>
        <p:spPr>
          <a:xfrm>
            <a:off x="838200" y="1825625"/>
            <a:ext cx="10515600" cy="3933510"/>
          </a:xfrm>
        </p:spPr>
        <p:txBody>
          <a:bodyPr>
            <a:normAutofit lnSpcReduction="10000"/>
          </a:bodyPr>
          <a:lstStyle/>
          <a:p>
            <a:pPr lvl="0"/>
            <a:r>
              <a:rPr lang="en-US" sz="2400" dirty="0"/>
              <a:t>Make a note of the data on the boiler plate;</a:t>
            </a:r>
          </a:p>
          <a:p>
            <a:pPr lvl="0"/>
            <a:r>
              <a:rPr lang="en-US" sz="2400" dirty="0"/>
              <a:t>Describe the </a:t>
            </a:r>
            <a:r>
              <a:rPr lang="en-US" sz="2200" b="1" u="sng" dirty="0">
                <a:effectLst>
                  <a:outerShdw blurRad="38100" dist="38100" dir="2700000" algn="tl">
                    <a:srgbClr val="000000">
                      <a:alpha val="43137"/>
                    </a:srgbClr>
                  </a:outerShdw>
                </a:effectLst>
              </a:rPr>
              <a:t>condition of boiler</a:t>
            </a:r>
            <a:r>
              <a:rPr lang="en-US" sz="2400" dirty="0"/>
              <a:t>, its casing, insulation, installations;</a:t>
            </a:r>
          </a:p>
          <a:p>
            <a:pPr lvl="0"/>
            <a:r>
              <a:rPr lang="en-US" sz="2400" dirty="0"/>
              <a:t>Describe the condition of safety equipment;</a:t>
            </a:r>
          </a:p>
          <a:p>
            <a:pPr lvl="0"/>
            <a:r>
              <a:rPr lang="en-US" sz="2400" dirty="0"/>
              <a:t>Make a note of the </a:t>
            </a:r>
            <a:r>
              <a:rPr lang="en-US" sz="2200" b="1" u="sng" dirty="0">
                <a:effectLst>
                  <a:outerShdw blurRad="38100" dist="38100" dir="2700000" algn="tl">
                    <a:srgbClr val="000000">
                      <a:alpha val="43137"/>
                    </a:srgbClr>
                  </a:outerShdw>
                </a:effectLst>
              </a:rPr>
              <a:t>data from the burner plate</a:t>
            </a:r>
            <a:r>
              <a:rPr lang="en-US" sz="2400" dirty="0"/>
              <a:t>;</a:t>
            </a:r>
          </a:p>
          <a:p>
            <a:pPr lvl="0"/>
            <a:r>
              <a:rPr lang="en-US" sz="2400" dirty="0"/>
              <a:t>Describe the condition of the chimney and the connection to chimney; </a:t>
            </a:r>
          </a:p>
          <a:p>
            <a:pPr lvl="0"/>
            <a:r>
              <a:rPr lang="en-US" sz="2400" dirty="0"/>
              <a:t>Check if </a:t>
            </a:r>
            <a:r>
              <a:rPr lang="en-US" sz="2200" b="1" u="sng" dirty="0">
                <a:effectLst>
                  <a:outerShdw blurRad="38100" dist="38100" dir="2700000" algn="tl">
                    <a:srgbClr val="000000">
                      <a:alpha val="43137"/>
                    </a:srgbClr>
                  </a:outerShdw>
                </a:effectLst>
              </a:rPr>
              <a:t>chemical treatment of water exists</a:t>
            </a:r>
            <a:r>
              <a:rPr lang="en-US" sz="2400" dirty="0"/>
              <a:t>;</a:t>
            </a:r>
          </a:p>
          <a:p>
            <a:pPr lvl="0"/>
            <a:r>
              <a:rPr lang="en-US" sz="2400" dirty="0"/>
              <a:t>Indicate the temperature regime of the heating system;</a:t>
            </a:r>
          </a:p>
          <a:p>
            <a:pPr lvl="0"/>
            <a:r>
              <a:rPr lang="en-US" sz="2400" dirty="0"/>
              <a:t>Provide information about the boiler room and mark its position in the drawings/sketches</a:t>
            </a:r>
          </a:p>
          <a:p>
            <a:pPr lvl="0"/>
            <a:endParaRPr lang="en-US" sz="2400"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925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Eurostile LT Std 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7041</TotalTime>
  <Words>3447</Words>
  <Application>Microsoft Office PowerPoint</Application>
  <PresentationFormat>Widescreen</PresentationFormat>
  <Paragraphs>297</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Eurostile LT Std Bold</vt:lpstr>
      <vt:lpstr>Office Theme</vt:lpstr>
      <vt:lpstr>Phase 2: Activities during the site visit</vt:lpstr>
      <vt:lpstr>PowerPoint Presentation</vt:lpstr>
      <vt:lpstr>A survey of the building’s present state includes the collection of data about:</vt:lpstr>
      <vt:lpstr>The external envelope of the building</vt:lpstr>
      <vt:lpstr>External walls</vt:lpstr>
      <vt:lpstr>Roof </vt:lpstr>
      <vt:lpstr>Windows and doors</vt:lpstr>
      <vt:lpstr>Floor </vt:lpstr>
      <vt:lpstr>Heating system</vt:lpstr>
      <vt:lpstr>Heating system</vt:lpstr>
      <vt:lpstr>Heating system</vt:lpstr>
      <vt:lpstr>Heating system</vt:lpstr>
      <vt:lpstr>Heating system</vt:lpstr>
      <vt:lpstr>Heating system</vt:lpstr>
      <vt:lpstr>Ventilation system (heating)</vt:lpstr>
      <vt:lpstr>Ventilation system (heating)</vt:lpstr>
      <vt:lpstr>Ventilation system (heating)</vt:lpstr>
      <vt:lpstr>Ventilation system (heating)</vt:lpstr>
      <vt:lpstr>Cooling/air conditioning system</vt:lpstr>
      <vt:lpstr>Local cooling system</vt:lpstr>
      <vt:lpstr>Central cooling system</vt:lpstr>
      <vt:lpstr>Central cooling system</vt:lpstr>
      <vt:lpstr>Central cooling system</vt:lpstr>
      <vt:lpstr>Central cooling system</vt:lpstr>
      <vt:lpstr>Central cooling system</vt:lpstr>
      <vt:lpstr>System for domestic hot water (DHW) preparation</vt:lpstr>
      <vt:lpstr>Decentralized DHW preparation</vt:lpstr>
      <vt:lpstr>Central DHW preparation </vt:lpstr>
      <vt:lpstr>An electric power system and consumption measuring </vt:lpstr>
      <vt:lpstr>An electric power system and consumption measuring </vt:lpstr>
      <vt:lpstr>Lighting system (indoor and outdoor)</vt:lpstr>
      <vt:lpstr>System of other electric appliances</vt:lpstr>
      <vt:lpstr>Drinking and domestic water supply system</vt:lpstr>
      <vt:lpstr>Specific subsystem: Compressed air system</vt:lpstr>
      <vt:lpstr>Specific subsystem: Steam preparation system</vt:lpstr>
      <vt:lpstr>Step 6 Carrying out the necessary measurements</vt:lpstr>
      <vt:lpstr>Step 6 Carrying out the necessary measurements</vt:lpstr>
      <vt:lpstr>Step 6 Carrying out the necessary measurements</vt:lpstr>
      <vt:lpstr>Step 6 Carrying out the necessary measurements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Jonila Prifti</dc:creator>
  <cp:lastModifiedBy>Biljana Gligoric</cp:lastModifiedBy>
  <cp:revision>795</cp:revision>
  <dcterms:created xsi:type="dcterms:W3CDTF">2018-04-30T08:06:30Z</dcterms:created>
  <dcterms:modified xsi:type="dcterms:W3CDTF">2021-10-25T10:35:05Z</dcterms:modified>
</cp:coreProperties>
</file>