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7" r:id="rId3"/>
    <p:sldId id="257" r:id="rId4"/>
    <p:sldId id="258" r:id="rId5"/>
    <p:sldId id="259" r:id="rId6"/>
    <p:sldId id="260" r:id="rId7"/>
    <p:sldId id="261" r:id="rId8"/>
    <p:sldId id="262" r:id="rId9"/>
    <p:sldId id="263" r:id="rId10"/>
    <p:sldId id="264" r:id="rId11"/>
    <p:sldId id="268" r:id="rId12"/>
    <p:sldId id="265" r:id="rId13"/>
    <p:sldId id="266"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E3BC"/>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68" autoAdjust="0"/>
    <p:restoredTop sz="94660"/>
  </p:normalViewPr>
  <p:slideViewPr>
    <p:cSldViewPr snapToGrid="0">
      <p:cViewPr varScale="1">
        <p:scale>
          <a:sx n="63" d="100"/>
          <a:sy n="63" d="100"/>
        </p:scale>
        <p:origin x="1064" y="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EB5D6A-D3D8-4E0A-B9CF-E6DCCFA57AA6}" type="datetimeFigureOut">
              <a:rPr lang="en-US" smtClean="0"/>
              <a:pPr/>
              <a:t>21-Oct-21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35D0EE-F3AB-4CF2-9FC5-A0B7EFFBE62E}" type="slidenum">
              <a:rPr lang="en-US" smtClean="0"/>
              <a:pPr/>
              <a:t>‹#›</a:t>
            </a:fld>
            <a:endParaRPr lang="en-US"/>
          </a:p>
        </p:txBody>
      </p:sp>
    </p:spTree>
    <p:extLst>
      <p:ext uri="{BB962C8B-B14F-4D97-AF65-F5344CB8AC3E}">
        <p14:creationId xmlns:p14="http://schemas.microsoft.com/office/powerpoint/2010/main" val="3825831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7C89BB7-6DB7-4066-AA70-05CD67B237F9}" type="datetimeFigureOut">
              <a:rPr lang="en-US" smtClean="0"/>
              <a:pPr/>
              <a:t>21-Oct-21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3B29C8-75B9-4965-BC34-663E6EEA567C}" type="slidenum">
              <a:rPr lang="en-US" smtClean="0"/>
              <a:pPr/>
              <a:t>‹#›</a:t>
            </a:fld>
            <a:endParaRPr lang="en-US"/>
          </a:p>
        </p:txBody>
      </p:sp>
    </p:spTree>
    <p:extLst>
      <p:ext uri="{BB962C8B-B14F-4D97-AF65-F5344CB8AC3E}">
        <p14:creationId xmlns:p14="http://schemas.microsoft.com/office/powerpoint/2010/main" val="3519658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C89BB7-6DB7-4066-AA70-05CD67B237F9}" type="datetimeFigureOut">
              <a:rPr lang="en-US" smtClean="0"/>
              <a:pPr/>
              <a:t>21-Oct-21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3B29C8-75B9-4965-BC34-663E6EEA567C}" type="slidenum">
              <a:rPr lang="en-US" smtClean="0"/>
              <a:pPr/>
              <a:t>‹#›</a:t>
            </a:fld>
            <a:endParaRPr lang="en-US"/>
          </a:p>
        </p:txBody>
      </p:sp>
    </p:spTree>
    <p:extLst>
      <p:ext uri="{BB962C8B-B14F-4D97-AF65-F5344CB8AC3E}">
        <p14:creationId xmlns:p14="http://schemas.microsoft.com/office/powerpoint/2010/main" val="2642306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C89BB7-6DB7-4066-AA70-05CD67B237F9}" type="datetimeFigureOut">
              <a:rPr lang="en-US" smtClean="0"/>
              <a:pPr/>
              <a:t>21-Oct-21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3B29C8-75B9-4965-BC34-663E6EEA567C}" type="slidenum">
              <a:rPr lang="en-US" smtClean="0"/>
              <a:pPr/>
              <a:t>‹#›</a:t>
            </a:fld>
            <a:endParaRPr lang="en-US"/>
          </a:p>
        </p:txBody>
      </p:sp>
    </p:spTree>
    <p:extLst>
      <p:ext uri="{BB962C8B-B14F-4D97-AF65-F5344CB8AC3E}">
        <p14:creationId xmlns:p14="http://schemas.microsoft.com/office/powerpoint/2010/main" val="1281408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C89BB7-6DB7-4066-AA70-05CD67B237F9}" type="datetimeFigureOut">
              <a:rPr lang="en-US" smtClean="0"/>
              <a:pPr/>
              <a:t>21-Oct-21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3B29C8-75B9-4965-BC34-663E6EEA567C}" type="slidenum">
              <a:rPr lang="en-US" smtClean="0"/>
              <a:pPr/>
              <a:t>‹#›</a:t>
            </a:fld>
            <a:endParaRPr lang="en-US"/>
          </a:p>
        </p:txBody>
      </p:sp>
    </p:spTree>
    <p:extLst>
      <p:ext uri="{BB962C8B-B14F-4D97-AF65-F5344CB8AC3E}">
        <p14:creationId xmlns:p14="http://schemas.microsoft.com/office/powerpoint/2010/main" val="1288794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C89BB7-6DB7-4066-AA70-05CD67B237F9}" type="datetimeFigureOut">
              <a:rPr lang="en-US" smtClean="0"/>
              <a:pPr/>
              <a:t>21-Oct-21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3B29C8-75B9-4965-BC34-663E6EEA567C}" type="slidenum">
              <a:rPr lang="en-US" smtClean="0"/>
              <a:pPr/>
              <a:t>‹#›</a:t>
            </a:fld>
            <a:endParaRPr lang="en-US"/>
          </a:p>
        </p:txBody>
      </p:sp>
    </p:spTree>
    <p:extLst>
      <p:ext uri="{BB962C8B-B14F-4D97-AF65-F5344CB8AC3E}">
        <p14:creationId xmlns:p14="http://schemas.microsoft.com/office/powerpoint/2010/main" val="1951272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7C89BB7-6DB7-4066-AA70-05CD67B237F9}" type="datetimeFigureOut">
              <a:rPr lang="en-US" smtClean="0"/>
              <a:pPr/>
              <a:t>21-Oct-21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3B29C8-75B9-4965-BC34-663E6EEA567C}" type="slidenum">
              <a:rPr lang="en-US" smtClean="0"/>
              <a:pPr/>
              <a:t>‹#›</a:t>
            </a:fld>
            <a:endParaRPr lang="en-US"/>
          </a:p>
        </p:txBody>
      </p:sp>
    </p:spTree>
    <p:extLst>
      <p:ext uri="{BB962C8B-B14F-4D97-AF65-F5344CB8AC3E}">
        <p14:creationId xmlns:p14="http://schemas.microsoft.com/office/powerpoint/2010/main" val="133233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7C89BB7-6DB7-4066-AA70-05CD67B237F9}" type="datetimeFigureOut">
              <a:rPr lang="en-US" smtClean="0"/>
              <a:pPr/>
              <a:t>21-Oct-21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3B29C8-75B9-4965-BC34-663E6EEA567C}" type="slidenum">
              <a:rPr lang="en-US" smtClean="0"/>
              <a:pPr/>
              <a:t>‹#›</a:t>
            </a:fld>
            <a:endParaRPr lang="en-US"/>
          </a:p>
        </p:txBody>
      </p:sp>
    </p:spTree>
    <p:extLst>
      <p:ext uri="{BB962C8B-B14F-4D97-AF65-F5344CB8AC3E}">
        <p14:creationId xmlns:p14="http://schemas.microsoft.com/office/powerpoint/2010/main" val="1367305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7C89BB7-6DB7-4066-AA70-05CD67B237F9}" type="datetimeFigureOut">
              <a:rPr lang="en-US" smtClean="0"/>
              <a:pPr/>
              <a:t>21-Oct-21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3B29C8-75B9-4965-BC34-663E6EEA567C}" type="slidenum">
              <a:rPr lang="en-US" smtClean="0"/>
              <a:pPr/>
              <a:t>‹#›</a:t>
            </a:fld>
            <a:endParaRPr lang="en-US"/>
          </a:p>
        </p:txBody>
      </p:sp>
    </p:spTree>
    <p:extLst>
      <p:ext uri="{BB962C8B-B14F-4D97-AF65-F5344CB8AC3E}">
        <p14:creationId xmlns:p14="http://schemas.microsoft.com/office/powerpoint/2010/main" val="2912520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89BB7-6DB7-4066-AA70-05CD67B237F9}" type="datetimeFigureOut">
              <a:rPr lang="en-US" smtClean="0"/>
              <a:pPr/>
              <a:t>21-Oct-21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3B29C8-75B9-4965-BC34-663E6EEA567C}" type="slidenum">
              <a:rPr lang="en-US" smtClean="0"/>
              <a:pPr/>
              <a:t>‹#›</a:t>
            </a:fld>
            <a:endParaRPr lang="en-US"/>
          </a:p>
        </p:txBody>
      </p:sp>
    </p:spTree>
    <p:extLst>
      <p:ext uri="{BB962C8B-B14F-4D97-AF65-F5344CB8AC3E}">
        <p14:creationId xmlns:p14="http://schemas.microsoft.com/office/powerpoint/2010/main" val="3724078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C89BB7-6DB7-4066-AA70-05CD67B237F9}" type="datetimeFigureOut">
              <a:rPr lang="en-US" smtClean="0"/>
              <a:pPr/>
              <a:t>21-Oct-21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3B29C8-75B9-4965-BC34-663E6EEA567C}" type="slidenum">
              <a:rPr lang="en-US" smtClean="0"/>
              <a:pPr/>
              <a:t>‹#›</a:t>
            </a:fld>
            <a:endParaRPr lang="en-US"/>
          </a:p>
        </p:txBody>
      </p:sp>
    </p:spTree>
    <p:extLst>
      <p:ext uri="{BB962C8B-B14F-4D97-AF65-F5344CB8AC3E}">
        <p14:creationId xmlns:p14="http://schemas.microsoft.com/office/powerpoint/2010/main" val="3003734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C89BB7-6DB7-4066-AA70-05CD67B237F9}" type="datetimeFigureOut">
              <a:rPr lang="en-US" smtClean="0"/>
              <a:pPr/>
              <a:t>21-Oct-21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3B29C8-75B9-4965-BC34-663E6EEA567C}" type="slidenum">
              <a:rPr lang="en-US" smtClean="0"/>
              <a:pPr/>
              <a:t>‹#›</a:t>
            </a:fld>
            <a:endParaRPr lang="en-US"/>
          </a:p>
        </p:txBody>
      </p:sp>
    </p:spTree>
    <p:extLst>
      <p:ext uri="{BB962C8B-B14F-4D97-AF65-F5344CB8AC3E}">
        <p14:creationId xmlns:p14="http://schemas.microsoft.com/office/powerpoint/2010/main" val="2776392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C89BB7-6DB7-4066-AA70-05CD67B237F9}" type="datetimeFigureOut">
              <a:rPr lang="en-US" smtClean="0"/>
              <a:pPr/>
              <a:t>21-Oct-21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3B29C8-75B9-4965-BC34-663E6EEA567C}" type="slidenum">
              <a:rPr lang="en-US" smtClean="0"/>
              <a:pPr/>
              <a:t>‹#›</a:t>
            </a:fld>
            <a:endParaRPr lang="en-US"/>
          </a:p>
        </p:txBody>
      </p:sp>
    </p:spTree>
    <p:extLst>
      <p:ext uri="{BB962C8B-B14F-4D97-AF65-F5344CB8AC3E}">
        <p14:creationId xmlns:p14="http://schemas.microsoft.com/office/powerpoint/2010/main" val="2376129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hyperlink" Target="Site%20Visit%20CheckList.doc"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838200" y="946623"/>
            <a:ext cx="10515600" cy="744065"/>
          </a:xfrm>
        </p:spPr>
        <p:txBody>
          <a:bodyPr/>
          <a:lstStyle/>
          <a:p>
            <a:r>
              <a:rPr lang="en-US" b="1" dirty="0"/>
              <a:t>Phases of the detailed energy audit</a:t>
            </a:r>
          </a:p>
        </p:txBody>
      </p:sp>
      <p:sp>
        <p:nvSpPr>
          <p:cNvPr id="13" name="Content Placeholder 12"/>
          <p:cNvSpPr>
            <a:spLocks noGrp="1"/>
          </p:cNvSpPr>
          <p:nvPr>
            <p:ph idx="1"/>
          </p:nvPr>
        </p:nvSpPr>
        <p:spPr>
          <a:xfrm>
            <a:off x="838200" y="1825625"/>
            <a:ext cx="10515600" cy="3802070"/>
          </a:xfrm>
        </p:spPr>
        <p:txBody>
          <a:bodyPr/>
          <a:lstStyle/>
          <a:p>
            <a:pPr marL="0" indent="0">
              <a:buNone/>
            </a:pPr>
            <a:r>
              <a:rPr lang="en-US" dirty="0"/>
              <a:t>An energy audit can begin after signing a contract with the energy audit client, defining, among other things, the goal and scope of the audit. </a:t>
            </a:r>
          </a:p>
          <a:p>
            <a:pPr marL="0" indent="0">
              <a:buNone/>
            </a:pPr>
            <a:r>
              <a:rPr lang="en-US" dirty="0"/>
              <a:t>All the activities related to energy audit can be divided into three phases:</a:t>
            </a:r>
          </a:p>
          <a:p>
            <a:r>
              <a:rPr lang="en-US" dirty="0"/>
              <a:t>Phase 1: Activities </a:t>
            </a:r>
            <a:r>
              <a:rPr lang="en-US" b="1" i="1" dirty="0"/>
              <a:t>before</a:t>
            </a:r>
            <a:r>
              <a:rPr lang="en-US" dirty="0"/>
              <a:t> the site visit</a:t>
            </a:r>
          </a:p>
          <a:p>
            <a:r>
              <a:rPr lang="en-US" dirty="0"/>
              <a:t>Phase 2: Activities </a:t>
            </a:r>
            <a:r>
              <a:rPr lang="en-US" b="1" i="1" dirty="0"/>
              <a:t>during</a:t>
            </a:r>
            <a:r>
              <a:rPr lang="en-US" dirty="0"/>
              <a:t> the site visit</a:t>
            </a:r>
          </a:p>
          <a:p>
            <a:r>
              <a:rPr lang="en-US" dirty="0"/>
              <a:t>Phase 2: Activities </a:t>
            </a:r>
            <a:r>
              <a:rPr lang="en-US" b="1" i="1" dirty="0"/>
              <a:t>after</a:t>
            </a:r>
            <a:r>
              <a:rPr lang="en-US" dirty="0"/>
              <a:t> the site visit</a:t>
            </a:r>
          </a:p>
          <a:p>
            <a:endParaRPr lang="en-US" dirty="0"/>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8650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7100"/>
            <a:ext cx="10515600" cy="763588"/>
          </a:xfrm>
        </p:spPr>
        <p:txBody>
          <a:bodyPr/>
          <a:lstStyle/>
          <a:p>
            <a:endParaRPr lang="en-US"/>
          </a:p>
        </p:txBody>
      </p:sp>
      <p:sp>
        <p:nvSpPr>
          <p:cNvPr id="3" name="Content Placeholder 2"/>
          <p:cNvSpPr>
            <a:spLocks noGrp="1"/>
          </p:cNvSpPr>
          <p:nvPr>
            <p:ph idx="1"/>
          </p:nvPr>
        </p:nvSpPr>
        <p:spPr>
          <a:xfrm>
            <a:off x="838200" y="1825625"/>
            <a:ext cx="10515600" cy="3933510"/>
          </a:xfrm>
        </p:spPr>
        <p:txBody>
          <a:bodyPr/>
          <a:lstStyle/>
          <a:p>
            <a:r>
              <a:rPr lang="en-US" dirty="0"/>
              <a:t>By comparing the consumption of fuels/energy or water over the years, we can find out whether the monthly and annual consumption is balanced or if there are any irregularities that point to a possible malfunctioning of one of the systems, an error in the bill for a given fuel, etc.</a:t>
            </a:r>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6978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7100"/>
            <a:ext cx="10515600" cy="763588"/>
          </a:xfrm>
        </p:spPr>
        <p:txBody>
          <a:bodyPr/>
          <a:lstStyle/>
          <a:p>
            <a:endParaRPr lang="en-US"/>
          </a:p>
        </p:txBody>
      </p:sp>
      <p:sp>
        <p:nvSpPr>
          <p:cNvPr id="3" name="Content Placeholder 2"/>
          <p:cNvSpPr>
            <a:spLocks noGrp="1"/>
          </p:cNvSpPr>
          <p:nvPr>
            <p:ph idx="1"/>
          </p:nvPr>
        </p:nvSpPr>
        <p:spPr>
          <a:xfrm>
            <a:off x="838200" y="1825625"/>
            <a:ext cx="10515600" cy="3933510"/>
          </a:xfrm>
        </p:spPr>
        <p:txBody>
          <a:bodyPr>
            <a:normAutofit lnSpcReduction="10000"/>
          </a:bodyPr>
          <a:lstStyle/>
          <a:p>
            <a:r>
              <a:rPr lang="en-US" dirty="0"/>
              <a:t>The analysis of energy and water consumption based on the available bills is very important in order to </a:t>
            </a:r>
            <a:r>
              <a:rPr lang="en-US" dirty="0">
                <a:solidFill>
                  <a:srgbClr val="FF0000"/>
                </a:solidFill>
                <a:effectLst>
                  <a:outerShdw blurRad="38100" dist="38100" dir="2700000" algn="tl">
                    <a:srgbClr val="000000">
                      <a:alpha val="43137"/>
                    </a:srgbClr>
                  </a:outerShdw>
                </a:effectLst>
              </a:rPr>
              <a:t>compare the consumption and energy needs of the building determined by calculation</a:t>
            </a:r>
            <a:r>
              <a:rPr lang="en-US" dirty="0"/>
              <a:t>. For that purpose, it is necessary to establish </a:t>
            </a:r>
            <a:r>
              <a:rPr lang="en-US" b="1" dirty="0"/>
              <a:t>referential annual energy or water consumption</a:t>
            </a:r>
            <a:r>
              <a:rPr lang="en-US" dirty="0"/>
              <a:t>. Usually, the consumption in the last year during which no disturbances in activities on the site, in energy and water supply, were recorded and for which bills for the consumed fuels/energy and water are available is taken to be a referential consumption. In addition, it is necessary to consider the changes in the energy performance of the building and its technical systems (taking into account the last year after introducing the changes).</a:t>
            </a:r>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97537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7100"/>
            <a:ext cx="10515600" cy="763588"/>
          </a:xfrm>
        </p:spPr>
        <p:txBody>
          <a:bodyPr/>
          <a:lstStyle/>
          <a:p>
            <a:endParaRPr lang="en-US"/>
          </a:p>
        </p:txBody>
      </p:sp>
      <p:sp>
        <p:nvSpPr>
          <p:cNvPr id="3" name="Content Placeholder 2"/>
          <p:cNvSpPr>
            <a:spLocks noGrp="1"/>
          </p:cNvSpPr>
          <p:nvPr>
            <p:ph idx="1"/>
          </p:nvPr>
        </p:nvSpPr>
        <p:spPr>
          <a:xfrm>
            <a:off x="838200" y="1825625"/>
            <a:ext cx="10515600" cy="3933510"/>
          </a:xfrm>
        </p:spPr>
        <p:txBody>
          <a:bodyPr>
            <a:normAutofit fontScale="92500"/>
          </a:bodyPr>
          <a:lstStyle/>
          <a:p>
            <a:r>
              <a:rPr lang="en-US" dirty="0"/>
              <a:t>When there are major discrepancies between the calculated and actual consumption (the consumption according to the available bills) in the building, these discrepancies </a:t>
            </a:r>
            <a:r>
              <a:rPr lang="en-US" b="1" u="sng" dirty="0">
                <a:effectLst>
                  <a:outerShdw blurRad="38100" dist="38100" dir="2700000" algn="tl">
                    <a:srgbClr val="000000">
                      <a:alpha val="43137"/>
                    </a:srgbClr>
                  </a:outerShdw>
                </a:effectLst>
              </a:rPr>
              <a:t>need to be explained</a:t>
            </a:r>
            <a:r>
              <a:rPr lang="en-US" dirty="0"/>
              <a:t>. </a:t>
            </a:r>
            <a:endParaRPr lang="sr-Latn-ME" dirty="0"/>
          </a:p>
          <a:p>
            <a:r>
              <a:rPr lang="en-US" dirty="0"/>
              <a:t>For example, the reason for the discrepancy may be how the building is used during the heating season. When the actual (referential) consumption is much higher than the calculated one, the cause may be the unnecessary overheating or excessive ventilation of the rooms, the absence of nightly and daily mode of operation, etc. If the actual consumption is lower than the calculated one, it is necessary to check whether this happens because the thermal comfort in the building has not been maintained. </a:t>
            </a:r>
          </a:p>
          <a:p>
            <a:endParaRPr lang="en-US" dirty="0"/>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6414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7100"/>
            <a:ext cx="10515600" cy="763588"/>
          </a:xfrm>
        </p:spPr>
        <p:txBody>
          <a:bodyPr>
            <a:noAutofit/>
          </a:bodyPr>
          <a:lstStyle/>
          <a:p>
            <a:r>
              <a:rPr lang="en-US" sz="2800" b="1" dirty="0"/>
              <a:t>Step 4 Energy audit preparation and organization </a:t>
            </a:r>
            <a:endParaRPr lang="en-US" sz="2800" dirty="0"/>
          </a:p>
        </p:txBody>
      </p:sp>
      <p:sp>
        <p:nvSpPr>
          <p:cNvPr id="3" name="Content Placeholder 2"/>
          <p:cNvSpPr>
            <a:spLocks noGrp="1"/>
          </p:cNvSpPr>
          <p:nvPr>
            <p:ph idx="1"/>
          </p:nvPr>
        </p:nvSpPr>
        <p:spPr>
          <a:xfrm>
            <a:off x="838200" y="1825625"/>
            <a:ext cx="10515600" cy="3933510"/>
          </a:xfrm>
        </p:spPr>
        <p:txBody>
          <a:bodyPr/>
          <a:lstStyle/>
          <a:p>
            <a:r>
              <a:rPr lang="en-US" dirty="0"/>
              <a:t>After you have analyzed the data collected by a questionnaire and have been partially acquainted with the building through present technical documentation and energy/water consumption analysis based on the available bills, it’s time to start planning the site visit and energy audit. </a:t>
            </a:r>
            <a:endParaRPr lang="sr-Latn-ME" dirty="0"/>
          </a:p>
          <a:p>
            <a:endParaRPr lang="en-US" dirty="0"/>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83871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3933510"/>
          </a:xfrm>
        </p:spPr>
        <p:txBody>
          <a:bodyPr/>
          <a:lstStyle/>
          <a:p>
            <a:r>
              <a:rPr lang="en-US" dirty="0"/>
              <a:t>Prepare </a:t>
            </a:r>
            <a:r>
              <a:rPr lang="en-US" b="1" dirty="0"/>
              <a:t>questions</a:t>
            </a:r>
            <a:r>
              <a:rPr lang="en-US" dirty="0"/>
              <a:t> for the building owner/technical staff regarding any doubts that have  arisen during the analysis of energy/water consumption based on the existing bills (unexpected peaks in the graphic presentation of energy/water consumption, unexpected consumption in some periods, the bills accuracy, etc.);</a:t>
            </a:r>
            <a:endParaRPr lang="sr-Latn-ME" dirty="0"/>
          </a:p>
          <a:p>
            <a:r>
              <a:rPr lang="sr-Latn-ME" dirty="0">
                <a:hlinkClick r:id="rId2" action="ppaction://hlinkfile"/>
              </a:rPr>
              <a:t>LINK ::: SITE VISIT CHECKLIST</a:t>
            </a:r>
            <a:br>
              <a:rPr lang="en-US" dirty="0"/>
            </a:br>
            <a:endParaRPr lang="en-US" dirty="0"/>
          </a:p>
        </p:txBody>
      </p:sp>
      <p:pic>
        <p:nvPicPr>
          <p:cNvPr id="4" name="Picture 3" descr="C:\Users\acarcani\Desktop\REEHUB +\Communication template - logo\REEHUB PLUS\LOGO_INTERREG_REEHUB PLUS-200.jpg"/>
          <p:cNvPicPr/>
          <p:nvPr/>
        </p:nvPicPr>
        <p:blipFill>
          <a:blip r:embed="rId3"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4"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5"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6"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7"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8"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7012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43278"/>
            <a:ext cx="10515600" cy="4415857"/>
          </a:xfrm>
        </p:spPr>
        <p:txBody>
          <a:bodyPr/>
          <a:lstStyle/>
          <a:p>
            <a:pPr marL="0" indent="0">
              <a:buNone/>
            </a:pPr>
            <a:r>
              <a:rPr lang="en-US" dirty="0"/>
              <a:t>It would be useful to prepare </a:t>
            </a:r>
            <a:r>
              <a:rPr lang="en-US" b="1" dirty="0"/>
              <a:t>drawings </a:t>
            </a:r>
            <a:r>
              <a:rPr lang="en-US" dirty="0"/>
              <a:t>(of the ground plan and façade, if they exist), in several copies to take notes during the site visit, and record the types of walls and windows, spotted damages, locations of thermal installations equipment, conditioned spaces, level of lighting and elements of other technical systems in the building;</a:t>
            </a:r>
            <a:br>
              <a:rPr lang="en-US" dirty="0"/>
            </a:br>
            <a:endParaRPr lang="sr-Latn-ME" dirty="0"/>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3769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43278"/>
            <a:ext cx="10515600" cy="4415857"/>
          </a:xfrm>
        </p:spPr>
        <p:txBody>
          <a:bodyPr>
            <a:normAutofit fontScale="92500" lnSpcReduction="20000"/>
          </a:bodyPr>
          <a:lstStyle/>
          <a:p>
            <a:pPr marL="0" indent="0">
              <a:buNone/>
            </a:pPr>
            <a:r>
              <a:rPr lang="en-US" dirty="0"/>
              <a:t>Make a </a:t>
            </a:r>
            <a:r>
              <a:rPr lang="en-US" b="1" u="sng" dirty="0"/>
              <a:t>plan of visit and plan of necessary measurements</a:t>
            </a:r>
            <a:r>
              <a:rPr lang="en-US" dirty="0"/>
              <a:t> to be carried out;</a:t>
            </a:r>
            <a:br>
              <a:rPr lang="en-US" dirty="0"/>
            </a:br>
            <a:endParaRPr lang="sr-Latn-ME" dirty="0"/>
          </a:p>
          <a:p>
            <a:pPr marL="0" indent="0">
              <a:buNone/>
            </a:pPr>
            <a:r>
              <a:rPr lang="en-US" dirty="0"/>
              <a:t>Prepare the </a:t>
            </a:r>
            <a:r>
              <a:rPr lang="en-US" b="1" u="sng" dirty="0"/>
              <a:t>necessary instruments</a:t>
            </a:r>
            <a:r>
              <a:rPr lang="en-US" dirty="0"/>
              <a:t> and equipment for carrying out the planned measurements: thermometer, temperature data logger, lux meter, thermographic camera, flue gas analyzer, anemometer, ultrasonic flow meter, network analyzer, etc.;</a:t>
            </a:r>
            <a:br>
              <a:rPr lang="en-US" dirty="0"/>
            </a:br>
            <a:endParaRPr lang="sr-Latn-ME" dirty="0"/>
          </a:p>
          <a:p>
            <a:pPr marL="0" indent="0">
              <a:buNone/>
            </a:pPr>
            <a:r>
              <a:rPr lang="en-US" dirty="0"/>
              <a:t>You should also bring a </a:t>
            </a:r>
            <a:r>
              <a:rPr lang="en-US" b="1" dirty="0" err="1"/>
              <a:t>meterstick</a:t>
            </a:r>
            <a:r>
              <a:rPr lang="en-US" dirty="0"/>
              <a:t>, a long tape measure, a compass, etc. (especially in cases when the project documentation is missing);</a:t>
            </a:r>
            <a:br>
              <a:rPr lang="en-US" dirty="0"/>
            </a:br>
            <a:endParaRPr lang="sr-Latn-ME" dirty="0"/>
          </a:p>
          <a:p>
            <a:pPr marL="0" indent="0">
              <a:buNone/>
            </a:pPr>
            <a:r>
              <a:rPr lang="en-US" dirty="0"/>
              <a:t>Don't forget the </a:t>
            </a:r>
            <a:r>
              <a:rPr lang="en-US" b="1" u="sng" dirty="0"/>
              <a:t>camera</a:t>
            </a:r>
            <a:r>
              <a:rPr lang="en-US" dirty="0"/>
              <a:t>! Prepare the camera, making sure it is set to the highest resolution to get the best quality photos, the card has enough memory, the battery is charged, etc.</a:t>
            </a:r>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5479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7100"/>
            <a:ext cx="10515600" cy="763588"/>
          </a:xfrm>
        </p:spPr>
        <p:txBody>
          <a:bodyPr>
            <a:normAutofit fontScale="90000"/>
          </a:bodyPr>
          <a:lstStyle/>
          <a:p>
            <a:r>
              <a:rPr lang="en-US" b="1" u="sng" dirty="0"/>
              <a:t>Phase 1: Activities before the site visit</a:t>
            </a:r>
            <a:endParaRPr lang="en-US" dirty="0"/>
          </a:p>
        </p:txBody>
      </p:sp>
      <p:sp>
        <p:nvSpPr>
          <p:cNvPr id="3" name="Content Placeholder 2"/>
          <p:cNvSpPr>
            <a:spLocks noGrp="1"/>
          </p:cNvSpPr>
          <p:nvPr>
            <p:ph idx="1"/>
          </p:nvPr>
        </p:nvSpPr>
        <p:spPr>
          <a:xfrm>
            <a:off x="838200" y="1825625"/>
            <a:ext cx="10515600" cy="3933510"/>
          </a:xfrm>
        </p:spPr>
        <p:txBody>
          <a:bodyPr>
            <a:normAutofit fontScale="92500" lnSpcReduction="10000"/>
          </a:bodyPr>
          <a:lstStyle/>
          <a:p>
            <a:pPr marL="0" indent="0">
              <a:buNone/>
            </a:pPr>
            <a:r>
              <a:rPr lang="en-US" sz="3000" b="1" dirty="0">
                <a:latin typeface="+mj-lt"/>
                <a:ea typeface="+mj-ea"/>
                <a:cs typeface="+mj-cs"/>
              </a:rPr>
              <a:t>Step 1 Initial meeting with the energy audit client</a:t>
            </a:r>
          </a:p>
          <a:p>
            <a:r>
              <a:rPr lang="en-US" dirty="0"/>
              <a:t>An energy audit begins with an initial meeting with the energy audit client, during which the client is acquainted with the activities to be carried out as part of the planned energy audit. For an auditor to be prepared for the site visit and to form a first picture of the building and its energy performance, the client should provide the following data/documents: </a:t>
            </a:r>
          </a:p>
          <a:p>
            <a:r>
              <a:rPr lang="en-US" dirty="0"/>
              <a:t>The existing technical </a:t>
            </a:r>
            <a:r>
              <a:rPr lang="en-US" b="1" dirty="0"/>
              <a:t>documentation</a:t>
            </a:r>
            <a:r>
              <a:rPr lang="en-US" dirty="0"/>
              <a:t>;</a:t>
            </a:r>
          </a:p>
          <a:p>
            <a:r>
              <a:rPr lang="en-US" dirty="0"/>
              <a:t>Data about </a:t>
            </a:r>
            <a:r>
              <a:rPr lang="en-US" b="1" dirty="0"/>
              <a:t>energy and water consumption </a:t>
            </a:r>
            <a:r>
              <a:rPr lang="en-US" dirty="0"/>
              <a:t>in the building, i.e., the copies of bills for all consumed fuels and water (preferably for the 3 last years, and at least for last 12 months);</a:t>
            </a:r>
          </a:p>
          <a:p>
            <a:pPr marL="0" indent="0">
              <a:buNone/>
            </a:pPr>
            <a:endParaRPr lang="en-US" dirty="0"/>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3690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7100"/>
            <a:ext cx="10515600" cy="763588"/>
          </a:xfrm>
        </p:spPr>
        <p:txBody>
          <a:bodyPr>
            <a:noAutofit/>
          </a:bodyPr>
          <a:lstStyle/>
          <a:p>
            <a:r>
              <a:rPr lang="en-US" sz="2800" b="1" dirty="0"/>
              <a:t>Step 2 Analysis of the existing technical documentation </a:t>
            </a:r>
            <a:endParaRPr lang="en-US" sz="2800" dirty="0"/>
          </a:p>
        </p:txBody>
      </p:sp>
      <p:sp>
        <p:nvSpPr>
          <p:cNvPr id="3" name="Content Placeholder 2"/>
          <p:cNvSpPr>
            <a:spLocks noGrp="1"/>
          </p:cNvSpPr>
          <p:nvPr>
            <p:ph idx="1"/>
          </p:nvPr>
        </p:nvSpPr>
        <p:spPr>
          <a:xfrm>
            <a:off x="838200" y="1825625"/>
            <a:ext cx="10515600" cy="3933510"/>
          </a:xfrm>
        </p:spPr>
        <p:txBody>
          <a:bodyPr>
            <a:normAutofit fontScale="92500"/>
          </a:bodyPr>
          <a:lstStyle/>
          <a:p>
            <a:pPr marL="0" indent="0">
              <a:buNone/>
            </a:pPr>
            <a:r>
              <a:rPr lang="en-US" dirty="0"/>
              <a:t>Technical documentation that preferably should be available to the auditor </a:t>
            </a:r>
            <a:r>
              <a:rPr lang="en-US" b="1" dirty="0"/>
              <a:t>before the site visit</a:t>
            </a:r>
            <a:r>
              <a:rPr lang="en-US" dirty="0"/>
              <a:t> concerns the following preliminary or main projects:</a:t>
            </a:r>
          </a:p>
          <a:p>
            <a:r>
              <a:rPr lang="en-US" dirty="0"/>
              <a:t>Architectural project;</a:t>
            </a:r>
            <a:endParaRPr lang="sr-Latn-ME" dirty="0"/>
          </a:p>
          <a:p>
            <a:r>
              <a:rPr lang="en-US" dirty="0"/>
              <a:t>Project of </a:t>
            </a:r>
            <a:r>
              <a:rPr lang="en-US" b="1" dirty="0"/>
              <a:t>engineering structures and other engineering </a:t>
            </a:r>
            <a:r>
              <a:rPr lang="en-US" dirty="0"/>
              <a:t>projects;</a:t>
            </a:r>
            <a:endParaRPr lang="sr-Latn-ME" dirty="0"/>
          </a:p>
          <a:p>
            <a:r>
              <a:rPr lang="en-US" dirty="0"/>
              <a:t>Project for a </a:t>
            </a:r>
            <a:r>
              <a:rPr lang="en-US" b="1" dirty="0"/>
              <a:t>water supply system </a:t>
            </a:r>
            <a:r>
              <a:rPr lang="en-US" dirty="0"/>
              <a:t>and sewerage system;</a:t>
            </a:r>
            <a:endParaRPr lang="sr-Latn-ME" dirty="0"/>
          </a:p>
          <a:p>
            <a:r>
              <a:rPr lang="en-US" dirty="0"/>
              <a:t>Project for </a:t>
            </a:r>
            <a:r>
              <a:rPr lang="en-US" b="1" dirty="0"/>
              <a:t>high and low voltage electrical installations</a:t>
            </a:r>
            <a:r>
              <a:rPr lang="en-US" dirty="0"/>
              <a:t>;</a:t>
            </a:r>
            <a:endParaRPr lang="sr-Latn-ME" dirty="0"/>
          </a:p>
          <a:p>
            <a:r>
              <a:rPr lang="en-US" dirty="0"/>
              <a:t>Project for </a:t>
            </a:r>
            <a:r>
              <a:rPr lang="en-US" b="1" dirty="0"/>
              <a:t>HVAC systems </a:t>
            </a:r>
            <a:r>
              <a:rPr lang="en-US" dirty="0"/>
              <a:t>(heating /ventilation /cooling /air conditioning);</a:t>
            </a:r>
            <a:br>
              <a:rPr lang="en-US" dirty="0"/>
            </a:br>
            <a:r>
              <a:rPr lang="en-US" dirty="0"/>
              <a:t> Construction structure? Building constructions?</a:t>
            </a:r>
          </a:p>
          <a:p>
            <a:endParaRPr lang="en-US" dirty="0"/>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4406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3933510"/>
          </a:xfrm>
        </p:spPr>
        <p:txBody>
          <a:bodyPr/>
          <a:lstStyle/>
          <a:p>
            <a:pPr marL="0" indent="0">
              <a:buNone/>
            </a:pPr>
            <a:r>
              <a:rPr lang="en-US" dirty="0"/>
              <a:t>Other projects and </a:t>
            </a:r>
            <a:r>
              <a:rPr lang="en-US" b="1" dirty="0"/>
              <a:t>studies</a:t>
            </a:r>
            <a:r>
              <a:rPr lang="en-US" dirty="0"/>
              <a:t>, such as a landscaping project, environmental impact assessment, fire protection, thermal and sound protection of the building, energy efficiency, etc. depending on the purpose of the building. </a:t>
            </a:r>
            <a:endParaRPr lang="sr-Latn-ME" dirty="0"/>
          </a:p>
          <a:p>
            <a:pPr marL="0" indent="0">
              <a:buNone/>
            </a:pPr>
            <a:endParaRPr lang="sr-Latn-ME" dirty="0"/>
          </a:p>
          <a:p>
            <a:pPr marL="0" indent="0">
              <a:buNone/>
            </a:pPr>
            <a:r>
              <a:rPr lang="en-US" i="1" dirty="0"/>
              <a:t>When the mentioned project documentation is missing, </a:t>
            </a:r>
            <a:r>
              <a:rPr lang="en-US" b="1" i="1" dirty="0"/>
              <a:t>any drawings or sketches of the site</a:t>
            </a:r>
            <a:r>
              <a:rPr lang="en-US" i="1" dirty="0"/>
              <a:t>, schemes of installations distribution, equipment specifications, etc., can be of great use.</a:t>
            </a:r>
          </a:p>
          <a:p>
            <a:pPr marL="0" indent="0">
              <a:buNone/>
            </a:pPr>
            <a:endParaRPr lang="en-US" dirty="0"/>
          </a:p>
          <a:p>
            <a:endParaRPr lang="en-US" dirty="0"/>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9577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582627" y="2727016"/>
            <a:ext cx="10908063" cy="2888857"/>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838200" y="1825625"/>
            <a:ext cx="10515600" cy="3933510"/>
          </a:xfrm>
        </p:spPr>
        <p:txBody>
          <a:bodyPr/>
          <a:lstStyle/>
          <a:p>
            <a:r>
              <a:rPr lang="en-US" dirty="0"/>
              <a:t>In addition, measurement books, contractors’ building diaries, and building maintenance projects can be very useful.</a:t>
            </a:r>
          </a:p>
          <a:p>
            <a:pPr marL="0" indent="0">
              <a:buNone/>
            </a:pPr>
            <a:r>
              <a:rPr lang="en-US" dirty="0"/>
              <a:t>When technical documentation for the existing building is </a:t>
            </a:r>
            <a:r>
              <a:rPr lang="en-US" b="1" dirty="0"/>
              <a:t>not updated or is completely missing</a:t>
            </a:r>
            <a:r>
              <a:rPr lang="en-US" dirty="0"/>
              <a:t>, the auditor should use the present documentation and subsequent visual survey, possible measurements, and photo documentation to make assumptions important for further analyses. It might be useful if the building is built in a typical style so that necessary information can be obtained from the data on another building of the same type.</a:t>
            </a:r>
          </a:p>
          <a:p>
            <a:endParaRPr lang="en-US" dirty="0"/>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0405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3933510"/>
          </a:xfrm>
        </p:spPr>
        <p:txBody>
          <a:bodyPr>
            <a:normAutofit lnSpcReduction="10000"/>
          </a:bodyPr>
          <a:lstStyle/>
          <a:p>
            <a:r>
              <a:rPr lang="en-US" dirty="0"/>
              <a:t>If the engineering physics of the building external envelope cannot be precisely determined from the present documentation and the site survey, this information can be assumed from the engineering physics of the external </a:t>
            </a:r>
            <a:r>
              <a:rPr lang="en-US" b="1" dirty="0"/>
              <a:t>envelope characteristic of the period when the building was built</a:t>
            </a:r>
            <a:r>
              <a:rPr lang="en-US" dirty="0"/>
              <a:t> and the corresponding heat transfer coefficient.</a:t>
            </a:r>
          </a:p>
          <a:p>
            <a:r>
              <a:rPr lang="en-US" dirty="0"/>
              <a:t>If the project documentation is completely missing, such a situation requires additional work that is very important to be defined when contracting an audit. The absence of project documentation can be overcome by the building survey conducted by the auditor or the survey commissioned independently of the energy audit.</a:t>
            </a:r>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6437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7100"/>
            <a:ext cx="10515600" cy="763588"/>
          </a:xfrm>
        </p:spPr>
        <p:txBody>
          <a:bodyPr>
            <a:noAutofit/>
          </a:bodyPr>
          <a:lstStyle/>
          <a:p>
            <a:r>
              <a:rPr lang="en-US" sz="2400" b="1" dirty="0"/>
              <a:t>Step 3 Analysis of the building’s energy and water consumption based on the existing bills</a:t>
            </a:r>
            <a:endParaRPr lang="en-US" sz="2400" dirty="0"/>
          </a:p>
        </p:txBody>
      </p:sp>
      <p:sp>
        <p:nvSpPr>
          <p:cNvPr id="3" name="Content Placeholder 2"/>
          <p:cNvSpPr>
            <a:spLocks noGrp="1"/>
          </p:cNvSpPr>
          <p:nvPr>
            <p:ph idx="1"/>
          </p:nvPr>
        </p:nvSpPr>
        <p:spPr>
          <a:xfrm>
            <a:off x="838200" y="1825625"/>
            <a:ext cx="10515600" cy="3933510"/>
          </a:xfrm>
        </p:spPr>
        <p:txBody>
          <a:bodyPr>
            <a:normAutofit fontScale="92500"/>
          </a:bodyPr>
          <a:lstStyle/>
          <a:p>
            <a:r>
              <a:rPr lang="en-US" dirty="0"/>
              <a:t>It is most effective if the data on energy and water consumption in the building is analyzed through a period of </a:t>
            </a:r>
            <a:r>
              <a:rPr lang="en-US" b="1" dirty="0"/>
              <a:t>3 years</a:t>
            </a:r>
            <a:r>
              <a:rPr lang="en-US" dirty="0"/>
              <a:t>, enabling thus energy consumption modeling and assessment of the energy needs of the building. </a:t>
            </a:r>
          </a:p>
          <a:p>
            <a:r>
              <a:rPr lang="en-US" dirty="0"/>
              <a:t>Based on the available bills for all the types of fuel and water, </a:t>
            </a:r>
            <a:r>
              <a:rPr lang="en-US" b="1" dirty="0"/>
              <a:t>energy balance </a:t>
            </a:r>
            <a:r>
              <a:rPr lang="en-US" dirty="0"/>
              <a:t>and</a:t>
            </a:r>
            <a:r>
              <a:rPr lang="en-US" b="1" dirty="0"/>
              <a:t> cost balance</a:t>
            </a:r>
            <a:r>
              <a:rPr lang="en-US" dirty="0"/>
              <a:t> are calculated. The energy balance represents the consumption of individual energies in the total annual energy consumption, while the cost balance includes costs for energy/fuels and water in a given building. These balances should be linked to the activities in the building in order to form an idea of energy and water consumption.   </a:t>
            </a:r>
          </a:p>
          <a:p>
            <a:endParaRPr lang="en-US" dirty="0"/>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6254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7100"/>
            <a:ext cx="10515600" cy="763588"/>
          </a:xfrm>
        </p:spPr>
        <p:txBody>
          <a:bodyPr/>
          <a:lstStyle/>
          <a:p>
            <a:endParaRPr lang="en-US"/>
          </a:p>
        </p:txBody>
      </p:sp>
      <p:sp>
        <p:nvSpPr>
          <p:cNvPr id="3" name="Content Placeholder 2"/>
          <p:cNvSpPr>
            <a:spLocks noGrp="1"/>
          </p:cNvSpPr>
          <p:nvPr>
            <p:ph idx="1"/>
          </p:nvPr>
        </p:nvSpPr>
        <p:spPr>
          <a:xfrm>
            <a:off x="838200" y="1825625"/>
            <a:ext cx="10515600" cy="3933510"/>
          </a:xfrm>
        </p:spPr>
        <p:txBody>
          <a:bodyPr/>
          <a:lstStyle/>
          <a:p>
            <a:r>
              <a:rPr lang="en-US" dirty="0"/>
              <a:t>Presentation of data in that way emphasizes the importance of certain types of fuels/energies in the total energy consumption in the building.  </a:t>
            </a:r>
          </a:p>
          <a:p>
            <a:r>
              <a:rPr lang="en-US" dirty="0"/>
              <a:t>The consumption of each type of fuel/energy and water should be shown </a:t>
            </a:r>
            <a:r>
              <a:rPr lang="en-US" b="1" u="sng" dirty="0"/>
              <a:t>separately</a:t>
            </a:r>
            <a:r>
              <a:rPr lang="en-US" dirty="0"/>
              <a:t>. The consumption data can be presented in a graph and a table. </a:t>
            </a:r>
          </a:p>
          <a:p>
            <a:endParaRPr lang="en-US" dirty="0"/>
          </a:p>
        </p:txBody>
      </p:sp>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5644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acarcani\Desktop\REEHUB +\Communication template - logo\REEHUB PLUS\LOGO_INTERREG_REEHUB PLUS-200.jpg"/>
          <p:cNvPicPr/>
          <p:nvPr/>
        </p:nvPicPr>
        <p:blipFill>
          <a:blip r:embed="rId2" cstate="print"/>
          <a:srcRect/>
          <a:stretch>
            <a:fillRect/>
          </a:stretch>
        </p:blipFill>
        <p:spPr bwMode="auto">
          <a:xfrm>
            <a:off x="285750" y="38101"/>
            <a:ext cx="2657475" cy="828094"/>
          </a:xfrm>
          <a:prstGeom prst="rect">
            <a:avLst/>
          </a:prstGeom>
          <a:noFill/>
          <a:ln w="9525">
            <a:noFill/>
            <a:miter lim="800000"/>
            <a:headEnd/>
            <a:tailEnd/>
          </a:ln>
        </p:spPr>
      </p:pic>
      <p:cxnSp>
        <p:nvCxnSpPr>
          <p:cNvPr id="5" name="Connettore diritto 12">
            <a:extLst>
              <a:ext uri="{FF2B5EF4-FFF2-40B4-BE49-F238E27FC236}">
                <a16:creationId xmlns:a16="http://schemas.microsoft.com/office/drawing/2014/main" id="{C62DD1AD-4ADF-4478-B718-88234D297F33}"/>
              </a:ext>
            </a:extLst>
          </p:cNvPr>
          <p:cNvCxnSpPr>
            <a:cxnSpLocks/>
          </p:cNvCxnSpPr>
          <p:nvPr/>
        </p:nvCxnSpPr>
        <p:spPr>
          <a:xfrm>
            <a:off x="178700" y="8242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4" descr="C:\Users\acarcani\Desktop\REEHUB +\LOGO PROJECT PARTNERS LEAD PARTNER REEHUB PLUS\Lead Partner Logo\LOGO BIRD.png"/>
          <p:cNvPicPr>
            <a:picLocks noChangeAspect="1" noChangeArrowheads="1"/>
          </p:cNvPicPr>
          <p:nvPr/>
        </p:nvPicPr>
        <p:blipFill>
          <a:blip r:embed="rId3" cstate="print"/>
          <a:srcRect/>
          <a:stretch>
            <a:fillRect/>
          </a:stretch>
        </p:blipFill>
        <p:spPr bwMode="auto">
          <a:xfrm>
            <a:off x="1615498" y="5943600"/>
            <a:ext cx="762000" cy="762000"/>
          </a:xfrm>
          <a:prstGeom prst="rect">
            <a:avLst/>
          </a:prstGeom>
          <a:noFill/>
        </p:spPr>
      </p:pic>
      <p:pic>
        <p:nvPicPr>
          <p:cNvPr id="7" name="Picture 5" descr="C:\Users\acarcani\Desktop\REEHUB +\LOGO PROJECT PARTNERS LEAD PARTNER REEHUB PLUS\Project Partners Logo\LOGO MIE.png"/>
          <p:cNvPicPr>
            <a:picLocks noChangeAspect="1" noChangeArrowheads="1"/>
          </p:cNvPicPr>
          <p:nvPr/>
        </p:nvPicPr>
        <p:blipFill>
          <a:blip r:embed="rId4" cstate="print"/>
          <a:srcRect/>
          <a:stretch>
            <a:fillRect/>
          </a:stretch>
        </p:blipFill>
        <p:spPr bwMode="auto">
          <a:xfrm>
            <a:off x="3505200" y="5957212"/>
            <a:ext cx="939800" cy="735687"/>
          </a:xfrm>
          <a:prstGeom prst="rect">
            <a:avLst/>
          </a:prstGeom>
          <a:noFill/>
        </p:spPr>
      </p:pic>
      <p:pic>
        <p:nvPicPr>
          <p:cNvPr id="8" name="Picture 6" descr="C:\Users\acarcani\Desktop\REEHUB +\LOGO PROJECT PARTNERS LEAD PARTNER REEHUB PLUS\Project Partners Logo\LOGO DITNE.png"/>
          <p:cNvPicPr>
            <a:picLocks noChangeAspect="1" noChangeArrowheads="1"/>
          </p:cNvPicPr>
          <p:nvPr/>
        </p:nvPicPr>
        <p:blipFill>
          <a:blip r:embed="rId5" cstate="print"/>
          <a:srcRect/>
          <a:stretch>
            <a:fillRect/>
          </a:stretch>
        </p:blipFill>
        <p:spPr bwMode="auto">
          <a:xfrm>
            <a:off x="5529263" y="6089873"/>
            <a:ext cx="1519237" cy="564927"/>
          </a:xfrm>
          <a:prstGeom prst="rect">
            <a:avLst/>
          </a:prstGeom>
          <a:noFill/>
        </p:spPr>
      </p:pic>
      <p:pic>
        <p:nvPicPr>
          <p:cNvPr id="9" name="Picture 7" descr="C:\Users\acarcani\Desktop\REEHUB +\LOGO PROJECT PARTNERS LEAD PARTNER REEHUB PLUS\Project Partners Logo\LOGO COMUNE DI AGNONE.png"/>
          <p:cNvPicPr>
            <a:picLocks noChangeAspect="1" noChangeArrowheads="1"/>
          </p:cNvPicPr>
          <p:nvPr/>
        </p:nvPicPr>
        <p:blipFill>
          <a:blip r:embed="rId6" cstate="print"/>
          <a:srcRect/>
          <a:stretch>
            <a:fillRect/>
          </a:stretch>
        </p:blipFill>
        <p:spPr bwMode="auto">
          <a:xfrm>
            <a:off x="10150475" y="5958433"/>
            <a:ext cx="517525" cy="764947"/>
          </a:xfrm>
          <a:prstGeom prst="rect">
            <a:avLst/>
          </a:prstGeom>
          <a:noFill/>
        </p:spPr>
      </p:pic>
      <p:pic>
        <p:nvPicPr>
          <p:cNvPr id="10" name="Picture 8" descr="C:\Users\acarcani\Desktop\REEHUB +\LOGO PROJECT PARTNERS LEAD PARTNER REEHUB PLUS\Project Partners Logo\LOGO UCG.png"/>
          <p:cNvPicPr>
            <a:picLocks noChangeAspect="1" noChangeArrowheads="1"/>
          </p:cNvPicPr>
          <p:nvPr/>
        </p:nvPicPr>
        <p:blipFill>
          <a:blip r:embed="rId7" cstate="print"/>
          <a:srcRect/>
          <a:stretch>
            <a:fillRect/>
          </a:stretch>
        </p:blipFill>
        <p:spPr bwMode="auto">
          <a:xfrm>
            <a:off x="8222934" y="5956300"/>
            <a:ext cx="712232" cy="711200"/>
          </a:xfrm>
          <a:prstGeom prst="rect">
            <a:avLst/>
          </a:prstGeom>
          <a:noFill/>
        </p:spPr>
      </p:pic>
      <p:cxnSp>
        <p:nvCxnSpPr>
          <p:cNvPr id="11" name="Connettore diritto 12">
            <a:extLst>
              <a:ext uri="{FF2B5EF4-FFF2-40B4-BE49-F238E27FC236}">
                <a16:creationId xmlns:a16="http://schemas.microsoft.com/office/drawing/2014/main" id="{C62DD1AD-4ADF-4478-B718-88234D297F33}"/>
              </a:ext>
            </a:extLst>
          </p:cNvPr>
          <p:cNvCxnSpPr>
            <a:cxnSpLocks/>
          </p:cNvCxnSpPr>
          <p:nvPr/>
        </p:nvCxnSpPr>
        <p:spPr>
          <a:xfrm>
            <a:off x="153300" y="5840784"/>
            <a:ext cx="11844000" cy="36000"/>
          </a:xfrm>
          <a:prstGeom prst="line">
            <a:avLst/>
          </a:prstGeom>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8"/>
          <a:stretch>
            <a:fillRect/>
          </a:stretch>
        </p:blipFill>
        <p:spPr>
          <a:xfrm>
            <a:off x="5732068" y="939800"/>
            <a:ext cx="6406195" cy="4699663"/>
          </a:xfrm>
          <a:prstGeom prst="rect">
            <a:avLst/>
          </a:prstGeom>
        </p:spPr>
      </p:pic>
      <p:pic>
        <p:nvPicPr>
          <p:cNvPr id="13" name="Picture 12"/>
          <p:cNvPicPr>
            <a:picLocks noChangeAspect="1"/>
          </p:cNvPicPr>
          <p:nvPr/>
        </p:nvPicPr>
        <p:blipFill rotWithShape="1">
          <a:blip r:embed="rId9"/>
          <a:srcRect l="1394" r="3015"/>
          <a:stretch/>
        </p:blipFill>
        <p:spPr>
          <a:xfrm>
            <a:off x="178701" y="1545547"/>
            <a:ext cx="5242964" cy="3102072"/>
          </a:xfrm>
          <a:prstGeom prst="rect">
            <a:avLst/>
          </a:prstGeom>
        </p:spPr>
      </p:pic>
      <p:sp>
        <p:nvSpPr>
          <p:cNvPr id="14" name="Right Arrow 13"/>
          <p:cNvSpPr/>
          <p:nvPr/>
        </p:nvSpPr>
        <p:spPr>
          <a:xfrm rot="9283054">
            <a:off x="10835235" y="1375646"/>
            <a:ext cx="946769" cy="744467"/>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56257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Eurostile LT Std Bold"/>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6983</TotalTime>
  <Words>1347</Words>
  <Application>Microsoft Office PowerPoint</Application>
  <PresentationFormat>Widescreen</PresentationFormat>
  <Paragraphs>43</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Eurostile LT Std Bold</vt:lpstr>
      <vt:lpstr>Office Theme</vt:lpstr>
      <vt:lpstr>Phases of the detailed energy audit</vt:lpstr>
      <vt:lpstr>Phase 1: Activities before the site visit</vt:lpstr>
      <vt:lpstr>Step 2 Analysis of the existing technical documentation </vt:lpstr>
      <vt:lpstr>PowerPoint Presentation</vt:lpstr>
      <vt:lpstr>PowerPoint Presentation</vt:lpstr>
      <vt:lpstr>PowerPoint Presentation</vt:lpstr>
      <vt:lpstr>Step 3 Analysis of the building’s energy and water consumption based on the existing bills</vt:lpstr>
      <vt:lpstr>PowerPoint Presentation</vt:lpstr>
      <vt:lpstr>PowerPoint Presentation</vt:lpstr>
      <vt:lpstr>PowerPoint Presentation</vt:lpstr>
      <vt:lpstr>PowerPoint Presentation</vt:lpstr>
      <vt:lpstr>PowerPoint Presentation</vt:lpstr>
      <vt:lpstr>Step 4 Energy audit preparation and organization </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Jonila Prifti</dc:creator>
  <cp:lastModifiedBy>Biljana Gligoric</cp:lastModifiedBy>
  <cp:revision>737</cp:revision>
  <dcterms:created xsi:type="dcterms:W3CDTF">2018-04-30T08:06:30Z</dcterms:created>
  <dcterms:modified xsi:type="dcterms:W3CDTF">2021-10-21T15:13:39Z</dcterms:modified>
</cp:coreProperties>
</file>