
<file path=[Content_Types].xml><?xml version="1.0" encoding="utf-8"?>
<Types xmlns="http://schemas.openxmlformats.org/package/2006/content-types">
  <Default ContentType="image/gif" Extension="gif"/>
  <Default ContentType="image/jpeg" Extension="jpeg"/>
  <Default ContentType="image/png" Extension="png"/>
  <Default ContentType="application/vnd.openxmlformats-package.relationships+xml" Extension="rels"/>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65.xml"/>
  <Override ContentType="application/vnd.openxmlformats-officedocument.presentationml.slide+xml" PartName="/ppt/slides/slide66.xml"/>
  <Override ContentType="application/vnd.openxmlformats-officedocument.presentationml.slide+xml" PartName="/ppt/slides/slide67.xml"/>
  <Override ContentType="application/vnd.openxmlformats-officedocument.presentationml.slide+xml" PartName="/ppt/slides/slide68.xml"/>
  <Override ContentType="application/vnd.openxmlformats-officedocument.presentationml.slide+xml" PartName="/ppt/slides/slide69.xml"/>
  <Override ContentType="application/vnd.openxmlformats-officedocument.presentationml.slide+xml" PartName="/ppt/slides/slide70.xml"/>
  <Override ContentType="application/vnd.openxmlformats-officedocument.presentationml.slide+xml" PartName="/ppt/slides/slide71.xml"/>
  <Override ContentType="application/vnd.openxmlformats-officedocument.presentationml.slide+xml" PartName="/ppt/slides/slide72.xml"/>
  <Override ContentType="application/vnd.openxmlformats-officedocument.presentationml.slide+xml" PartName="/ppt/slides/slide73.xml"/>
  <Override ContentType="application/vnd.openxmlformats-officedocument.presentationml.slide+xml" PartName="/ppt/slides/slide74.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77.xml"/>
  <Override ContentType="application/vnd.openxmlformats-officedocument.presentationml.slide+xml" PartName="/ppt/slides/slide78.xml"/>
  <Override ContentType="application/vnd.openxmlformats-officedocument.presentationml.slide+xml" PartName="/ppt/slides/slide79.xml"/>
  <Override ContentType="application/vnd.openxmlformats-officedocument.presentationml.slide+xml" PartName="/ppt/slides/slide80.xml"/>
  <Override ContentType="application/vnd.openxmlformats-officedocument.presentationml.slide+xml" PartName="/ppt/slides/slide81.xml"/>
  <Override ContentType="application/vnd.openxmlformats-officedocument.presentationml.slide+xml" PartName="/ppt/slides/slide82.xml"/>
  <Override ContentType="application/vnd.openxmlformats-officedocument.presentationml.slide+xml" PartName="/ppt/slides/slide83.xml"/>
  <Override ContentType="application/vnd.openxmlformats-officedocument.presentationml.slide+xml" PartName="/ppt/slides/slide84.xml"/>
  <Override ContentType="application/vnd.openxmlformats-officedocument.presentationml.notesMaster+xml" PartName="/ppt/notesMasters/notesMaster1.xml"/>
  <Override ContentType="application/vnd.openxmlformats-officedocument.presentationml.handoutMaster+xml" PartName="/ppt/handoutMasters/handout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theme+xml" PartName="/ppt/theme/theme2.xml"/>
  <Override ContentType="application/vnd.openxmlformats-officedocument.theme+xml" PartName="/ppt/theme/theme3.xml"/>
  <Override ContentType="application/vnd.openxmlformats-officedocument.presentationml.notesSlide+xml" PartName="/ppt/notesSlides/notesSlide1.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6"/>
  </p:notesMasterIdLst>
  <p:handoutMasterIdLst>
    <p:handoutMasterId r:id="rId87"/>
  </p:handoutMasterIdLst>
  <p:sldIdLst>
    <p:sldId id="484" r:id="rId2"/>
    <p:sldId id="485" r:id="rId3"/>
    <p:sldId id="487" r:id="rId4"/>
    <p:sldId id="265" r:id="rId5"/>
    <p:sldId id="268" r:id="rId6"/>
    <p:sldId id="269" r:id="rId7"/>
    <p:sldId id="263" r:id="rId8"/>
    <p:sldId id="270" r:id="rId9"/>
    <p:sldId id="271" r:id="rId10"/>
    <p:sldId id="272" r:id="rId11"/>
    <p:sldId id="273" r:id="rId12"/>
    <p:sldId id="274" r:id="rId13"/>
    <p:sldId id="275" r:id="rId14"/>
    <p:sldId id="277" r:id="rId15"/>
    <p:sldId id="278" r:id="rId16"/>
    <p:sldId id="279" r:id="rId17"/>
    <p:sldId id="282" r:id="rId18"/>
    <p:sldId id="283" r:id="rId19"/>
    <p:sldId id="284" r:id="rId20"/>
    <p:sldId id="285" r:id="rId21"/>
    <p:sldId id="286" r:id="rId22"/>
    <p:sldId id="287" r:id="rId23"/>
    <p:sldId id="288" r:id="rId24"/>
    <p:sldId id="289" r:id="rId25"/>
    <p:sldId id="290" r:id="rId26"/>
    <p:sldId id="291" r:id="rId27"/>
    <p:sldId id="292" r:id="rId28"/>
    <p:sldId id="293" r:id="rId29"/>
    <p:sldId id="294" r:id="rId30"/>
    <p:sldId id="295" r:id="rId31"/>
    <p:sldId id="296" r:id="rId32"/>
    <p:sldId id="297" r:id="rId33"/>
    <p:sldId id="298" r:id="rId34"/>
    <p:sldId id="299" r:id="rId35"/>
    <p:sldId id="300" r:id="rId36"/>
    <p:sldId id="301" r:id="rId37"/>
    <p:sldId id="302" r:id="rId38"/>
    <p:sldId id="303" r:id="rId39"/>
    <p:sldId id="304" r:id="rId40"/>
    <p:sldId id="305" r:id="rId41"/>
    <p:sldId id="306" r:id="rId42"/>
    <p:sldId id="307" r:id="rId43"/>
    <p:sldId id="308" r:id="rId44"/>
    <p:sldId id="309" r:id="rId45"/>
    <p:sldId id="310" r:id="rId46"/>
    <p:sldId id="311" r:id="rId47"/>
    <p:sldId id="314" r:id="rId48"/>
    <p:sldId id="315" r:id="rId49"/>
    <p:sldId id="316" r:id="rId50"/>
    <p:sldId id="318" r:id="rId51"/>
    <p:sldId id="319" r:id="rId52"/>
    <p:sldId id="322" r:id="rId53"/>
    <p:sldId id="323" r:id="rId54"/>
    <p:sldId id="324" r:id="rId55"/>
    <p:sldId id="325" r:id="rId56"/>
    <p:sldId id="326" r:id="rId57"/>
    <p:sldId id="327" r:id="rId58"/>
    <p:sldId id="328" r:id="rId59"/>
    <p:sldId id="329" r:id="rId60"/>
    <p:sldId id="330" r:id="rId61"/>
    <p:sldId id="351" r:id="rId62"/>
    <p:sldId id="389" r:id="rId63"/>
    <p:sldId id="455" r:id="rId64"/>
    <p:sldId id="456" r:id="rId65"/>
    <p:sldId id="465" r:id="rId66"/>
    <p:sldId id="466" r:id="rId67"/>
    <p:sldId id="467" r:id="rId68"/>
    <p:sldId id="468" r:id="rId69"/>
    <p:sldId id="469" r:id="rId70"/>
    <p:sldId id="470" r:id="rId71"/>
    <p:sldId id="471" r:id="rId72"/>
    <p:sldId id="472" r:id="rId73"/>
    <p:sldId id="473" r:id="rId74"/>
    <p:sldId id="474" r:id="rId75"/>
    <p:sldId id="475" r:id="rId76"/>
    <p:sldId id="476" r:id="rId77"/>
    <p:sldId id="477" r:id="rId78"/>
    <p:sldId id="478" r:id="rId79"/>
    <p:sldId id="479" r:id="rId80"/>
    <p:sldId id="480" r:id="rId81"/>
    <p:sldId id="481" r:id="rId82"/>
    <p:sldId id="482" r:id="rId83"/>
    <p:sldId id="483" r:id="rId84"/>
    <p:sldId id="488" r:id="rId85"/>
  </p:sldIdLst>
  <p:sldSz cx="12192000" cy="6858000"/>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E3BC"/>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inimized">
    <p:restoredLeft sz="0" autoAdjust="0"/>
    <p:restoredTop sz="0" autoAdjust="0"/>
  </p:normalViewPr>
  <p:slideViewPr>
    <p:cSldViewPr snapToGrid="0">
      <p:cViewPr varScale="1">
        <p:scale>
          <a:sx n="27" d="100"/>
          <a:sy n="27" d="100"/>
        </p:scale>
        <p:origin x="3708"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59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95738" y="0"/>
            <a:ext cx="3055937" cy="466725"/>
          </a:xfrm>
          <a:prstGeom prst="rect">
            <a:avLst/>
          </a:prstGeom>
        </p:spPr>
        <p:txBody>
          <a:bodyPr vert="horz" lIns="91440" tIns="45720" rIns="91440" bIns="45720" rtlCol="0"/>
          <a:lstStyle>
            <a:lvl1pPr algn="r">
              <a:defRPr sz="1200"/>
            </a:lvl1pPr>
          </a:lstStyle>
          <a:p>
            <a:fld id="{E5F8FBD5-E1D3-4D25-8971-4D71E28B2826}" type="datetimeFigureOut">
              <a:rPr lang="en-US" smtClean="0"/>
              <a:t>12/15/2023</a:t>
            </a:fld>
            <a:endParaRPr lang="en-US"/>
          </a:p>
        </p:txBody>
      </p:sp>
      <p:sp>
        <p:nvSpPr>
          <p:cNvPr id="4" name="Footer Placeholder 3"/>
          <p:cNvSpPr>
            <a:spLocks noGrp="1"/>
          </p:cNvSpPr>
          <p:nvPr>
            <p:ph type="ftr" sz="quarter" idx="2"/>
          </p:nvPr>
        </p:nvSpPr>
        <p:spPr>
          <a:xfrm>
            <a:off x="0" y="8842375"/>
            <a:ext cx="30559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95738" y="8842375"/>
            <a:ext cx="3055937" cy="466725"/>
          </a:xfrm>
          <a:prstGeom prst="rect">
            <a:avLst/>
          </a:prstGeom>
        </p:spPr>
        <p:txBody>
          <a:bodyPr vert="horz" lIns="91440" tIns="45720" rIns="91440" bIns="45720" rtlCol="0" anchor="b"/>
          <a:lstStyle>
            <a:lvl1pPr algn="r">
              <a:defRPr sz="1200"/>
            </a:lvl1pPr>
          </a:lstStyle>
          <a:p>
            <a:fld id="{EF37A740-ECBE-4F39-A63D-8CE8E2DB6FC4}" type="slidenum">
              <a:rPr lang="en-US" smtClean="0"/>
              <a:t>‹#›</a:t>
            </a:fld>
            <a:endParaRPr lang="en-US"/>
          </a:p>
        </p:txBody>
      </p:sp>
    </p:spTree>
    <p:extLst>
      <p:ext uri="{BB962C8B-B14F-4D97-AF65-F5344CB8AC3E}">
        <p14:creationId xmlns:p14="http://schemas.microsoft.com/office/powerpoint/2010/main" val="15089294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7072"/>
          </a:xfrm>
          <a:prstGeom prst="rect">
            <a:avLst/>
          </a:prstGeom>
        </p:spPr>
        <p:txBody>
          <a:bodyPr vert="horz" lIns="93497" tIns="46749" rIns="93497" bIns="46749" rtlCol="0"/>
          <a:lstStyle>
            <a:lvl1pPr algn="r">
              <a:defRPr sz="1200"/>
            </a:lvl1pPr>
          </a:lstStyle>
          <a:p>
            <a:fld id="{EBEB5D6A-D3D8-4E0A-B9CF-E6DCCFA57AA6}" type="datetimeFigureOut">
              <a:rPr lang="en-US" smtClean="0"/>
              <a:pPr/>
              <a:t>12/15/2023</a:t>
            </a:fld>
            <a:endParaRPr lang="en-US"/>
          </a:p>
        </p:txBody>
      </p:sp>
      <p:sp>
        <p:nvSpPr>
          <p:cNvPr id="4" name="Slide Image Placeholder 3"/>
          <p:cNvSpPr>
            <a:spLocks noGrp="1" noRot="1" noChangeAspect="1"/>
          </p:cNvSpPr>
          <p:nvPr>
            <p:ph type="sldImg" idx="2"/>
          </p:nvPr>
        </p:nvSpPr>
        <p:spPr>
          <a:xfrm>
            <a:off x="733425" y="1163638"/>
            <a:ext cx="5586413" cy="3141662"/>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80004"/>
            <a:ext cx="5642610" cy="3665458"/>
          </a:xfrm>
          <a:prstGeom prst="rect">
            <a:avLst/>
          </a:prstGeom>
        </p:spPr>
        <p:txBody>
          <a:bodyPr vert="horz" lIns="93497" tIns="46749" rIns="93497" bIns="4674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56414" cy="467071"/>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30"/>
            <a:ext cx="3056414" cy="467071"/>
          </a:xfrm>
          <a:prstGeom prst="rect">
            <a:avLst/>
          </a:prstGeom>
        </p:spPr>
        <p:txBody>
          <a:bodyPr vert="horz" lIns="93497" tIns="46749" rIns="93497" bIns="46749" rtlCol="0" anchor="b"/>
          <a:lstStyle>
            <a:lvl1pPr algn="r">
              <a:defRPr sz="1200"/>
            </a:lvl1pPr>
          </a:lstStyle>
          <a:p>
            <a:fld id="{0435D0EE-F3AB-4CF2-9FC5-A0B7EFFBE62E}" type="slidenum">
              <a:rPr lang="en-US" smtClean="0"/>
              <a:pPr/>
              <a:t>‹#›</a:t>
            </a:fld>
            <a:endParaRPr lang="en-US"/>
          </a:p>
        </p:txBody>
      </p:sp>
    </p:spTree>
    <p:extLst>
      <p:ext uri="{BB962C8B-B14F-4D97-AF65-F5344CB8AC3E}">
        <p14:creationId xmlns:p14="http://schemas.microsoft.com/office/powerpoint/2010/main" val="3825831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35D0EE-F3AB-4CF2-9FC5-A0B7EFFBE62E}" type="slidenum">
              <a:rPr lang="en-US" smtClean="0"/>
              <a:pPr/>
              <a:t>1</a:t>
            </a:fld>
            <a:endParaRPr lang="en-US"/>
          </a:p>
        </p:txBody>
      </p:sp>
    </p:spTree>
    <p:extLst>
      <p:ext uri="{BB962C8B-B14F-4D97-AF65-F5344CB8AC3E}">
        <p14:creationId xmlns:p14="http://schemas.microsoft.com/office/powerpoint/2010/main" val="552049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7C89BB7-6DB7-4066-AA70-05CD67B237F9}" type="datetimeFigureOut">
              <a:rPr lang="en-US" smtClean="0"/>
              <a:pPr/>
              <a:t>12/15/2023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3B29C8-75B9-4965-BC34-663E6EEA567C}" type="slidenum">
              <a:rPr lang="en-US" smtClean="0"/>
              <a:pPr/>
              <a:t>‹#›</a:t>
            </a:fld>
            <a:endParaRPr lang="en-US"/>
          </a:p>
        </p:txBody>
      </p:sp>
    </p:spTree>
    <p:extLst>
      <p:ext uri="{BB962C8B-B14F-4D97-AF65-F5344CB8AC3E}">
        <p14:creationId xmlns:p14="http://schemas.microsoft.com/office/powerpoint/2010/main" val="3519658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C89BB7-6DB7-4066-AA70-05CD67B237F9}" type="datetimeFigureOut">
              <a:rPr lang="en-US" smtClean="0"/>
              <a:pPr/>
              <a:t>12/15/2023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3B29C8-75B9-4965-BC34-663E6EEA567C}" type="slidenum">
              <a:rPr lang="en-US" smtClean="0"/>
              <a:pPr/>
              <a:t>‹#›</a:t>
            </a:fld>
            <a:endParaRPr lang="en-US"/>
          </a:p>
        </p:txBody>
      </p:sp>
    </p:spTree>
    <p:extLst>
      <p:ext uri="{BB962C8B-B14F-4D97-AF65-F5344CB8AC3E}">
        <p14:creationId xmlns:p14="http://schemas.microsoft.com/office/powerpoint/2010/main" val="2642306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C89BB7-6DB7-4066-AA70-05CD67B237F9}" type="datetimeFigureOut">
              <a:rPr lang="en-US" smtClean="0"/>
              <a:pPr/>
              <a:t>12/15/2023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3B29C8-75B9-4965-BC34-663E6EEA567C}" type="slidenum">
              <a:rPr lang="en-US" smtClean="0"/>
              <a:pPr/>
              <a:t>‹#›</a:t>
            </a:fld>
            <a:endParaRPr lang="en-US"/>
          </a:p>
        </p:txBody>
      </p:sp>
    </p:spTree>
    <p:extLst>
      <p:ext uri="{BB962C8B-B14F-4D97-AF65-F5344CB8AC3E}">
        <p14:creationId xmlns:p14="http://schemas.microsoft.com/office/powerpoint/2010/main" val="1281408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C89BB7-6DB7-4066-AA70-05CD67B237F9}" type="datetimeFigureOut">
              <a:rPr lang="en-US" smtClean="0"/>
              <a:pPr/>
              <a:t>12/15/2023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3B29C8-75B9-4965-BC34-663E6EEA567C}" type="slidenum">
              <a:rPr lang="en-US" smtClean="0"/>
              <a:pPr/>
              <a:t>‹#›</a:t>
            </a:fld>
            <a:endParaRPr lang="en-US"/>
          </a:p>
        </p:txBody>
      </p:sp>
    </p:spTree>
    <p:extLst>
      <p:ext uri="{BB962C8B-B14F-4D97-AF65-F5344CB8AC3E}">
        <p14:creationId xmlns:p14="http://schemas.microsoft.com/office/powerpoint/2010/main" val="128879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C89BB7-6DB7-4066-AA70-05CD67B237F9}" type="datetimeFigureOut">
              <a:rPr lang="en-US" smtClean="0"/>
              <a:pPr/>
              <a:t>12/15/2023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3B29C8-75B9-4965-BC34-663E6EEA567C}" type="slidenum">
              <a:rPr lang="en-US" smtClean="0"/>
              <a:pPr/>
              <a:t>‹#›</a:t>
            </a:fld>
            <a:endParaRPr lang="en-US"/>
          </a:p>
        </p:txBody>
      </p:sp>
    </p:spTree>
    <p:extLst>
      <p:ext uri="{BB962C8B-B14F-4D97-AF65-F5344CB8AC3E}">
        <p14:creationId xmlns:p14="http://schemas.microsoft.com/office/powerpoint/2010/main" val="1951272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7C89BB7-6DB7-4066-AA70-05CD67B237F9}" type="datetimeFigureOut">
              <a:rPr lang="en-US" smtClean="0"/>
              <a:pPr/>
              <a:t>12/15/2023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3B29C8-75B9-4965-BC34-663E6EEA567C}" type="slidenum">
              <a:rPr lang="en-US" smtClean="0"/>
              <a:pPr/>
              <a:t>‹#›</a:t>
            </a:fld>
            <a:endParaRPr lang="en-US"/>
          </a:p>
        </p:txBody>
      </p:sp>
    </p:spTree>
    <p:extLst>
      <p:ext uri="{BB962C8B-B14F-4D97-AF65-F5344CB8AC3E}">
        <p14:creationId xmlns:p14="http://schemas.microsoft.com/office/powerpoint/2010/main" val="133233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C89BB7-6DB7-4066-AA70-05CD67B237F9}" type="datetimeFigureOut">
              <a:rPr lang="en-US" smtClean="0"/>
              <a:pPr/>
              <a:t>12/15/2023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3B29C8-75B9-4965-BC34-663E6EEA567C}" type="slidenum">
              <a:rPr lang="en-US" smtClean="0"/>
              <a:pPr/>
              <a:t>‹#›</a:t>
            </a:fld>
            <a:endParaRPr lang="en-US"/>
          </a:p>
        </p:txBody>
      </p:sp>
    </p:spTree>
    <p:extLst>
      <p:ext uri="{BB962C8B-B14F-4D97-AF65-F5344CB8AC3E}">
        <p14:creationId xmlns:p14="http://schemas.microsoft.com/office/powerpoint/2010/main" val="1367305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C89BB7-6DB7-4066-AA70-05CD67B237F9}" type="datetimeFigureOut">
              <a:rPr lang="en-US" smtClean="0"/>
              <a:pPr/>
              <a:t>12/15/2023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3B29C8-75B9-4965-BC34-663E6EEA567C}" type="slidenum">
              <a:rPr lang="en-US" smtClean="0"/>
              <a:pPr/>
              <a:t>‹#›</a:t>
            </a:fld>
            <a:endParaRPr lang="en-US"/>
          </a:p>
        </p:txBody>
      </p:sp>
    </p:spTree>
    <p:extLst>
      <p:ext uri="{BB962C8B-B14F-4D97-AF65-F5344CB8AC3E}">
        <p14:creationId xmlns:p14="http://schemas.microsoft.com/office/powerpoint/2010/main" val="2912520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C89BB7-6DB7-4066-AA70-05CD67B237F9}" type="datetimeFigureOut">
              <a:rPr lang="en-US" smtClean="0"/>
              <a:pPr/>
              <a:t>12/15/2023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3B29C8-75B9-4965-BC34-663E6EEA567C}" type="slidenum">
              <a:rPr lang="en-US" smtClean="0"/>
              <a:pPr/>
              <a:t>‹#›</a:t>
            </a:fld>
            <a:endParaRPr lang="en-US"/>
          </a:p>
        </p:txBody>
      </p:sp>
    </p:spTree>
    <p:extLst>
      <p:ext uri="{BB962C8B-B14F-4D97-AF65-F5344CB8AC3E}">
        <p14:creationId xmlns:p14="http://schemas.microsoft.com/office/powerpoint/2010/main" val="3724078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C89BB7-6DB7-4066-AA70-05CD67B237F9}" type="datetimeFigureOut">
              <a:rPr lang="en-US" smtClean="0"/>
              <a:pPr/>
              <a:t>12/15/2023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3B29C8-75B9-4965-BC34-663E6EEA567C}" type="slidenum">
              <a:rPr lang="en-US" smtClean="0"/>
              <a:pPr/>
              <a:t>‹#›</a:t>
            </a:fld>
            <a:endParaRPr lang="en-US"/>
          </a:p>
        </p:txBody>
      </p:sp>
    </p:spTree>
    <p:extLst>
      <p:ext uri="{BB962C8B-B14F-4D97-AF65-F5344CB8AC3E}">
        <p14:creationId xmlns:p14="http://schemas.microsoft.com/office/powerpoint/2010/main" val="3003734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C89BB7-6DB7-4066-AA70-05CD67B237F9}" type="datetimeFigureOut">
              <a:rPr lang="en-US" smtClean="0"/>
              <a:pPr/>
              <a:t>12/15/2023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3B29C8-75B9-4965-BC34-663E6EEA567C}" type="slidenum">
              <a:rPr lang="en-US" smtClean="0"/>
              <a:pPr/>
              <a:t>‹#›</a:t>
            </a:fld>
            <a:endParaRPr lang="en-US"/>
          </a:p>
        </p:txBody>
      </p:sp>
    </p:spTree>
    <p:extLst>
      <p:ext uri="{BB962C8B-B14F-4D97-AF65-F5344CB8AC3E}">
        <p14:creationId xmlns:p14="http://schemas.microsoft.com/office/powerpoint/2010/main" val="2776392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C89BB7-6DB7-4066-AA70-05CD67B237F9}" type="datetimeFigureOut">
              <a:rPr lang="en-US" smtClean="0"/>
              <a:pPr/>
              <a:t>12/15/2023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3B29C8-75B9-4965-BC34-663E6EEA567C}" type="slidenum">
              <a:rPr lang="en-US" smtClean="0"/>
              <a:pPr/>
              <a:t>‹#›</a:t>
            </a:fld>
            <a:endParaRPr lang="en-US"/>
          </a:p>
        </p:txBody>
      </p:sp>
    </p:spTree>
    <p:extLst>
      <p:ext uri="{BB962C8B-B14F-4D97-AF65-F5344CB8AC3E}">
        <p14:creationId xmlns:p14="http://schemas.microsoft.com/office/powerpoint/2010/main" val="23761298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arget="../media/image6.jpeg" Type="http://schemas.openxmlformats.org/officeDocument/2006/relationships/image"/><Relationship Id="rId3" Target="../media/image1.jpeg" Type="http://schemas.openxmlformats.org/officeDocument/2006/relationships/image"/><Relationship Id="rId7" Target="../media/image5.png" Type="http://schemas.openxmlformats.org/officeDocument/2006/relationships/image"/><Relationship Id="rId2" Target="../notesSlides/notesSlide1.xml" Type="http://schemas.openxmlformats.org/officeDocument/2006/relationships/notesSlide"/><Relationship Id="rId1" Target="../slideLayouts/slideLayout1.xml" Type="http://schemas.openxmlformats.org/officeDocument/2006/relationships/slideLayout"/><Relationship Id="rId6" Target="../media/image4.png" Type="http://schemas.openxmlformats.org/officeDocument/2006/relationships/image"/><Relationship Id="rId5" Target="../media/image3.png" Type="http://schemas.openxmlformats.org/officeDocument/2006/relationships/image"/><Relationship Id="rId4" Target="../media/image2.png" Type="http://schemas.openxmlformats.org/officeDocument/2006/relationships/image"/></Relationships>
</file>

<file path=ppt/slides/_rels/slide10.xml.rels><?xml version="1.0" encoding="UTF-8" standalone="yes" ?><Relationships xmlns="http://schemas.openxmlformats.org/package/2006/relationships"><Relationship Id="rId3" Target="../media/image2.png" Type="http://schemas.openxmlformats.org/officeDocument/2006/relationships/image"/><Relationship Id="rId7" Target="../media/image6.jpeg" Type="http://schemas.openxmlformats.org/officeDocument/2006/relationships/image"/><Relationship Id="rId2" Target="../media/image1.jpeg" Type="http://schemas.openxmlformats.org/officeDocument/2006/relationships/image"/><Relationship Id="rId1" Target="../slideLayouts/slideLayout2.xml" Type="http://schemas.openxmlformats.org/officeDocument/2006/relationships/slideLayout"/><Relationship Id="rId6" Target="../media/image5.png" Type="http://schemas.openxmlformats.org/officeDocument/2006/relationships/image"/><Relationship Id="rId5" Target="../media/image4.png" Type="http://schemas.openxmlformats.org/officeDocument/2006/relationships/image"/><Relationship Id="rId4" Target="../media/image3.png" Type="http://schemas.openxmlformats.org/officeDocument/2006/relationships/image"/></Relationships>
</file>

<file path=ppt/slides/_rels/slide11.xml.rels><?xml version="1.0" encoding="UTF-8" standalone="yes" ?><Relationships xmlns="http://schemas.openxmlformats.org/package/2006/relationships"><Relationship Id="rId3" Target="../media/image2.png" Type="http://schemas.openxmlformats.org/officeDocument/2006/relationships/image"/><Relationship Id="rId7" Target="../media/image6.jpeg" Type="http://schemas.openxmlformats.org/officeDocument/2006/relationships/image"/><Relationship Id="rId2" Target="../media/image1.jpeg" Type="http://schemas.openxmlformats.org/officeDocument/2006/relationships/image"/><Relationship Id="rId1" Target="../slideLayouts/slideLayout2.xml" Type="http://schemas.openxmlformats.org/officeDocument/2006/relationships/slideLayout"/><Relationship Id="rId6" Target="../media/image5.png" Type="http://schemas.openxmlformats.org/officeDocument/2006/relationships/image"/><Relationship Id="rId5" Target="../media/image4.png" Type="http://schemas.openxmlformats.org/officeDocument/2006/relationships/image"/><Relationship Id="rId4" Target="../media/image3.png" Type="http://schemas.openxmlformats.org/officeDocument/2006/relationships/image"/></Relationships>
</file>

<file path=ppt/slides/_rels/slide12.xml.rels><?xml version="1.0" encoding="UTF-8" standalone="yes" ?><Relationships xmlns="http://schemas.openxmlformats.org/package/2006/relationships"><Relationship Id="rId8" Target="../media/image7.png" Type="http://schemas.openxmlformats.org/officeDocument/2006/relationships/image"/><Relationship Id="rId3" Target="../media/image2.png" Type="http://schemas.openxmlformats.org/officeDocument/2006/relationships/image"/><Relationship Id="rId7" Target="../media/image6.jpeg" Type="http://schemas.openxmlformats.org/officeDocument/2006/relationships/image"/><Relationship Id="rId2" Target="../media/image1.jpeg" Type="http://schemas.openxmlformats.org/officeDocument/2006/relationships/image"/><Relationship Id="rId1" Target="../slideLayouts/slideLayout2.xml" Type="http://schemas.openxmlformats.org/officeDocument/2006/relationships/slideLayout"/><Relationship Id="rId6" Target="../media/image5.png" Type="http://schemas.openxmlformats.org/officeDocument/2006/relationships/image"/><Relationship Id="rId5" Target="../media/image4.png" Type="http://schemas.openxmlformats.org/officeDocument/2006/relationships/image"/><Relationship Id="rId4" Target="../media/image3.png" Type="http://schemas.openxmlformats.org/officeDocument/2006/relationships/image"/><Relationship Id="rId9" Target="../media/image8.png" Type="http://schemas.openxmlformats.org/officeDocument/2006/relationships/image"/></Relationships>
</file>

<file path=ppt/slides/_rels/slide13.xml.rels><?xml version="1.0" encoding="UTF-8" standalone="yes" ?><Relationships xmlns="http://schemas.openxmlformats.org/package/2006/relationships"><Relationship Id="rId3" Target="../media/image2.png" Type="http://schemas.openxmlformats.org/officeDocument/2006/relationships/image"/><Relationship Id="rId7" Target="../media/image6.jpeg" Type="http://schemas.openxmlformats.org/officeDocument/2006/relationships/image"/><Relationship Id="rId2" Target="../media/image1.jpeg" Type="http://schemas.openxmlformats.org/officeDocument/2006/relationships/image"/><Relationship Id="rId1" Target="../slideLayouts/slideLayout2.xml" Type="http://schemas.openxmlformats.org/officeDocument/2006/relationships/slideLayout"/><Relationship Id="rId6" Target="../media/image5.png" Type="http://schemas.openxmlformats.org/officeDocument/2006/relationships/image"/><Relationship Id="rId5" Target="../media/image4.png" Type="http://schemas.openxmlformats.org/officeDocument/2006/relationships/image"/><Relationship Id="rId4" Target="../media/image3.png" Type="http://schemas.openxmlformats.org/officeDocument/2006/relationships/image"/></Relationships>
</file>

<file path=ppt/slides/_rels/slide14.xml.rels><?xml version="1.0" encoding="UTF-8" standalone="yes" ?><Relationships xmlns="http://schemas.openxmlformats.org/package/2006/relationships"><Relationship Id="rId3" Target="../media/image2.png" Type="http://schemas.openxmlformats.org/officeDocument/2006/relationships/image"/><Relationship Id="rId7" Target="../media/image6.jpeg" Type="http://schemas.openxmlformats.org/officeDocument/2006/relationships/image"/><Relationship Id="rId2" Target="../media/image1.jpeg" Type="http://schemas.openxmlformats.org/officeDocument/2006/relationships/image"/><Relationship Id="rId1" Target="../slideLayouts/slideLayout2.xml" Type="http://schemas.openxmlformats.org/officeDocument/2006/relationships/slideLayout"/><Relationship Id="rId6" Target="../media/image5.png" Type="http://schemas.openxmlformats.org/officeDocument/2006/relationships/image"/><Relationship Id="rId5" Target="../media/image4.png" Type="http://schemas.openxmlformats.org/officeDocument/2006/relationships/image"/><Relationship Id="rId4" Target="../media/image3.png" Type="http://schemas.openxmlformats.org/officeDocument/2006/relationships/image"/></Relationships>
</file>

<file path=ppt/slides/_rels/slide15.xml.rels><?xml version="1.0" encoding="UTF-8" standalone="yes" ?><Relationships xmlns="http://schemas.openxmlformats.org/package/2006/relationships"><Relationship Id="rId3" Target="../media/image2.png" Type="http://schemas.openxmlformats.org/officeDocument/2006/relationships/image"/><Relationship Id="rId7" Target="../media/image6.jpeg" Type="http://schemas.openxmlformats.org/officeDocument/2006/relationships/image"/><Relationship Id="rId2" Target="../media/image1.jpeg" Type="http://schemas.openxmlformats.org/officeDocument/2006/relationships/image"/><Relationship Id="rId1" Target="../slideLayouts/slideLayout2.xml" Type="http://schemas.openxmlformats.org/officeDocument/2006/relationships/slideLayout"/><Relationship Id="rId6" Target="../media/image5.png" Type="http://schemas.openxmlformats.org/officeDocument/2006/relationships/image"/><Relationship Id="rId5" Target="../media/image4.png" Type="http://schemas.openxmlformats.org/officeDocument/2006/relationships/image"/><Relationship Id="rId4" Target="../media/image3.png" Type="http://schemas.openxmlformats.org/officeDocument/2006/relationships/image"/></Relationships>
</file>

<file path=ppt/slides/_rels/slide16.xml.rels><?xml version="1.0" encoding="UTF-8" standalone="yes" ?><Relationships xmlns="http://schemas.openxmlformats.org/package/2006/relationships"><Relationship Id="rId3" Target="../media/image2.png" Type="http://schemas.openxmlformats.org/officeDocument/2006/relationships/image"/><Relationship Id="rId7" Target="../media/image6.jpeg" Type="http://schemas.openxmlformats.org/officeDocument/2006/relationships/image"/><Relationship Id="rId2" Target="../media/image1.jpeg" Type="http://schemas.openxmlformats.org/officeDocument/2006/relationships/image"/><Relationship Id="rId1" Target="../slideLayouts/slideLayout2.xml" Type="http://schemas.openxmlformats.org/officeDocument/2006/relationships/slideLayout"/><Relationship Id="rId6" Target="../media/image5.png" Type="http://schemas.openxmlformats.org/officeDocument/2006/relationships/image"/><Relationship Id="rId5" Target="../media/image4.png" Type="http://schemas.openxmlformats.org/officeDocument/2006/relationships/image"/><Relationship Id="rId4" Target="../media/image3.png" Type="http://schemas.openxmlformats.org/officeDocument/2006/relationships/image"/></Relationships>
</file>

<file path=ppt/slides/_rels/slide17.xml.rels><?xml version="1.0" encoding="UTF-8" standalone="yes" ?><Relationships xmlns="http://schemas.openxmlformats.org/package/2006/relationships"><Relationship Id="rId3" Target="../media/image2.png" Type="http://schemas.openxmlformats.org/officeDocument/2006/relationships/image"/><Relationship Id="rId7" Target="../media/image6.jpeg" Type="http://schemas.openxmlformats.org/officeDocument/2006/relationships/image"/><Relationship Id="rId2" Target="../media/image1.jpeg" Type="http://schemas.openxmlformats.org/officeDocument/2006/relationships/image"/><Relationship Id="rId1" Target="../slideLayouts/slideLayout2.xml" Type="http://schemas.openxmlformats.org/officeDocument/2006/relationships/slideLayout"/><Relationship Id="rId6" Target="../media/image5.png" Type="http://schemas.openxmlformats.org/officeDocument/2006/relationships/image"/><Relationship Id="rId5" Target="../media/image4.png" Type="http://schemas.openxmlformats.org/officeDocument/2006/relationships/image"/><Relationship Id="rId4" Target="../media/image3.png" Type="http://schemas.openxmlformats.org/officeDocument/2006/relationships/image"/></Relationships>
</file>

<file path=ppt/slides/_rels/slide18.xml.rels><?xml version="1.0" encoding="UTF-8" standalone="yes" ?><Relationships xmlns="http://schemas.openxmlformats.org/package/2006/relationships"><Relationship Id="rId3" Target="../media/image2.png" Type="http://schemas.openxmlformats.org/officeDocument/2006/relationships/image"/><Relationship Id="rId7" Target="../media/image6.jpeg" Type="http://schemas.openxmlformats.org/officeDocument/2006/relationships/image"/><Relationship Id="rId2" Target="../media/image1.jpeg" Type="http://schemas.openxmlformats.org/officeDocument/2006/relationships/image"/><Relationship Id="rId1" Target="../slideLayouts/slideLayout2.xml" Type="http://schemas.openxmlformats.org/officeDocument/2006/relationships/slideLayout"/><Relationship Id="rId6" Target="../media/image5.png" Type="http://schemas.openxmlformats.org/officeDocument/2006/relationships/image"/><Relationship Id="rId5" Target="../media/image4.png" Type="http://schemas.openxmlformats.org/officeDocument/2006/relationships/image"/><Relationship Id="rId4" Target="../media/image3.png" Type="http://schemas.openxmlformats.org/officeDocument/2006/relationships/image"/></Relationships>
</file>

<file path=ppt/slides/_rels/slide19.xml.rels><?xml version="1.0" encoding="UTF-8" standalone="yes" ?><Relationships xmlns="http://schemas.openxmlformats.org/package/2006/relationships"><Relationship Id="rId3" Target="../media/image2.png" Type="http://schemas.openxmlformats.org/officeDocument/2006/relationships/image"/><Relationship Id="rId7" Target="../media/image6.jpeg" Type="http://schemas.openxmlformats.org/officeDocument/2006/relationships/image"/><Relationship Id="rId2" Target="../media/image1.jpeg" Type="http://schemas.openxmlformats.org/officeDocument/2006/relationships/image"/><Relationship Id="rId1" Target="../slideLayouts/slideLayout2.xml" Type="http://schemas.openxmlformats.org/officeDocument/2006/relationships/slideLayout"/><Relationship Id="rId6" Target="../media/image5.png" Type="http://schemas.openxmlformats.org/officeDocument/2006/relationships/image"/><Relationship Id="rId5" Target="../media/image4.png" Type="http://schemas.openxmlformats.org/officeDocument/2006/relationships/image"/><Relationship Id="rId4" Target="../media/image3.png" Type="http://schemas.openxmlformats.org/officeDocument/2006/relationships/image"/></Relationships>
</file>

<file path=ppt/slides/_rels/slide2.xml.rels><?xml version="1.0" encoding="UTF-8" standalone="yes" ?><Relationships xmlns="http://schemas.openxmlformats.org/package/2006/relationships"><Relationship Id="rId3" Target="../media/image2.png" Type="http://schemas.openxmlformats.org/officeDocument/2006/relationships/image"/><Relationship Id="rId7" Target="../media/image6.jpeg" Type="http://schemas.openxmlformats.org/officeDocument/2006/relationships/image"/><Relationship Id="rId2" Target="../media/image1.jpeg" Type="http://schemas.openxmlformats.org/officeDocument/2006/relationships/image"/><Relationship Id="rId1" Target="../slideLayouts/slideLayout2.xml" Type="http://schemas.openxmlformats.org/officeDocument/2006/relationships/slideLayout"/><Relationship Id="rId6" Target="../media/image5.png" Type="http://schemas.openxmlformats.org/officeDocument/2006/relationships/image"/><Relationship Id="rId5" Target="../media/image4.png" Type="http://schemas.openxmlformats.org/officeDocument/2006/relationships/image"/><Relationship Id="rId4" Target="../media/image3.png" Type="http://schemas.openxmlformats.org/officeDocument/2006/relationships/image"/></Relationships>
</file>

<file path=ppt/slides/_rels/slide20.xml.rels><?xml version="1.0" encoding="UTF-8" standalone="yes" ?><Relationships xmlns="http://schemas.openxmlformats.org/package/2006/relationships"><Relationship Id="rId3" Target="../media/image2.png" Type="http://schemas.openxmlformats.org/officeDocument/2006/relationships/image"/><Relationship Id="rId7" Target="../media/image6.jpeg" Type="http://schemas.openxmlformats.org/officeDocument/2006/relationships/image"/><Relationship Id="rId2" Target="../media/image1.jpeg" Type="http://schemas.openxmlformats.org/officeDocument/2006/relationships/image"/><Relationship Id="rId1" Target="../slideLayouts/slideLayout2.xml" Type="http://schemas.openxmlformats.org/officeDocument/2006/relationships/slideLayout"/><Relationship Id="rId6" Target="../media/image5.png" Type="http://schemas.openxmlformats.org/officeDocument/2006/relationships/image"/><Relationship Id="rId5" Target="../media/image4.png" Type="http://schemas.openxmlformats.org/officeDocument/2006/relationships/image"/><Relationship Id="rId4" Target="../media/image3.png" Type="http://schemas.openxmlformats.org/officeDocument/2006/relationships/image"/></Relationships>
</file>

<file path=ppt/slides/_rels/slide21.xml.rels><?xml version="1.0" encoding="UTF-8" standalone="yes" ?><Relationships xmlns="http://schemas.openxmlformats.org/package/2006/relationships"><Relationship Id="rId3" Target="../media/image2.png" Type="http://schemas.openxmlformats.org/officeDocument/2006/relationships/image"/><Relationship Id="rId7" Target="../media/image6.jpeg" Type="http://schemas.openxmlformats.org/officeDocument/2006/relationships/image"/><Relationship Id="rId2" Target="../media/image1.jpeg" Type="http://schemas.openxmlformats.org/officeDocument/2006/relationships/image"/><Relationship Id="rId1" Target="../slideLayouts/slideLayout2.xml" Type="http://schemas.openxmlformats.org/officeDocument/2006/relationships/slideLayout"/><Relationship Id="rId6" Target="../media/image5.png" Type="http://schemas.openxmlformats.org/officeDocument/2006/relationships/image"/><Relationship Id="rId5" Target="../media/image4.png" Type="http://schemas.openxmlformats.org/officeDocument/2006/relationships/image"/><Relationship Id="rId4" Target="../media/image3.png" Type="http://schemas.openxmlformats.org/officeDocument/2006/relationships/image"/></Relationships>
</file>

<file path=ppt/slides/_rels/slide22.xml.rels><?xml version="1.0" encoding="UTF-8" standalone="yes" ?><Relationships xmlns="http://schemas.openxmlformats.org/package/2006/relationships"><Relationship Id="rId3" Target="../media/image2.png" Type="http://schemas.openxmlformats.org/officeDocument/2006/relationships/image"/><Relationship Id="rId7" Target="../media/image6.jpeg" Type="http://schemas.openxmlformats.org/officeDocument/2006/relationships/image"/><Relationship Id="rId2" Target="../media/image1.jpeg" Type="http://schemas.openxmlformats.org/officeDocument/2006/relationships/image"/><Relationship Id="rId1" Target="../slideLayouts/slideLayout2.xml" Type="http://schemas.openxmlformats.org/officeDocument/2006/relationships/slideLayout"/><Relationship Id="rId6" Target="../media/image5.png" Type="http://schemas.openxmlformats.org/officeDocument/2006/relationships/image"/><Relationship Id="rId5" Target="../media/image4.png" Type="http://schemas.openxmlformats.org/officeDocument/2006/relationships/image"/><Relationship Id="rId4" Target="../media/image3.png" Type="http://schemas.openxmlformats.org/officeDocument/2006/relationships/image"/></Relationships>
</file>

<file path=ppt/slides/_rels/slide23.xml.rels><?xml version="1.0" encoding="UTF-8" standalone="yes" ?><Relationships xmlns="http://schemas.openxmlformats.org/package/2006/relationships"><Relationship Id="rId3" Target="../media/image2.png" Type="http://schemas.openxmlformats.org/officeDocument/2006/relationships/image"/><Relationship Id="rId7" Target="../media/image6.jpeg" Type="http://schemas.openxmlformats.org/officeDocument/2006/relationships/image"/><Relationship Id="rId2" Target="../media/image1.jpeg" Type="http://schemas.openxmlformats.org/officeDocument/2006/relationships/image"/><Relationship Id="rId1" Target="../slideLayouts/slideLayout2.xml" Type="http://schemas.openxmlformats.org/officeDocument/2006/relationships/slideLayout"/><Relationship Id="rId6" Target="../media/image5.png" Type="http://schemas.openxmlformats.org/officeDocument/2006/relationships/image"/><Relationship Id="rId5" Target="../media/image4.png" Type="http://schemas.openxmlformats.org/officeDocument/2006/relationships/image"/><Relationship Id="rId4" Target="../media/image3.png" Type="http://schemas.openxmlformats.org/officeDocument/2006/relationships/image"/></Relationships>
</file>

<file path=ppt/slides/_rels/slide24.xml.rels><?xml version="1.0" encoding="UTF-8" standalone="yes" ?><Relationships xmlns="http://schemas.openxmlformats.org/package/2006/relationships"><Relationship Id="rId3" Target="../media/image2.png" Type="http://schemas.openxmlformats.org/officeDocument/2006/relationships/image"/><Relationship Id="rId7" Target="../media/image6.jpeg" Type="http://schemas.openxmlformats.org/officeDocument/2006/relationships/image"/><Relationship Id="rId2" Target="../media/image1.jpeg" Type="http://schemas.openxmlformats.org/officeDocument/2006/relationships/image"/><Relationship Id="rId1" Target="../slideLayouts/slideLayout2.xml" Type="http://schemas.openxmlformats.org/officeDocument/2006/relationships/slideLayout"/><Relationship Id="rId6" Target="../media/image5.png" Type="http://schemas.openxmlformats.org/officeDocument/2006/relationships/image"/><Relationship Id="rId5" Target="../media/image4.png" Type="http://schemas.openxmlformats.org/officeDocument/2006/relationships/image"/><Relationship Id="rId4" Target="../media/image3.png" Type="http://schemas.openxmlformats.org/officeDocument/2006/relationships/image"/></Relationships>
</file>

<file path=ppt/slides/_rels/slide25.xml.rels><?xml version="1.0" encoding="UTF-8" standalone="yes" ?><Relationships xmlns="http://schemas.openxmlformats.org/package/2006/relationships"><Relationship Id="rId3" Target="../media/image2.png" Type="http://schemas.openxmlformats.org/officeDocument/2006/relationships/image"/><Relationship Id="rId7" Target="../media/image6.jpeg" Type="http://schemas.openxmlformats.org/officeDocument/2006/relationships/image"/><Relationship Id="rId2" Target="../media/image1.jpeg" Type="http://schemas.openxmlformats.org/officeDocument/2006/relationships/image"/><Relationship Id="rId1" Target="../slideLayouts/slideLayout2.xml" Type="http://schemas.openxmlformats.org/officeDocument/2006/relationships/slideLayout"/><Relationship Id="rId6" Target="../media/image5.png" Type="http://schemas.openxmlformats.org/officeDocument/2006/relationships/image"/><Relationship Id="rId5" Target="../media/image4.png" Type="http://schemas.openxmlformats.org/officeDocument/2006/relationships/image"/><Relationship Id="rId4" Target="../media/image3.png" Type="http://schemas.openxmlformats.org/officeDocument/2006/relationships/image"/></Relationships>
</file>

<file path=ppt/slides/_rels/slide26.xml.rels><?xml version="1.0" encoding="UTF-8" standalone="yes" ?><Relationships xmlns="http://schemas.openxmlformats.org/package/2006/relationships"><Relationship Id="rId3" Target="../media/image2.png" Type="http://schemas.openxmlformats.org/officeDocument/2006/relationships/image"/><Relationship Id="rId7" Target="../media/image6.jpeg" Type="http://schemas.openxmlformats.org/officeDocument/2006/relationships/image"/><Relationship Id="rId2" Target="../media/image1.jpeg" Type="http://schemas.openxmlformats.org/officeDocument/2006/relationships/image"/><Relationship Id="rId1" Target="../slideLayouts/slideLayout2.xml" Type="http://schemas.openxmlformats.org/officeDocument/2006/relationships/slideLayout"/><Relationship Id="rId6" Target="../media/image5.png" Type="http://schemas.openxmlformats.org/officeDocument/2006/relationships/image"/><Relationship Id="rId5" Target="../media/image4.png" Type="http://schemas.openxmlformats.org/officeDocument/2006/relationships/image"/><Relationship Id="rId4" Target="../media/image3.png" Type="http://schemas.openxmlformats.org/officeDocument/2006/relationships/image"/></Relationships>
</file>

<file path=ppt/slides/_rels/slide27.xml.rels><?xml version="1.0" encoding="UTF-8" standalone="yes" ?><Relationships xmlns="http://schemas.openxmlformats.org/package/2006/relationships"><Relationship Id="rId3" Target="../media/image2.png" Type="http://schemas.openxmlformats.org/officeDocument/2006/relationships/image"/><Relationship Id="rId7" Target="../media/image6.jpeg" Type="http://schemas.openxmlformats.org/officeDocument/2006/relationships/image"/><Relationship Id="rId2" Target="../media/image1.jpeg" Type="http://schemas.openxmlformats.org/officeDocument/2006/relationships/image"/><Relationship Id="rId1" Target="../slideLayouts/slideLayout2.xml" Type="http://schemas.openxmlformats.org/officeDocument/2006/relationships/slideLayout"/><Relationship Id="rId6" Target="../media/image5.png" Type="http://schemas.openxmlformats.org/officeDocument/2006/relationships/image"/><Relationship Id="rId5" Target="../media/image4.png" Type="http://schemas.openxmlformats.org/officeDocument/2006/relationships/image"/><Relationship Id="rId4" Target="../media/image3.png" Type="http://schemas.openxmlformats.org/officeDocument/2006/relationships/image"/></Relationships>
</file>

<file path=ppt/slides/_rels/slide28.xml.rels><?xml version="1.0" encoding="UTF-8" standalone="yes" ?><Relationships xmlns="http://schemas.openxmlformats.org/package/2006/relationships"><Relationship Id="rId3" Target="../media/image2.png" Type="http://schemas.openxmlformats.org/officeDocument/2006/relationships/image"/><Relationship Id="rId7" Target="../media/image6.jpeg" Type="http://schemas.openxmlformats.org/officeDocument/2006/relationships/image"/><Relationship Id="rId2" Target="../media/image1.jpeg" Type="http://schemas.openxmlformats.org/officeDocument/2006/relationships/image"/><Relationship Id="rId1" Target="../slideLayouts/slideLayout2.xml" Type="http://schemas.openxmlformats.org/officeDocument/2006/relationships/slideLayout"/><Relationship Id="rId6" Target="../media/image5.png" Type="http://schemas.openxmlformats.org/officeDocument/2006/relationships/image"/><Relationship Id="rId5" Target="../media/image4.png" Type="http://schemas.openxmlformats.org/officeDocument/2006/relationships/image"/><Relationship Id="rId4" Target="../media/image3.png" Type="http://schemas.openxmlformats.org/officeDocument/2006/relationships/image"/></Relationships>
</file>

<file path=ppt/slides/_rels/slide29.xml.rels><?xml version="1.0" encoding="UTF-8" standalone="yes" ?><Relationships xmlns="http://schemas.openxmlformats.org/package/2006/relationships"><Relationship Id="rId3" Target="../media/image2.png" Type="http://schemas.openxmlformats.org/officeDocument/2006/relationships/image"/><Relationship Id="rId7" Target="../media/image6.jpeg" Type="http://schemas.openxmlformats.org/officeDocument/2006/relationships/image"/><Relationship Id="rId2" Target="../media/image1.jpeg" Type="http://schemas.openxmlformats.org/officeDocument/2006/relationships/image"/><Relationship Id="rId1" Target="../slideLayouts/slideLayout2.xml" Type="http://schemas.openxmlformats.org/officeDocument/2006/relationships/slideLayout"/><Relationship Id="rId6" Target="../media/image5.png" Type="http://schemas.openxmlformats.org/officeDocument/2006/relationships/image"/><Relationship Id="rId5" Target="../media/image4.png" Type="http://schemas.openxmlformats.org/officeDocument/2006/relationships/image"/><Relationship Id="rId4" Target="../media/image3.png" Type="http://schemas.openxmlformats.org/officeDocument/2006/relationships/image"/></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arget="../media/image2.png" Type="http://schemas.openxmlformats.org/officeDocument/2006/relationships/image"/><Relationship Id="rId7" Target="../media/image6.jpeg" Type="http://schemas.openxmlformats.org/officeDocument/2006/relationships/image"/><Relationship Id="rId2" Target="../media/image1.jpeg" Type="http://schemas.openxmlformats.org/officeDocument/2006/relationships/image"/><Relationship Id="rId1" Target="../slideLayouts/slideLayout2.xml" Type="http://schemas.openxmlformats.org/officeDocument/2006/relationships/slideLayout"/><Relationship Id="rId6" Target="../media/image5.png" Type="http://schemas.openxmlformats.org/officeDocument/2006/relationships/image"/><Relationship Id="rId5" Target="../media/image4.png" Type="http://schemas.openxmlformats.org/officeDocument/2006/relationships/image"/><Relationship Id="rId4" Target="../media/image3.png" Type="http://schemas.openxmlformats.org/officeDocument/2006/relationships/image"/></Relationships>
</file>

<file path=ppt/slides/_rels/slide31.xml.rels><?xml version="1.0" encoding="UTF-8" standalone="yes" ?><Relationships xmlns="http://schemas.openxmlformats.org/package/2006/relationships"><Relationship Id="rId3" Target="../media/image2.png" Type="http://schemas.openxmlformats.org/officeDocument/2006/relationships/image"/><Relationship Id="rId7" Target="../media/image6.jpeg" Type="http://schemas.openxmlformats.org/officeDocument/2006/relationships/image"/><Relationship Id="rId2" Target="../media/image1.jpeg" Type="http://schemas.openxmlformats.org/officeDocument/2006/relationships/image"/><Relationship Id="rId1" Target="../slideLayouts/slideLayout2.xml" Type="http://schemas.openxmlformats.org/officeDocument/2006/relationships/slideLayout"/><Relationship Id="rId6" Target="../media/image5.png" Type="http://schemas.openxmlformats.org/officeDocument/2006/relationships/image"/><Relationship Id="rId5" Target="../media/image4.png" Type="http://schemas.openxmlformats.org/officeDocument/2006/relationships/image"/><Relationship Id="rId4" Target="../media/image3.png" Type="http://schemas.openxmlformats.org/officeDocument/2006/relationships/image"/></Relationships>
</file>

<file path=ppt/slides/_rels/slide32.xml.rels><?xml version="1.0" encoding="UTF-8" standalone="yes" ?><Relationships xmlns="http://schemas.openxmlformats.org/package/2006/relationships"><Relationship Id="rId3" Target="../media/image2.png" Type="http://schemas.openxmlformats.org/officeDocument/2006/relationships/image"/><Relationship Id="rId7" Target="../media/image6.jpeg" Type="http://schemas.openxmlformats.org/officeDocument/2006/relationships/image"/><Relationship Id="rId2" Target="../media/image1.jpeg" Type="http://schemas.openxmlformats.org/officeDocument/2006/relationships/image"/><Relationship Id="rId1" Target="../slideLayouts/slideLayout2.xml" Type="http://schemas.openxmlformats.org/officeDocument/2006/relationships/slideLayout"/><Relationship Id="rId6" Target="../media/image5.png" Type="http://schemas.openxmlformats.org/officeDocument/2006/relationships/image"/><Relationship Id="rId5" Target="../media/image4.png" Type="http://schemas.openxmlformats.org/officeDocument/2006/relationships/image"/><Relationship Id="rId4" Target="../media/image3.png" Type="http://schemas.openxmlformats.org/officeDocument/2006/relationships/image"/></Relationships>
</file>

<file path=ppt/slides/_rels/slide33.xml.rels><?xml version="1.0" encoding="UTF-8" standalone="yes" ?><Relationships xmlns="http://schemas.openxmlformats.org/package/2006/relationships"><Relationship Id="rId3" Target="../media/image2.png" Type="http://schemas.openxmlformats.org/officeDocument/2006/relationships/image"/><Relationship Id="rId7" Target="../media/image6.jpeg" Type="http://schemas.openxmlformats.org/officeDocument/2006/relationships/image"/><Relationship Id="rId2" Target="../media/image1.jpeg" Type="http://schemas.openxmlformats.org/officeDocument/2006/relationships/image"/><Relationship Id="rId1" Target="../slideLayouts/slideLayout2.xml" Type="http://schemas.openxmlformats.org/officeDocument/2006/relationships/slideLayout"/><Relationship Id="rId6" Target="../media/image5.png" Type="http://schemas.openxmlformats.org/officeDocument/2006/relationships/image"/><Relationship Id="rId5" Target="../media/image4.png" Type="http://schemas.openxmlformats.org/officeDocument/2006/relationships/image"/><Relationship Id="rId4" Target="../media/image3.png" Type="http://schemas.openxmlformats.org/officeDocument/2006/relationships/image"/></Relationships>
</file>

<file path=ppt/slides/_rels/slide34.xml.rels><?xml version="1.0" encoding="UTF-8" standalone="yes" ?><Relationships xmlns="http://schemas.openxmlformats.org/package/2006/relationships"><Relationship Id="rId3" Target="../media/image2.png" Type="http://schemas.openxmlformats.org/officeDocument/2006/relationships/image"/><Relationship Id="rId7" Target="../media/image6.jpeg" Type="http://schemas.openxmlformats.org/officeDocument/2006/relationships/image"/><Relationship Id="rId2" Target="../media/image1.jpeg" Type="http://schemas.openxmlformats.org/officeDocument/2006/relationships/image"/><Relationship Id="rId1" Target="../slideLayouts/slideLayout2.xml" Type="http://schemas.openxmlformats.org/officeDocument/2006/relationships/slideLayout"/><Relationship Id="rId6" Target="../media/image5.png" Type="http://schemas.openxmlformats.org/officeDocument/2006/relationships/image"/><Relationship Id="rId5" Target="../media/image4.png" Type="http://schemas.openxmlformats.org/officeDocument/2006/relationships/image"/><Relationship Id="rId4" Target="../media/image3.png" Type="http://schemas.openxmlformats.org/officeDocument/2006/relationships/image"/></Relationships>
</file>

<file path=ppt/slides/_rels/slide35.xml.rels><?xml version="1.0" encoding="UTF-8" standalone="yes" ?><Relationships xmlns="http://schemas.openxmlformats.org/package/2006/relationships"><Relationship Id="rId3" Target="../media/image2.png" Type="http://schemas.openxmlformats.org/officeDocument/2006/relationships/image"/><Relationship Id="rId7" Target="../media/image6.jpeg" Type="http://schemas.openxmlformats.org/officeDocument/2006/relationships/image"/><Relationship Id="rId2" Target="../media/image1.jpeg" Type="http://schemas.openxmlformats.org/officeDocument/2006/relationships/image"/><Relationship Id="rId1" Target="../slideLayouts/slideLayout2.xml" Type="http://schemas.openxmlformats.org/officeDocument/2006/relationships/slideLayout"/><Relationship Id="rId6" Target="../media/image5.png" Type="http://schemas.openxmlformats.org/officeDocument/2006/relationships/image"/><Relationship Id="rId5" Target="../media/image4.png" Type="http://schemas.openxmlformats.org/officeDocument/2006/relationships/image"/><Relationship Id="rId4" Target="../media/image3.png" Type="http://schemas.openxmlformats.org/officeDocument/2006/relationships/image"/></Relationships>
</file>

<file path=ppt/slides/_rels/slide36.xml.rels><?xml version="1.0" encoding="UTF-8" standalone="yes" ?><Relationships xmlns="http://schemas.openxmlformats.org/package/2006/relationships"><Relationship Id="rId3" Target="../media/image2.png" Type="http://schemas.openxmlformats.org/officeDocument/2006/relationships/image"/><Relationship Id="rId7" Target="../media/image6.jpeg" Type="http://schemas.openxmlformats.org/officeDocument/2006/relationships/image"/><Relationship Id="rId2" Target="../media/image1.jpeg" Type="http://schemas.openxmlformats.org/officeDocument/2006/relationships/image"/><Relationship Id="rId1" Target="../slideLayouts/slideLayout2.xml" Type="http://schemas.openxmlformats.org/officeDocument/2006/relationships/slideLayout"/><Relationship Id="rId6" Target="../media/image5.png" Type="http://schemas.openxmlformats.org/officeDocument/2006/relationships/image"/><Relationship Id="rId5" Target="../media/image4.png" Type="http://schemas.openxmlformats.org/officeDocument/2006/relationships/image"/><Relationship Id="rId4" Target="../media/image3.png" Type="http://schemas.openxmlformats.org/officeDocument/2006/relationships/image"/></Relationships>
</file>

<file path=ppt/slides/_rels/slide37.xml.rels><?xml version="1.0" encoding="UTF-8" standalone="yes" ?><Relationships xmlns="http://schemas.openxmlformats.org/package/2006/relationships"><Relationship Id="rId3" Target="../media/image2.png" Type="http://schemas.openxmlformats.org/officeDocument/2006/relationships/image"/><Relationship Id="rId7" Target="../media/image6.jpeg" Type="http://schemas.openxmlformats.org/officeDocument/2006/relationships/image"/><Relationship Id="rId2" Target="../media/image1.jpeg" Type="http://schemas.openxmlformats.org/officeDocument/2006/relationships/image"/><Relationship Id="rId1" Target="../slideLayouts/slideLayout2.xml" Type="http://schemas.openxmlformats.org/officeDocument/2006/relationships/slideLayout"/><Relationship Id="rId6" Target="../media/image5.png" Type="http://schemas.openxmlformats.org/officeDocument/2006/relationships/image"/><Relationship Id="rId5" Target="../media/image4.png" Type="http://schemas.openxmlformats.org/officeDocument/2006/relationships/image"/><Relationship Id="rId4" Target="../media/image3.png" Type="http://schemas.openxmlformats.org/officeDocument/2006/relationships/image"/></Relationships>
</file>

<file path=ppt/slides/_rels/slide38.xml.rels><?xml version="1.0" encoding="UTF-8" standalone="yes" ?><Relationships xmlns="http://schemas.openxmlformats.org/package/2006/relationships"><Relationship Id="rId3" Target="../media/image2.png" Type="http://schemas.openxmlformats.org/officeDocument/2006/relationships/image"/><Relationship Id="rId7" Target="../media/image6.jpeg" Type="http://schemas.openxmlformats.org/officeDocument/2006/relationships/image"/><Relationship Id="rId2" Target="../media/image1.jpeg" Type="http://schemas.openxmlformats.org/officeDocument/2006/relationships/image"/><Relationship Id="rId1" Target="../slideLayouts/slideLayout2.xml" Type="http://schemas.openxmlformats.org/officeDocument/2006/relationships/slideLayout"/><Relationship Id="rId6" Target="../media/image5.png" Type="http://schemas.openxmlformats.org/officeDocument/2006/relationships/image"/><Relationship Id="rId5" Target="../media/image4.png" Type="http://schemas.openxmlformats.org/officeDocument/2006/relationships/image"/><Relationship Id="rId4" Target="../media/image3.png" Type="http://schemas.openxmlformats.org/officeDocument/2006/relationships/image"/></Relationships>
</file>

<file path=ppt/slides/_rels/slide39.xml.rels><?xml version="1.0" encoding="UTF-8" standalone="yes" ?><Relationships xmlns="http://schemas.openxmlformats.org/package/2006/relationships"><Relationship Id="rId3" Target="../media/image2.png" Type="http://schemas.openxmlformats.org/officeDocument/2006/relationships/image"/><Relationship Id="rId7" Target="../media/image6.jpeg" Type="http://schemas.openxmlformats.org/officeDocument/2006/relationships/image"/><Relationship Id="rId2" Target="../media/image1.jpeg" Type="http://schemas.openxmlformats.org/officeDocument/2006/relationships/image"/><Relationship Id="rId1" Target="../slideLayouts/slideLayout2.xml" Type="http://schemas.openxmlformats.org/officeDocument/2006/relationships/slideLayout"/><Relationship Id="rId6" Target="../media/image5.png" Type="http://schemas.openxmlformats.org/officeDocument/2006/relationships/image"/><Relationship Id="rId5" Target="../media/image4.png" Type="http://schemas.openxmlformats.org/officeDocument/2006/relationships/image"/><Relationship Id="rId4" Target="../media/image3.png" Type="http://schemas.openxmlformats.org/officeDocument/2006/relationships/image"/></Relationships>
</file>

<file path=ppt/slides/_rels/slide4.xml.rels><?xml version="1.0" encoding="UTF-8" standalone="yes" ?><Relationships xmlns="http://schemas.openxmlformats.org/package/2006/relationships"><Relationship Id="rId3" Target="../media/image2.png" Type="http://schemas.openxmlformats.org/officeDocument/2006/relationships/image"/><Relationship Id="rId7" Target="../media/image6.jpeg" Type="http://schemas.openxmlformats.org/officeDocument/2006/relationships/image"/><Relationship Id="rId2" Target="../media/image1.jpeg" Type="http://schemas.openxmlformats.org/officeDocument/2006/relationships/image"/><Relationship Id="rId1" Target="../slideLayouts/slideLayout2.xml" Type="http://schemas.openxmlformats.org/officeDocument/2006/relationships/slideLayout"/><Relationship Id="rId6" Target="../media/image5.png" Type="http://schemas.openxmlformats.org/officeDocument/2006/relationships/image"/><Relationship Id="rId5" Target="../media/image4.png" Type="http://schemas.openxmlformats.org/officeDocument/2006/relationships/image"/><Relationship Id="rId4" Target="../media/image3.png" Type="http://schemas.openxmlformats.org/officeDocument/2006/relationships/image"/></Relationships>
</file>

<file path=ppt/slides/_rels/slide40.xml.rels><?xml version="1.0" encoding="UTF-8" standalone="yes" ?><Relationships xmlns="http://schemas.openxmlformats.org/package/2006/relationships"><Relationship Id="rId3" Target="../media/image2.png" Type="http://schemas.openxmlformats.org/officeDocument/2006/relationships/image"/><Relationship Id="rId7" Target="../media/image6.jpeg" Type="http://schemas.openxmlformats.org/officeDocument/2006/relationships/image"/><Relationship Id="rId2" Target="../media/image1.jpeg" Type="http://schemas.openxmlformats.org/officeDocument/2006/relationships/image"/><Relationship Id="rId1" Target="../slideLayouts/slideLayout2.xml" Type="http://schemas.openxmlformats.org/officeDocument/2006/relationships/slideLayout"/><Relationship Id="rId6" Target="../media/image5.png" Type="http://schemas.openxmlformats.org/officeDocument/2006/relationships/image"/><Relationship Id="rId5" Target="../media/image4.png" Type="http://schemas.openxmlformats.org/officeDocument/2006/relationships/image"/><Relationship Id="rId4" Target="../media/image3.png" Type="http://schemas.openxmlformats.org/officeDocument/2006/relationships/image"/></Relationships>
</file>

<file path=ppt/slides/_rels/slide41.xml.rels><?xml version="1.0" encoding="UTF-8" standalone="yes" ?><Relationships xmlns="http://schemas.openxmlformats.org/package/2006/relationships"><Relationship Id="rId3" Target="../media/image2.png" Type="http://schemas.openxmlformats.org/officeDocument/2006/relationships/image"/><Relationship Id="rId7" Target="../media/image6.jpeg" Type="http://schemas.openxmlformats.org/officeDocument/2006/relationships/image"/><Relationship Id="rId2" Target="../media/image1.jpeg" Type="http://schemas.openxmlformats.org/officeDocument/2006/relationships/image"/><Relationship Id="rId1" Target="../slideLayouts/slideLayout2.xml" Type="http://schemas.openxmlformats.org/officeDocument/2006/relationships/slideLayout"/><Relationship Id="rId6" Target="../media/image5.png" Type="http://schemas.openxmlformats.org/officeDocument/2006/relationships/image"/><Relationship Id="rId5" Target="../media/image4.png" Type="http://schemas.openxmlformats.org/officeDocument/2006/relationships/image"/><Relationship Id="rId4" Target="../media/image3.png" Type="http://schemas.openxmlformats.org/officeDocument/2006/relationships/image"/></Relationships>
</file>

<file path=ppt/slides/_rels/slide42.xml.rels><?xml version="1.0" encoding="UTF-8" standalone="yes" ?><Relationships xmlns="http://schemas.openxmlformats.org/package/2006/relationships"><Relationship Id="rId3" Target="../media/image2.png" Type="http://schemas.openxmlformats.org/officeDocument/2006/relationships/image"/><Relationship Id="rId7" Target="../media/image6.jpeg" Type="http://schemas.openxmlformats.org/officeDocument/2006/relationships/image"/><Relationship Id="rId2" Target="../media/image1.jpeg" Type="http://schemas.openxmlformats.org/officeDocument/2006/relationships/image"/><Relationship Id="rId1" Target="../slideLayouts/slideLayout2.xml" Type="http://schemas.openxmlformats.org/officeDocument/2006/relationships/slideLayout"/><Relationship Id="rId6" Target="../media/image5.png" Type="http://schemas.openxmlformats.org/officeDocument/2006/relationships/image"/><Relationship Id="rId5" Target="../media/image4.png" Type="http://schemas.openxmlformats.org/officeDocument/2006/relationships/image"/><Relationship Id="rId4" Target="../media/image3.png" Type="http://schemas.openxmlformats.org/officeDocument/2006/relationships/image"/></Relationships>
</file>

<file path=ppt/slides/_rels/slide43.xml.rels><?xml version="1.0" encoding="UTF-8" standalone="yes" ?><Relationships xmlns="http://schemas.openxmlformats.org/package/2006/relationships"><Relationship Id="rId3" Target="../media/image2.png" Type="http://schemas.openxmlformats.org/officeDocument/2006/relationships/image"/><Relationship Id="rId7" Target="../media/image6.jpeg" Type="http://schemas.openxmlformats.org/officeDocument/2006/relationships/image"/><Relationship Id="rId2" Target="../media/image1.jpeg" Type="http://schemas.openxmlformats.org/officeDocument/2006/relationships/image"/><Relationship Id="rId1" Target="../slideLayouts/slideLayout2.xml" Type="http://schemas.openxmlformats.org/officeDocument/2006/relationships/slideLayout"/><Relationship Id="rId6" Target="../media/image5.png" Type="http://schemas.openxmlformats.org/officeDocument/2006/relationships/image"/><Relationship Id="rId5" Target="../media/image4.png" Type="http://schemas.openxmlformats.org/officeDocument/2006/relationships/image"/><Relationship Id="rId4" Target="../media/image3.png" Type="http://schemas.openxmlformats.org/officeDocument/2006/relationships/image"/></Relationships>
</file>

<file path=ppt/slides/_rels/slide44.xml.rels><?xml version="1.0" encoding="UTF-8" standalone="yes" ?><Relationships xmlns="http://schemas.openxmlformats.org/package/2006/relationships"><Relationship Id="rId3" Target="../media/image2.png" Type="http://schemas.openxmlformats.org/officeDocument/2006/relationships/image"/><Relationship Id="rId7" Target="../media/image6.jpeg" Type="http://schemas.openxmlformats.org/officeDocument/2006/relationships/image"/><Relationship Id="rId2" Target="../media/image1.jpeg" Type="http://schemas.openxmlformats.org/officeDocument/2006/relationships/image"/><Relationship Id="rId1" Target="../slideLayouts/slideLayout2.xml" Type="http://schemas.openxmlformats.org/officeDocument/2006/relationships/slideLayout"/><Relationship Id="rId6" Target="../media/image5.png" Type="http://schemas.openxmlformats.org/officeDocument/2006/relationships/image"/><Relationship Id="rId5" Target="../media/image4.png" Type="http://schemas.openxmlformats.org/officeDocument/2006/relationships/image"/><Relationship Id="rId4" Target="../media/image3.png" Type="http://schemas.openxmlformats.org/officeDocument/2006/relationships/image"/></Relationships>
</file>

<file path=ppt/slides/_rels/slide45.xml.rels><?xml version="1.0" encoding="UTF-8" standalone="yes" ?><Relationships xmlns="http://schemas.openxmlformats.org/package/2006/relationships"><Relationship Id="rId3" Target="../media/image2.png" Type="http://schemas.openxmlformats.org/officeDocument/2006/relationships/image"/><Relationship Id="rId7" Target="../media/image6.jpeg" Type="http://schemas.openxmlformats.org/officeDocument/2006/relationships/image"/><Relationship Id="rId2" Target="../media/image1.jpeg" Type="http://schemas.openxmlformats.org/officeDocument/2006/relationships/image"/><Relationship Id="rId1" Target="../slideLayouts/slideLayout2.xml" Type="http://schemas.openxmlformats.org/officeDocument/2006/relationships/slideLayout"/><Relationship Id="rId6" Target="../media/image5.png" Type="http://schemas.openxmlformats.org/officeDocument/2006/relationships/image"/><Relationship Id="rId5" Target="../media/image4.png" Type="http://schemas.openxmlformats.org/officeDocument/2006/relationships/image"/><Relationship Id="rId4" Target="../media/image3.png" Type="http://schemas.openxmlformats.org/officeDocument/2006/relationships/image"/></Relationships>
</file>

<file path=ppt/slides/_rels/slide46.xml.rels><?xml version="1.0" encoding="UTF-8" standalone="yes" ?><Relationships xmlns="http://schemas.openxmlformats.org/package/2006/relationships"><Relationship Id="rId3" Target="../media/image2.png" Type="http://schemas.openxmlformats.org/officeDocument/2006/relationships/image"/><Relationship Id="rId7" Target="../media/image6.jpeg" Type="http://schemas.openxmlformats.org/officeDocument/2006/relationships/image"/><Relationship Id="rId2" Target="../media/image1.jpeg" Type="http://schemas.openxmlformats.org/officeDocument/2006/relationships/image"/><Relationship Id="rId1" Target="../slideLayouts/slideLayout2.xml" Type="http://schemas.openxmlformats.org/officeDocument/2006/relationships/slideLayout"/><Relationship Id="rId6" Target="../media/image5.png" Type="http://schemas.openxmlformats.org/officeDocument/2006/relationships/image"/><Relationship Id="rId5" Target="../media/image4.png" Type="http://schemas.openxmlformats.org/officeDocument/2006/relationships/image"/><Relationship Id="rId4" Target="../media/image3.png" Type="http://schemas.openxmlformats.org/officeDocument/2006/relationships/image"/></Relationships>
</file>

<file path=ppt/slides/_rels/slide47.xml.rels><?xml version="1.0" encoding="UTF-8" standalone="yes" ?><Relationships xmlns="http://schemas.openxmlformats.org/package/2006/relationships"><Relationship Id="rId3" Target="../media/image2.png" Type="http://schemas.openxmlformats.org/officeDocument/2006/relationships/image"/><Relationship Id="rId7" Target="../media/image6.jpeg" Type="http://schemas.openxmlformats.org/officeDocument/2006/relationships/image"/><Relationship Id="rId2" Target="../media/image1.jpeg" Type="http://schemas.openxmlformats.org/officeDocument/2006/relationships/image"/><Relationship Id="rId1" Target="../slideLayouts/slideLayout2.xml" Type="http://schemas.openxmlformats.org/officeDocument/2006/relationships/slideLayout"/><Relationship Id="rId6" Target="../media/image5.png" Type="http://schemas.openxmlformats.org/officeDocument/2006/relationships/image"/><Relationship Id="rId5" Target="../media/image4.png" Type="http://schemas.openxmlformats.org/officeDocument/2006/relationships/image"/><Relationship Id="rId4" Target="../media/image3.png" Type="http://schemas.openxmlformats.org/officeDocument/2006/relationships/image"/></Relationships>
</file>

<file path=ppt/slides/_rels/slide48.xml.rels><?xml version="1.0" encoding="UTF-8" standalone="yes" ?><Relationships xmlns="http://schemas.openxmlformats.org/package/2006/relationships"><Relationship Id="rId8" Target="../media/image9.jpeg" Type="http://schemas.openxmlformats.org/officeDocument/2006/relationships/image"/><Relationship Id="rId3" Target="../media/image2.png" Type="http://schemas.openxmlformats.org/officeDocument/2006/relationships/image"/><Relationship Id="rId7" Target="../media/image6.jpeg" Type="http://schemas.openxmlformats.org/officeDocument/2006/relationships/image"/><Relationship Id="rId2" Target="../media/image1.jpeg" Type="http://schemas.openxmlformats.org/officeDocument/2006/relationships/image"/><Relationship Id="rId1" Target="../slideLayouts/slideLayout2.xml" Type="http://schemas.openxmlformats.org/officeDocument/2006/relationships/slideLayout"/><Relationship Id="rId6" Target="../media/image5.png" Type="http://schemas.openxmlformats.org/officeDocument/2006/relationships/image"/><Relationship Id="rId5" Target="../media/image4.png" Type="http://schemas.openxmlformats.org/officeDocument/2006/relationships/image"/><Relationship Id="rId4" Target="../media/image3.png" Type="http://schemas.openxmlformats.org/officeDocument/2006/relationships/image"/></Relationships>
</file>

<file path=ppt/slides/_rels/slide49.xml.rels><?xml version="1.0" encoding="UTF-8" standalone="yes" ?><Relationships xmlns="http://schemas.openxmlformats.org/package/2006/relationships"><Relationship Id="rId3" Target="../media/image2.png" Type="http://schemas.openxmlformats.org/officeDocument/2006/relationships/image"/><Relationship Id="rId7" Target="../media/image6.jpeg" Type="http://schemas.openxmlformats.org/officeDocument/2006/relationships/image"/><Relationship Id="rId2" Target="../media/image1.jpeg" Type="http://schemas.openxmlformats.org/officeDocument/2006/relationships/image"/><Relationship Id="rId1" Target="../slideLayouts/slideLayout2.xml" Type="http://schemas.openxmlformats.org/officeDocument/2006/relationships/slideLayout"/><Relationship Id="rId6" Target="../media/image5.png" Type="http://schemas.openxmlformats.org/officeDocument/2006/relationships/image"/><Relationship Id="rId5" Target="../media/image4.png" Type="http://schemas.openxmlformats.org/officeDocument/2006/relationships/image"/><Relationship Id="rId4" Target="../media/image3.png" Type="http://schemas.openxmlformats.org/officeDocument/2006/relationships/image"/></Relationships>
</file>

<file path=ppt/slides/_rels/slide5.xml.rels><?xml version="1.0" encoding="UTF-8" standalone="yes" ?><Relationships xmlns="http://schemas.openxmlformats.org/package/2006/relationships"><Relationship Id="rId3" Target="../media/image2.png" Type="http://schemas.openxmlformats.org/officeDocument/2006/relationships/image"/><Relationship Id="rId7" Target="../media/image6.jpeg" Type="http://schemas.openxmlformats.org/officeDocument/2006/relationships/image"/><Relationship Id="rId2" Target="../media/image1.jpeg" Type="http://schemas.openxmlformats.org/officeDocument/2006/relationships/image"/><Relationship Id="rId1" Target="../slideLayouts/slideLayout2.xml" Type="http://schemas.openxmlformats.org/officeDocument/2006/relationships/slideLayout"/><Relationship Id="rId6" Target="../media/image5.png" Type="http://schemas.openxmlformats.org/officeDocument/2006/relationships/image"/><Relationship Id="rId5" Target="../media/image4.png" Type="http://schemas.openxmlformats.org/officeDocument/2006/relationships/image"/><Relationship Id="rId4" Target="../media/image3.png" Type="http://schemas.openxmlformats.org/officeDocument/2006/relationships/image"/></Relationships>
</file>

<file path=ppt/slides/_rels/slide50.xml.rels><?xml version="1.0" encoding="UTF-8" standalone="yes" ?><Relationships xmlns="http://schemas.openxmlformats.org/package/2006/relationships"><Relationship Id="rId3" Target="../media/image2.png" Type="http://schemas.openxmlformats.org/officeDocument/2006/relationships/image"/><Relationship Id="rId7" Target="../media/image6.jpeg" Type="http://schemas.openxmlformats.org/officeDocument/2006/relationships/image"/><Relationship Id="rId2" Target="../media/image1.jpeg" Type="http://schemas.openxmlformats.org/officeDocument/2006/relationships/image"/><Relationship Id="rId1" Target="../slideLayouts/slideLayout2.xml" Type="http://schemas.openxmlformats.org/officeDocument/2006/relationships/slideLayout"/><Relationship Id="rId6" Target="../media/image5.png" Type="http://schemas.openxmlformats.org/officeDocument/2006/relationships/image"/><Relationship Id="rId5" Target="../media/image4.png" Type="http://schemas.openxmlformats.org/officeDocument/2006/relationships/image"/><Relationship Id="rId4" Target="../media/image3.png" Type="http://schemas.openxmlformats.org/officeDocument/2006/relationships/image"/></Relationships>
</file>

<file path=ppt/slides/_rels/slide51.xml.rels><?xml version="1.0" encoding="UTF-8" standalone="yes" ?><Relationships xmlns="http://schemas.openxmlformats.org/package/2006/relationships"><Relationship Id="rId3" Target="../media/image2.png" Type="http://schemas.openxmlformats.org/officeDocument/2006/relationships/image"/><Relationship Id="rId7" Target="../media/image6.jpeg" Type="http://schemas.openxmlformats.org/officeDocument/2006/relationships/image"/><Relationship Id="rId2" Target="../media/image1.jpeg" Type="http://schemas.openxmlformats.org/officeDocument/2006/relationships/image"/><Relationship Id="rId1" Target="../slideLayouts/slideLayout2.xml" Type="http://schemas.openxmlformats.org/officeDocument/2006/relationships/slideLayout"/><Relationship Id="rId6" Target="../media/image5.png" Type="http://schemas.openxmlformats.org/officeDocument/2006/relationships/image"/><Relationship Id="rId5" Target="../media/image4.png" Type="http://schemas.openxmlformats.org/officeDocument/2006/relationships/image"/><Relationship Id="rId4" Target="../media/image3.png" Type="http://schemas.openxmlformats.org/officeDocument/2006/relationships/image"/></Relationships>
</file>

<file path=ppt/slides/_rels/slide52.xml.rels><?xml version="1.0" encoding="UTF-8" standalone="yes" ?><Relationships xmlns="http://schemas.openxmlformats.org/package/2006/relationships"><Relationship Id="rId3" Target="../media/image2.png" Type="http://schemas.openxmlformats.org/officeDocument/2006/relationships/image"/><Relationship Id="rId7" Target="../media/image6.jpeg" Type="http://schemas.openxmlformats.org/officeDocument/2006/relationships/image"/><Relationship Id="rId2" Target="../media/image1.jpeg" Type="http://schemas.openxmlformats.org/officeDocument/2006/relationships/image"/><Relationship Id="rId1" Target="../slideLayouts/slideLayout2.xml" Type="http://schemas.openxmlformats.org/officeDocument/2006/relationships/slideLayout"/><Relationship Id="rId6" Target="../media/image5.png" Type="http://schemas.openxmlformats.org/officeDocument/2006/relationships/image"/><Relationship Id="rId5" Target="../media/image4.png" Type="http://schemas.openxmlformats.org/officeDocument/2006/relationships/image"/><Relationship Id="rId4" Target="../media/image3.png" Type="http://schemas.openxmlformats.org/officeDocument/2006/relationships/image"/></Relationships>
</file>

<file path=ppt/slides/_rels/slide53.xml.rels><?xml version="1.0" encoding="UTF-8" standalone="yes" ?><Relationships xmlns="http://schemas.openxmlformats.org/package/2006/relationships"><Relationship Id="rId8" Target="../media/image10.png" Type="http://schemas.openxmlformats.org/officeDocument/2006/relationships/image"/><Relationship Id="rId3" Target="../media/image2.png" Type="http://schemas.openxmlformats.org/officeDocument/2006/relationships/image"/><Relationship Id="rId7" Target="../media/image6.jpeg" Type="http://schemas.openxmlformats.org/officeDocument/2006/relationships/image"/><Relationship Id="rId2" Target="../media/image1.jpeg" Type="http://schemas.openxmlformats.org/officeDocument/2006/relationships/image"/><Relationship Id="rId1" Target="../slideLayouts/slideLayout2.xml" Type="http://schemas.openxmlformats.org/officeDocument/2006/relationships/slideLayout"/><Relationship Id="rId6" Target="../media/image5.png" Type="http://schemas.openxmlformats.org/officeDocument/2006/relationships/image"/><Relationship Id="rId5" Target="../media/image4.png" Type="http://schemas.openxmlformats.org/officeDocument/2006/relationships/image"/><Relationship Id="rId4" Target="../media/image3.png" Type="http://schemas.openxmlformats.org/officeDocument/2006/relationships/image"/></Relationships>
</file>

<file path=ppt/slides/_rels/slide54.xml.rels><?xml version="1.0" encoding="UTF-8" standalone="yes" ?><Relationships xmlns="http://schemas.openxmlformats.org/package/2006/relationships"><Relationship Id="rId8" Target="../media/image11.png" Type="http://schemas.openxmlformats.org/officeDocument/2006/relationships/image"/><Relationship Id="rId3" Target="../media/image2.png" Type="http://schemas.openxmlformats.org/officeDocument/2006/relationships/image"/><Relationship Id="rId7" Target="../media/image6.jpeg" Type="http://schemas.openxmlformats.org/officeDocument/2006/relationships/image"/><Relationship Id="rId2" Target="../media/image1.jpeg" Type="http://schemas.openxmlformats.org/officeDocument/2006/relationships/image"/><Relationship Id="rId1" Target="../slideLayouts/slideLayout2.xml" Type="http://schemas.openxmlformats.org/officeDocument/2006/relationships/slideLayout"/><Relationship Id="rId6" Target="../media/image5.png" Type="http://schemas.openxmlformats.org/officeDocument/2006/relationships/image"/><Relationship Id="rId5" Target="../media/image4.png" Type="http://schemas.openxmlformats.org/officeDocument/2006/relationships/image"/><Relationship Id="rId4" Target="../media/image3.png" Type="http://schemas.openxmlformats.org/officeDocument/2006/relationships/image"/></Relationships>
</file>

<file path=ppt/slides/_rels/slide55.xml.rels><?xml version="1.0" encoding="UTF-8" standalone="yes" ?><Relationships xmlns="http://schemas.openxmlformats.org/package/2006/relationships"><Relationship Id="rId8" Target="../media/image6.jpeg" Type="http://schemas.openxmlformats.org/officeDocument/2006/relationships/image"/><Relationship Id="rId3" Target="../media/image1.jpeg" Type="http://schemas.openxmlformats.org/officeDocument/2006/relationships/image"/><Relationship Id="rId7" Target="../media/image5.png" Type="http://schemas.openxmlformats.org/officeDocument/2006/relationships/image"/><Relationship Id="rId2" Target="../media/image12.png" Type="http://schemas.openxmlformats.org/officeDocument/2006/relationships/image"/><Relationship Id="rId1" Target="../slideLayouts/slideLayout2.xml" Type="http://schemas.openxmlformats.org/officeDocument/2006/relationships/slideLayout"/><Relationship Id="rId6" Target="../media/image4.png" Type="http://schemas.openxmlformats.org/officeDocument/2006/relationships/image"/><Relationship Id="rId5" Target="../media/image3.png" Type="http://schemas.openxmlformats.org/officeDocument/2006/relationships/image"/><Relationship Id="rId4" Target="../media/image2.png" Type="http://schemas.openxmlformats.org/officeDocument/2006/relationships/image"/></Relationships>
</file>

<file path=ppt/slides/_rels/slide56.xml.rels><?xml version="1.0" encoding="UTF-8" standalone="yes" ?><Relationships xmlns="http://schemas.openxmlformats.org/package/2006/relationships"><Relationship Id="rId8" Target="../media/image6.jpeg" Type="http://schemas.openxmlformats.org/officeDocument/2006/relationships/image"/><Relationship Id="rId3" Target="../media/image1.jpeg" Type="http://schemas.openxmlformats.org/officeDocument/2006/relationships/image"/><Relationship Id="rId7" Target="../media/image5.png" Type="http://schemas.openxmlformats.org/officeDocument/2006/relationships/image"/><Relationship Id="rId2" Target="../media/image13.png" Type="http://schemas.openxmlformats.org/officeDocument/2006/relationships/image"/><Relationship Id="rId1" Target="../slideLayouts/slideLayout2.xml" Type="http://schemas.openxmlformats.org/officeDocument/2006/relationships/slideLayout"/><Relationship Id="rId6" Target="../media/image4.png" Type="http://schemas.openxmlformats.org/officeDocument/2006/relationships/image"/><Relationship Id="rId5" Target="../media/image3.png" Type="http://schemas.openxmlformats.org/officeDocument/2006/relationships/image"/><Relationship Id="rId4" Target="../media/image2.png" Type="http://schemas.openxmlformats.org/officeDocument/2006/relationships/image"/></Relationships>
</file>

<file path=ppt/slides/_rels/slide57.xml.rels><?xml version="1.0" encoding="UTF-8" standalone="yes" ?><Relationships xmlns="http://schemas.openxmlformats.org/package/2006/relationships"><Relationship Id="rId8" Target="../media/image6.jpeg" Type="http://schemas.openxmlformats.org/officeDocument/2006/relationships/image"/><Relationship Id="rId3" Target="../media/image1.jpeg" Type="http://schemas.openxmlformats.org/officeDocument/2006/relationships/image"/><Relationship Id="rId7" Target="../media/image5.png" Type="http://schemas.openxmlformats.org/officeDocument/2006/relationships/image"/><Relationship Id="rId2" Target="../media/image14.png" Type="http://schemas.openxmlformats.org/officeDocument/2006/relationships/image"/><Relationship Id="rId1" Target="../slideLayouts/slideLayout2.xml" Type="http://schemas.openxmlformats.org/officeDocument/2006/relationships/slideLayout"/><Relationship Id="rId6" Target="../media/image4.png" Type="http://schemas.openxmlformats.org/officeDocument/2006/relationships/image"/><Relationship Id="rId5" Target="../media/image3.png" Type="http://schemas.openxmlformats.org/officeDocument/2006/relationships/image"/><Relationship Id="rId4" Target="../media/image2.png" Type="http://schemas.openxmlformats.org/officeDocument/2006/relationships/image"/></Relationships>
</file>

<file path=ppt/slides/_rels/slide58.xml.rels><?xml version="1.0" encoding="UTF-8" standalone="yes" ?><Relationships xmlns="http://schemas.openxmlformats.org/package/2006/relationships"><Relationship Id="rId3" Target="../media/image2.png" Type="http://schemas.openxmlformats.org/officeDocument/2006/relationships/image"/><Relationship Id="rId7" Target="../media/image6.jpeg" Type="http://schemas.openxmlformats.org/officeDocument/2006/relationships/image"/><Relationship Id="rId2" Target="../media/image1.jpeg" Type="http://schemas.openxmlformats.org/officeDocument/2006/relationships/image"/><Relationship Id="rId1" Target="../slideLayouts/slideLayout2.xml" Type="http://schemas.openxmlformats.org/officeDocument/2006/relationships/slideLayout"/><Relationship Id="rId6" Target="../media/image5.png" Type="http://schemas.openxmlformats.org/officeDocument/2006/relationships/image"/><Relationship Id="rId5" Target="../media/image4.png" Type="http://schemas.openxmlformats.org/officeDocument/2006/relationships/image"/><Relationship Id="rId4" Target="../media/image3.png" Type="http://schemas.openxmlformats.org/officeDocument/2006/relationships/image"/></Relationships>
</file>

<file path=ppt/slides/_rels/slide59.xml.rels><?xml version="1.0" encoding="UTF-8" standalone="yes" ?><Relationships xmlns="http://schemas.openxmlformats.org/package/2006/relationships"><Relationship Id="rId3" Target="../media/image2.png" Type="http://schemas.openxmlformats.org/officeDocument/2006/relationships/image"/><Relationship Id="rId7" Target="../media/image6.jpeg" Type="http://schemas.openxmlformats.org/officeDocument/2006/relationships/image"/><Relationship Id="rId2" Target="../media/image1.jpeg" Type="http://schemas.openxmlformats.org/officeDocument/2006/relationships/image"/><Relationship Id="rId1" Target="../slideLayouts/slideLayout2.xml" Type="http://schemas.openxmlformats.org/officeDocument/2006/relationships/slideLayout"/><Relationship Id="rId6" Target="../media/image5.png" Type="http://schemas.openxmlformats.org/officeDocument/2006/relationships/image"/><Relationship Id="rId5" Target="../media/image4.png" Type="http://schemas.openxmlformats.org/officeDocument/2006/relationships/image"/><Relationship Id="rId4" Target="../media/image3.png" Type="http://schemas.openxmlformats.org/officeDocument/2006/relationships/image"/></Relationships>
</file>

<file path=ppt/slides/_rels/slide6.xml.rels><?xml version="1.0" encoding="UTF-8" standalone="yes" ?><Relationships xmlns="http://schemas.openxmlformats.org/package/2006/relationships"><Relationship Id="rId3" Target="../media/image2.png" Type="http://schemas.openxmlformats.org/officeDocument/2006/relationships/image"/><Relationship Id="rId7" Target="../media/image6.jpeg" Type="http://schemas.openxmlformats.org/officeDocument/2006/relationships/image"/><Relationship Id="rId2" Target="../media/image1.jpeg" Type="http://schemas.openxmlformats.org/officeDocument/2006/relationships/image"/><Relationship Id="rId1" Target="../slideLayouts/slideLayout2.xml" Type="http://schemas.openxmlformats.org/officeDocument/2006/relationships/slideLayout"/><Relationship Id="rId6" Target="../media/image5.png" Type="http://schemas.openxmlformats.org/officeDocument/2006/relationships/image"/><Relationship Id="rId5" Target="../media/image4.png" Type="http://schemas.openxmlformats.org/officeDocument/2006/relationships/image"/><Relationship Id="rId4" Target="../media/image3.png" Type="http://schemas.openxmlformats.org/officeDocument/2006/relationships/image"/></Relationships>
</file>

<file path=ppt/slides/_rels/slide60.xml.rels><?xml version="1.0" encoding="UTF-8" standalone="yes" ?><Relationships xmlns="http://schemas.openxmlformats.org/package/2006/relationships"><Relationship Id="rId3" Target="../media/image2.png" Type="http://schemas.openxmlformats.org/officeDocument/2006/relationships/image"/><Relationship Id="rId7" Target="../media/image6.jpeg" Type="http://schemas.openxmlformats.org/officeDocument/2006/relationships/image"/><Relationship Id="rId2" Target="../media/image1.jpeg" Type="http://schemas.openxmlformats.org/officeDocument/2006/relationships/image"/><Relationship Id="rId1" Target="../slideLayouts/slideLayout2.xml" Type="http://schemas.openxmlformats.org/officeDocument/2006/relationships/slideLayout"/><Relationship Id="rId6" Target="../media/image5.png" Type="http://schemas.openxmlformats.org/officeDocument/2006/relationships/image"/><Relationship Id="rId5" Target="../media/image4.png" Type="http://schemas.openxmlformats.org/officeDocument/2006/relationships/image"/><Relationship Id="rId4" Target="../media/image3.png" Type="http://schemas.openxmlformats.org/officeDocument/2006/relationships/image"/></Relationships>
</file>

<file path=ppt/slides/_rels/slide61.xml.rels><?xml version="1.0" encoding="UTF-8" standalone="yes" ?><Relationships xmlns="http://schemas.openxmlformats.org/package/2006/relationships"><Relationship Id="rId3" Target="../media/image2.png" Type="http://schemas.openxmlformats.org/officeDocument/2006/relationships/image"/><Relationship Id="rId7" Target="../media/image6.jpeg" Type="http://schemas.openxmlformats.org/officeDocument/2006/relationships/image"/><Relationship Id="rId2" Target="../media/image1.jpeg" Type="http://schemas.openxmlformats.org/officeDocument/2006/relationships/image"/><Relationship Id="rId1" Target="../slideLayouts/slideLayout2.xml" Type="http://schemas.openxmlformats.org/officeDocument/2006/relationships/slideLayout"/><Relationship Id="rId6" Target="../media/image5.png" Type="http://schemas.openxmlformats.org/officeDocument/2006/relationships/image"/><Relationship Id="rId5" Target="../media/image4.png" Type="http://schemas.openxmlformats.org/officeDocument/2006/relationships/image"/><Relationship Id="rId4" Target="../media/image3.png" Type="http://schemas.openxmlformats.org/officeDocument/2006/relationships/image"/></Relationships>
</file>

<file path=ppt/slides/_rels/slide62.xml.rels><?xml version="1.0" encoding="UTF-8" standalone="yes" ?><Relationships xmlns="http://schemas.openxmlformats.org/package/2006/relationships"><Relationship Id="rId3" Target="../media/image2.png" Type="http://schemas.openxmlformats.org/officeDocument/2006/relationships/image"/><Relationship Id="rId7" Target="../media/image6.jpeg" Type="http://schemas.openxmlformats.org/officeDocument/2006/relationships/image"/><Relationship Id="rId2" Target="../media/image1.jpeg" Type="http://schemas.openxmlformats.org/officeDocument/2006/relationships/image"/><Relationship Id="rId1" Target="../slideLayouts/slideLayout2.xml" Type="http://schemas.openxmlformats.org/officeDocument/2006/relationships/slideLayout"/><Relationship Id="rId6" Target="../media/image5.png" Type="http://schemas.openxmlformats.org/officeDocument/2006/relationships/image"/><Relationship Id="rId5" Target="../media/image4.png" Type="http://schemas.openxmlformats.org/officeDocument/2006/relationships/image"/><Relationship Id="rId4" Target="../media/image3.png" Type="http://schemas.openxmlformats.org/officeDocument/2006/relationships/image"/></Relationships>
</file>

<file path=ppt/slides/_rels/slide63.xml.rels><?xml version="1.0" encoding="UTF-8" standalone="yes" ?><Relationships xmlns="http://schemas.openxmlformats.org/package/2006/relationships"><Relationship Id="rId8" Target="../media/image15.gif" Type="http://schemas.openxmlformats.org/officeDocument/2006/relationships/image"/><Relationship Id="rId3" Target="../media/image2.png" Type="http://schemas.openxmlformats.org/officeDocument/2006/relationships/image"/><Relationship Id="rId7" Target="../media/image6.jpeg" Type="http://schemas.openxmlformats.org/officeDocument/2006/relationships/image"/><Relationship Id="rId2" Target="../media/image1.jpeg" Type="http://schemas.openxmlformats.org/officeDocument/2006/relationships/image"/><Relationship Id="rId1" Target="../slideLayouts/slideLayout2.xml" Type="http://schemas.openxmlformats.org/officeDocument/2006/relationships/slideLayout"/><Relationship Id="rId6" Target="../media/image5.png" Type="http://schemas.openxmlformats.org/officeDocument/2006/relationships/image"/><Relationship Id="rId5" Target="../media/image4.png" Type="http://schemas.openxmlformats.org/officeDocument/2006/relationships/image"/><Relationship Id="rId4" Target="../media/image3.png" Type="http://schemas.openxmlformats.org/officeDocument/2006/relationships/image"/></Relationships>
</file>

<file path=ppt/slides/_rels/slide64.xml.rels><?xml version="1.0" encoding="UTF-8" standalone="yes" ?><Relationships xmlns="http://schemas.openxmlformats.org/package/2006/relationships"><Relationship Id="rId8" Target="../media/image16.jpeg" Type="http://schemas.openxmlformats.org/officeDocument/2006/relationships/image"/><Relationship Id="rId3" Target="../media/image2.png" Type="http://schemas.openxmlformats.org/officeDocument/2006/relationships/image"/><Relationship Id="rId7" Target="../media/image6.jpeg" Type="http://schemas.openxmlformats.org/officeDocument/2006/relationships/image"/><Relationship Id="rId2" Target="../media/image1.jpeg" Type="http://schemas.openxmlformats.org/officeDocument/2006/relationships/image"/><Relationship Id="rId1" Target="../slideLayouts/slideLayout2.xml" Type="http://schemas.openxmlformats.org/officeDocument/2006/relationships/slideLayout"/><Relationship Id="rId6" Target="../media/image5.png" Type="http://schemas.openxmlformats.org/officeDocument/2006/relationships/image"/><Relationship Id="rId5" Target="../media/image4.png" Type="http://schemas.openxmlformats.org/officeDocument/2006/relationships/image"/><Relationship Id="rId4" Target="../media/image3.png" Type="http://schemas.openxmlformats.org/officeDocument/2006/relationships/image"/></Relationships>
</file>

<file path=ppt/slides/_rels/slide65.xml.rels><?xml version="1.0" encoding="UTF-8" standalone="yes" ?><Relationships xmlns="http://schemas.openxmlformats.org/package/2006/relationships"><Relationship Id="rId8" Target="../media/image17.png" Type="http://schemas.openxmlformats.org/officeDocument/2006/relationships/image"/><Relationship Id="rId3" Target="../media/image2.png" Type="http://schemas.openxmlformats.org/officeDocument/2006/relationships/image"/><Relationship Id="rId7" Target="../media/image6.jpeg" Type="http://schemas.openxmlformats.org/officeDocument/2006/relationships/image"/><Relationship Id="rId2" Target="../media/image1.jpeg" Type="http://schemas.openxmlformats.org/officeDocument/2006/relationships/image"/><Relationship Id="rId1" Target="../slideLayouts/slideLayout2.xml" Type="http://schemas.openxmlformats.org/officeDocument/2006/relationships/slideLayout"/><Relationship Id="rId6" Target="../media/image5.png" Type="http://schemas.openxmlformats.org/officeDocument/2006/relationships/image"/><Relationship Id="rId5" Target="../media/image4.png" Type="http://schemas.openxmlformats.org/officeDocument/2006/relationships/image"/><Relationship Id="rId4" Target="../media/image3.png" Type="http://schemas.openxmlformats.org/officeDocument/2006/relationships/image"/></Relationships>
</file>

<file path=ppt/slides/_rels/slide66.xml.rels><?xml version="1.0" encoding="UTF-8" standalone="yes" ?><Relationships xmlns="http://schemas.openxmlformats.org/package/2006/relationships"><Relationship Id="rId8" Target="../media/image18.png" Type="http://schemas.openxmlformats.org/officeDocument/2006/relationships/image"/><Relationship Id="rId3" Target="../media/image2.png" Type="http://schemas.openxmlformats.org/officeDocument/2006/relationships/image"/><Relationship Id="rId7" Target="../media/image6.jpeg" Type="http://schemas.openxmlformats.org/officeDocument/2006/relationships/image"/><Relationship Id="rId2" Target="../media/image1.jpeg" Type="http://schemas.openxmlformats.org/officeDocument/2006/relationships/image"/><Relationship Id="rId1" Target="../slideLayouts/slideLayout2.xml" Type="http://schemas.openxmlformats.org/officeDocument/2006/relationships/slideLayout"/><Relationship Id="rId6" Target="../media/image5.png" Type="http://schemas.openxmlformats.org/officeDocument/2006/relationships/image"/><Relationship Id="rId5" Target="../media/image4.png" Type="http://schemas.openxmlformats.org/officeDocument/2006/relationships/image"/><Relationship Id="rId4" Target="../media/image3.png" Type="http://schemas.openxmlformats.org/officeDocument/2006/relationships/image"/></Relationships>
</file>

<file path=ppt/slides/_rels/slide67.xml.rels><?xml version="1.0" encoding="UTF-8" standalone="yes" ?><Relationships xmlns="http://schemas.openxmlformats.org/package/2006/relationships"><Relationship Id="rId8" Target="../media/image19.jpeg" Type="http://schemas.openxmlformats.org/officeDocument/2006/relationships/image"/><Relationship Id="rId3" Target="../media/image2.png" Type="http://schemas.openxmlformats.org/officeDocument/2006/relationships/image"/><Relationship Id="rId7" Target="../media/image6.jpeg" Type="http://schemas.openxmlformats.org/officeDocument/2006/relationships/image"/><Relationship Id="rId2" Target="../media/image1.jpeg" Type="http://schemas.openxmlformats.org/officeDocument/2006/relationships/image"/><Relationship Id="rId1" Target="../slideLayouts/slideLayout2.xml" Type="http://schemas.openxmlformats.org/officeDocument/2006/relationships/slideLayout"/><Relationship Id="rId6" Target="../media/image5.png" Type="http://schemas.openxmlformats.org/officeDocument/2006/relationships/image"/><Relationship Id="rId5" Target="../media/image4.png" Type="http://schemas.openxmlformats.org/officeDocument/2006/relationships/image"/><Relationship Id="rId4" Target="../media/image3.png" Type="http://schemas.openxmlformats.org/officeDocument/2006/relationships/image"/></Relationships>
</file>

<file path=ppt/slides/_rels/slide68.xml.rels><?xml version="1.0" encoding="UTF-8" standalone="yes" ?><Relationships xmlns="http://schemas.openxmlformats.org/package/2006/relationships"><Relationship Id="rId8" Target="../media/image20.jpeg" Type="http://schemas.openxmlformats.org/officeDocument/2006/relationships/image"/><Relationship Id="rId3" Target="../media/image2.png" Type="http://schemas.openxmlformats.org/officeDocument/2006/relationships/image"/><Relationship Id="rId7" Target="../media/image6.jpeg" Type="http://schemas.openxmlformats.org/officeDocument/2006/relationships/image"/><Relationship Id="rId2" Target="../media/image1.jpeg" Type="http://schemas.openxmlformats.org/officeDocument/2006/relationships/image"/><Relationship Id="rId1" Target="../slideLayouts/slideLayout2.xml" Type="http://schemas.openxmlformats.org/officeDocument/2006/relationships/slideLayout"/><Relationship Id="rId6" Target="../media/image5.png" Type="http://schemas.openxmlformats.org/officeDocument/2006/relationships/image"/><Relationship Id="rId5" Target="../media/image4.png" Type="http://schemas.openxmlformats.org/officeDocument/2006/relationships/image"/><Relationship Id="rId4" Target="../media/image3.png" Type="http://schemas.openxmlformats.org/officeDocument/2006/relationships/image"/></Relationships>
</file>

<file path=ppt/slides/_rels/slide69.xml.rels><?xml version="1.0" encoding="UTF-8" standalone="yes" ?><Relationships xmlns="http://schemas.openxmlformats.org/package/2006/relationships"><Relationship Id="rId8" Target="../media/image21.jpeg" Type="http://schemas.openxmlformats.org/officeDocument/2006/relationships/image"/><Relationship Id="rId3" Target="../media/image2.png" Type="http://schemas.openxmlformats.org/officeDocument/2006/relationships/image"/><Relationship Id="rId7" Target="../media/image6.jpeg" Type="http://schemas.openxmlformats.org/officeDocument/2006/relationships/image"/><Relationship Id="rId2" Target="../media/image1.jpeg" Type="http://schemas.openxmlformats.org/officeDocument/2006/relationships/image"/><Relationship Id="rId1" Target="../slideLayouts/slideLayout2.xml" Type="http://schemas.openxmlformats.org/officeDocument/2006/relationships/slideLayout"/><Relationship Id="rId6" Target="../media/image5.png" Type="http://schemas.openxmlformats.org/officeDocument/2006/relationships/image"/><Relationship Id="rId5" Target="../media/image4.png" Type="http://schemas.openxmlformats.org/officeDocument/2006/relationships/image"/><Relationship Id="rId10" Target="../media/image23.jpeg" Type="http://schemas.openxmlformats.org/officeDocument/2006/relationships/image"/><Relationship Id="rId4" Target="../media/image3.png" Type="http://schemas.openxmlformats.org/officeDocument/2006/relationships/image"/><Relationship Id="rId9" Target="../media/image22.png" Type="http://schemas.openxmlformats.org/officeDocument/2006/relationships/image"/></Relationships>
</file>

<file path=ppt/slides/_rels/slide7.xml.rels><?xml version="1.0" encoding="UTF-8" standalone="yes" ?><Relationships xmlns="http://schemas.openxmlformats.org/package/2006/relationships"><Relationship Id="rId3" Target="../media/image2.png" Type="http://schemas.openxmlformats.org/officeDocument/2006/relationships/image"/><Relationship Id="rId7" Target="../media/image6.jpeg" Type="http://schemas.openxmlformats.org/officeDocument/2006/relationships/image"/><Relationship Id="rId2" Target="../media/image1.jpeg" Type="http://schemas.openxmlformats.org/officeDocument/2006/relationships/image"/><Relationship Id="rId1" Target="../slideLayouts/slideLayout2.xml" Type="http://schemas.openxmlformats.org/officeDocument/2006/relationships/slideLayout"/><Relationship Id="rId6" Target="../media/image5.png" Type="http://schemas.openxmlformats.org/officeDocument/2006/relationships/image"/><Relationship Id="rId5" Target="../media/image4.png" Type="http://schemas.openxmlformats.org/officeDocument/2006/relationships/image"/><Relationship Id="rId4" Target="../media/image3.png" Type="http://schemas.openxmlformats.org/officeDocument/2006/relationships/image"/></Relationships>
</file>

<file path=ppt/slides/_rels/slide70.xml.rels><?xml version="1.0" encoding="UTF-8" standalone="yes" ?><Relationships xmlns="http://schemas.openxmlformats.org/package/2006/relationships"><Relationship Id="rId8" Target="../media/image24.jpeg" Type="http://schemas.openxmlformats.org/officeDocument/2006/relationships/image"/><Relationship Id="rId3" Target="../media/image2.png" Type="http://schemas.openxmlformats.org/officeDocument/2006/relationships/image"/><Relationship Id="rId7" Target="../media/image6.jpeg" Type="http://schemas.openxmlformats.org/officeDocument/2006/relationships/image"/><Relationship Id="rId2" Target="../media/image1.jpeg" Type="http://schemas.openxmlformats.org/officeDocument/2006/relationships/image"/><Relationship Id="rId1" Target="../slideLayouts/slideLayout2.xml" Type="http://schemas.openxmlformats.org/officeDocument/2006/relationships/slideLayout"/><Relationship Id="rId6" Target="../media/image5.png" Type="http://schemas.openxmlformats.org/officeDocument/2006/relationships/image"/><Relationship Id="rId5" Target="../media/image4.png" Type="http://schemas.openxmlformats.org/officeDocument/2006/relationships/image"/><Relationship Id="rId4" Target="../media/image3.png" Type="http://schemas.openxmlformats.org/officeDocument/2006/relationships/image"/></Relationships>
</file>

<file path=ppt/slides/_rels/slide71.xml.rels><?xml version="1.0" encoding="UTF-8" standalone="yes" ?><Relationships xmlns="http://schemas.openxmlformats.org/package/2006/relationships"><Relationship Id="rId8" Target="../media/image25.jpeg" Type="http://schemas.openxmlformats.org/officeDocument/2006/relationships/image"/><Relationship Id="rId3" Target="../media/image2.png" Type="http://schemas.openxmlformats.org/officeDocument/2006/relationships/image"/><Relationship Id="rId7" Target="../media/image6.jpeg" Type="http://schemas.openxmlformats.org/officeDocument/2006/relationships/image"/><Relationship Id="rId2" Target="../media/image1.jpeg" Type="http://schemas.openxmlformats.org/officeDocument/2006/relationships/image"/><Relationship Id="rId1" Target="../slideLayouts/slideLayout2.xml" Type="http://schemas.openxmlformats.org/officeDocument/2006/relationships/slideLayout"/><Relationship Id="rId6" Target="../media/image5.png" Type="http://schemas.openxmlformats.org/officeDocument/2006/relationships/image"/><Relationship Id="rId5" Target="../media/image4.png" Type="http://schemas.openxmlformats.org/officeDocument/2006/relationships/image"/><Relationship Id="rId4" Target="../media/image3.png" Type="http://schemas.openxmlformats.org/officeDocument/2006/relationships/image"/><Relationship Id="rId9" Target="../media/image26.png" Type="http://schemas.openxmlformats.org/officeDocument/2006/relationships/image"/></Relationships>
</file>

<file path=ppt/slides/_rels/slide72.xml.rels><?xml version="1.0" encoding="UTF-8" standalone="yes" ?><Relationships xmlns="http://schemas.openxmlformats.org/package/2006/relationships"><Relationship Id="rId8" Target="../media/image27.jpeg" Type="http://schemas.openxmlformats.org/officeDocument/2006/relationships/image"/><Relationship Id="rId3" Target="../media/image2.png" Type="http://schemas.openxmlformats.org/officeDocument/2006/relationships/image"/><Relationship Id="rId7" Target="../media/image6.jpeg" Type="http://schemas.openxmlformats.org/officeDocument/2006/relationships/image"/><Relationship Id="rId2" Target="../media/image1.jpeg" Type="http://schemas.openxmlformats.org/officeDocument/2006/relationships/image"/><Relationship Id="rId1" Target="../slideLayouts/slideLayout2.xml" Type="http://schemas.openxmlformats.org/officeDocument/2006/relationships/slideLayout"/><Relationship Id="rId6" Target="../media/image5.png" Type="http://schemas.openxmlformats.org/officeDocument/2006/relationships/image"/><Relationship Id="rId5" Target="../media/image4.png" Type="http://schemas.openxmlformats.org/officeDocument/2006/relationships/image"/><Relationship Id="rId4" Target="../media/image3.png" Type="http://schemas.openxmlformats.org/officeDocument/2006/relationships/image"/><Relationship Id="rId9" Target="../media/image28.jpeg" Type="http://schemas.openxmlformats.org/officeDocument/2006/relationships/image"/></Relationships>
</file>

<file path=ppt/slides/_rels/slide73.xml.rels><?xml version="1.0" encoding="UTF-8" standalone="yes" ?><Relationships xmlns="http://schemas.openxmlformats.org/package/2006/relationships"><Relationship Id="rId8" Target="../media/image29.jpeg" Type="http://schemas.openxmlformats.org/officeDocument/2006/relationships/image"/><Relationship Id="rId3" Target="../media/image2.png" Type="http://schemas.openxmlformats.org/officeDocument/2006/relationships/image"/><Relationship Id="rId7" Target="../media/image6.jpeg" Type="http://schemas.openxmlformats.org/officeDocument/2006/relationships/image"/><Relationship Id="rId2" Target="../media/image1.jpeg" Type="http://schemas.openxmlformats.org/officeDocument/2006/relationships/image"/><Relationship Id="rId1" Target="../slideLayouts/slideLayout2.xml" Type="http://schemas.openxmlformats.org/officeDocument/2006/relationships/slideLayout"/><Relationship Id="rId6" Target="../media/image5.png" Type="http://schemas.openxmlformats.org/officeDocument/2006/relationships/image"/><Relationship Id="rId5" Target="../media/image4.png" Type="http://schemas.openxmlformats.org/officeDocument/2006/relationships/image"/><Relationship Id="rId4" Target="../media/image3.png" Type="http://schemas.openxmlformats.org/officeDocument/2006/relationships/image"/></Relationships>
</file>

<file path=ppt/slides/_rels/slide74.xml.rels><?xml version="1.0" encoding="UTF-8" standalone="yes" ?><Relationships xmlns="http://schemas.openxmlformats.org/package/2006/relationships"><Relationship Id="rId8" Target="../media/image30.jpeg" Type="http://schemas.openxmlformats.org/officeDocument/2006/relationships/image"/><Relationship Id="rId3" Target="../media/image2.png" Type="http://schemas.openxmlformats.org/officeDocument/2006/relationships/image"/><Relationship Id="rId7" Target="../media/image6.jpeg" Type="http://schemas.openxmlformats.org/officeDocument/2006/relationships/image"/><Relationship Id="rId2" Target="../media/image1.jpeg" Type="http://schemas.openxmlformats.org/officeDocument/2006/relationships/image"/><Relationship Id="rId1" Target="../slideLayouts/slideLayout2.xml" Type="http://schemas.openxmlformats.org/officeDocument/2006/relationships/slideLayout"/><Relationship Id="rId6" Target="../media/image5.png" Type="http://schemas.openxmlformats.org/officeDocument/2006/relationships/image"/><Relationship Id="rId5" Target="../media/image4.png" Type="http://schemas.openxmlformats.org/officeDocument/2006/relationships/image"/><Relationship Id="rId4" Target="../media/image3.png" Type="http://schemas.openxmlformats.org/officeDocument/2006/relationships/image"/><Relationship Id="rId9" Target="../media/image31.jpeg" Type="http://schemas.openxmlformats.org/officeDocument/2006/relationships/image"/></Relationships>
</file>

<file path=ppt/slides/_rels/slide75.xml.rels><?xml version="1.0" encoding="UTF-8" standalone="yes" ?><Relationships xmlns="http://schemas.openxmlformats.org/package/2006/relationships"><Relationship Id="rId8" Target="../media/image32.jpeg" Type="http://schemas.openxmlformats.org/officeDocument/2006/relationships/image"/><Relationship Id="rId3" Target="../media/image2.png" Type="http://schemas.openxmlformats.org/officeDocument/2006/relationships/image"/><Relationship Id="rId7" Target="../media/image6.jpeg" Type="http://schemas.openxmlformats.org/officeDocument/2006/relationships/image"/><Relationship Id="rId2" Target="../media/image1.jpeg" Type="http://schemas.openxmlformats.org/officeDocument/2006/relationships/image"/><Relationship Id="rId1" Target="../slideLayouts/slideLayout2.xml" Type="http://schemas.openxmlformats.org/officeDocument/2006/relationships/slideLayout"/><Relationship Id="rId6" Target="../media/image5.png" Type="http://schemas.openxmlformats.org/officeDocument/2006/relationships/image"/><Relationship Id="rId5" Target="../media/image4.png" Type="http://schemas.openxmlformats.org/officeDocument/2006/relationships/image"/><Relationship Id="rId4" Target="../media/image3.png" Type="http://schemas.openxmlformats.org/officeDocument/2006/relationships/image"/></Relationships>
</file>

<file path=ppt/slides/_rels/slide76.xml.rels><?xml version="1.0" encoding="UTF-8" standalone="yes" ?><Relationships xmlns="http://schemas.openxmlformats.org/package/2006/relationships"><Relationship Id="rId8" Target="../media/image33.jpeg" Type="http://schemas.openxmlformats.org/officeDocument/2006/relationships/image"/><Relationship Id="rId3" Target="../media/image2.png" Type="http://schemas.openxmlformats.org/officeDocument/2006/relationships/image"/><Relationship Id="rId7" Target="../media/image6.jpeg" Type="http://schemas.openxmlformats.org/officeDocument/2006/relationships/image"/><Relationship Id="rId2" Target="../media/image1.jpeg" Type="http://schemas.openxmlformats.org/officeDocument/2006/relationships/image"/><Relationship Id="rId1" Target="../slideLayouts/slideLayout2.xml" Type="http://schemas.openxmlformats.org/officeDocument/2006/relationships/slideLayout"/><Relationship Id="rId6" Target="../media/image5.png" Type="http://schemas.openxmlformats.org/officeDocument/2006/relationships/image"/><Relationship Id="rId11" Target="../media/image36.png" Type="http://schemas.openxmlformats.org/officeDocument/2006/relationships/image"/><Relationship Id="rId5" Target="../media/image4.png" Type="http://schemas.openxmlformats.org/officeDocument/2006/relationships/image"/><Relationship Id="rId10" Target="../media/image35.png" Type="http://schemas.openxmlformats.org/officeDocument/2006/relationships/image"/><Relationship Id="rId4" Target="../media/image3.png" Type="http://schemas.openxmlformats.org/officeDocument/2006/relationships/image"/><Relationship Id="rId9" Target="../media/image34.png" Type="http://schemas.openxmlformats.org/officeDocument/2006/relationships/image"/></Relationships>
</file>

<file path=ppt/slides/_rels/slide77.xml.rels><?xml version="1.0" encoding="UTF-8" standalone="yes" ?><Relationships xmlns="http://schemas.openxmlformats.org/package/2006/relationships"><Relationship Id="rId8" Target="../media/image37.jpeg" Type="http://schemas.openxmlformats.org/officeDocument/2006/relationships/image"/><Relationship Id="rId3" Target="../media/image2.png" Type="http://schemas.openxmlformats.org/officeDocument/2006/relationships/image"/><Relationship Id="rId7" Target="../media/image6.jpeg" Type="http://schemas.openxmlformats.org/officeDocument/2006/relationships/image"/><Relationship Id="rId2" Target="../media/image1.jpeg" Type="http://schemas.openxmlformats.org/officeDocument/2006/relationships/image"/><Relationship Id="rId1" Target="../slideLayouts/slideLayout2.xml" Type="http://schemas.openxmlformats.org/officeDocument/2006/relationships/slideLayout"/><Relationship Id="rId6" Target="../media/image5.png" Type="http://schemas.openxmlformats.org/officeDocument/2006/relationships/image"/><Relationship Id="rId5" Target="../media/image4.png" Type="http://schemas.openxmlformats.org/officeDocument/2006/relationships/image"/><Relationship Id="rId10" Target="../media/image39.png" Type="http://schemas.openxmlformats.org/officeDocument/2006/relationships/image"/><Relationship Id="rId4" Target="../media/image3.png" Type="http://schemas.openxmlformats.org/officeDocument/2006/relationships/image"/><Relationship Id="rId9" Target="../media/image38.png" Type="http://schemas.openxmlformats.org/officeDocument/2006/relationships/image"/></Relationships>
</file>

<file path=ppt/slides/_rels/slide78.xml.rels><?xml version="1.0" encoding="UTF-8" standalone="yes" ?><Relationships xmlns="http://schemas.openxmlformats.org/package/2006/relationships"><Relationship Id="rId8" Target="../media/image40.jpeg" Type="http://schemas.openxmlformats.org/officeDocument/2006/relationships/image"/><Relationship Id="rId3" Target="../media/image2.png" Type="http://schemas.openxmlformats.org/officeDocument/2006/relationships/image"/><Relationship Id="rId7" Target="../media/image6.jpeg" Type="http://schemas.openxmlformats.org/officeDocument/2006/relationships/image"/><Relationship Id="rId2" Target="../media/image1.jpeg" Type="http://schemas.openxmlformats.org/officeDocument/2006/relationships/image"/><Relationship Id="rId1" Target="../slideLayouts/slideLayout2.xml" Type="http://schemas.openxmlformats.org/officeDocument/2006/relationships/slideLayout"/><Relationship Id="rId6" Target="../media/image5.png" Type="http://schemas.openxmlformats.org/officeDocument/2006/relationships/image"/><Relationship Id="rId5" Target="../media/image4.png" Type="http://schemas.openxmlformats.org/officeDocument/2006/relationships/image"/><Relationship Id="rId4" Target="../media/image3.png" Type="http://schemas.openxmlformats.org/officeDocument/2006/relationships/image"/></Relationships>
</file>

<file path=ppt/slides/_rels/slide79.xml.rels><?xml version="1.0" encoding="UTF-8" standalone="yes" ?><Relationships xmlns="http://schemas.openxmlformats.org/package/2006/relationships"><Relationship Id="rId8" Target="../media/image41.jpeg" Type="http://schemas.openxmlformats.org/officeDocument/2006/relationships/image"/><Relationship Id="rId3" Target="../media/image2.png" Type="http://schemas.openxmlformats.org/officeDocument/2006/relationships/image"/><Relationship Id="rId7" Target="../media/image6.jpeg" Type="http://schemas.openxmlformats.org/officeDocument/2006/relationships/image"/><Relationship Id="rId2" Target="../media/image1.jpeg" Type="http://schemas.openxmlformats.org/officeDocument/2006/relationships/image"/><Relationship Id="rId1" Target="../slideLayouts/slideLayout2.xml" Type="http://schemas.openxmlformats.org/officeDocument/2006/relationships/slideLayout"/><Relationship Id="rId6" Target="../media/image5.png" Type="http://schemas.openxmlformats.org/officeDocument/2006/relationships/image"/><Relationship Id="rId5" Target="../media/image4.png" Type="http://schemas.openxmlformats.org/officeDocument/2006/relationships/image"/><Relationship Id="rId4" Target="../media/image3.png" Type="http://schemas.openxmlformats.org/officeDocument/2006/relationships/image"/></Relationships>
</file>

<file path=ppt/slides/_rels/slide8.xml.rels><?xml version="1.0" encoding="UTF-8" standalone="yes" ?><Relationships xmlns="http://schemas.openxmlformats.org/package/2006/relationships"><Relationship Id="rId3" Target="../media/image2.png" Type="http://schemas.openxmlformats.org/officeDocument/2006/relationships/image"/><Relationship Id="rId7" Target="../media/image6.jpeg" Type="http://schemas.openxmlformats.org/officeDocument/2006/relationships/image"/><Relationship Id="rId2" Target="../media/image1.jpeg" Type="http://schemas.openxmlformats.org/officeDocument/2006/relationships/image"/><Relationship Id="rId1" Target="../slideLayouts/slideLayout2.xml" Type="http://schemas.openxmlformats.org/officeDocument/2006/relationships/slideLayout"/><Relationship Id="rId6" Target="../media/image5.png" Type="http://schemas.openxmlformats.org/officeDocument/2006/relationships/image"/><Relationship Id="rId5" Target="../media/image4.png" Type="http://schemas.openxmlformats.org/officeDocument/2006/relationships/image"/><Relationship Id="rId4" Target="../media/image3.png" Type="http://schemas.openxmlformats.org/officeDocument/2006/relationships/image"/></Relationships>
</file>

<file path=ppt/slides/_rels/slide80.xml.rels><?xml version="1.0" encoding="UTF-8" standalone="yes" ?><Relationships xmlns="http://schemas.openxmlformats.org/package/2006/relationships"><Relationship Id="rId8" Target="../media/image42.png" Type="http://schemas.openxmlformats.org/officeDocument/2006/relationships/image"/><Relationship Id="rId3" Target="../media/image2.png" Type="http://schemas.openxmlformats.org/officeDocument/2006/relationships/image"/><Relationship Id="rId7" Target="../media/image6.jpeg" Type="http://schemas.openxmlformats.org/officeDocument/2006/relationships/image"/><Relationship Id="rId2" Target="../media/image1.jpeg" Type="http://schemas.openxmlformats.org/officeDocument/2006/relationships/image"/><Relationship Id="rId1" Target="../slideLayouts/slideLayout2.xml" Type="http://schemas.openxmlformats.org/officeDocument/2006/relationships/slideLayout"/><Relationship Id="rId6" Target="../media/image5.png" Type="http://schemas.openxmlformats.org/officeDocument/2006/relationships/image"/><Relationship Id="rId5" Target="../media/image4.png" Type="http://schemas.openxmlformats.org/officeDocument/2006/relationships/image"/><Relationship Id="rId4" Target="../media/image3.png" Type="http://schemas.openxmlformats.org/officeDocument/2006/relationships/image"/><Relationship Id="rId9" Target="../media/image43.png" Type="http://schemas.openxmlformats.org/officeDocument/2006/relationships/image"/></Relationships>
</file>

<file path=ppt/slides/_rels/slide81.xml.rels><?xml version="1.0" encoding="UTF-8" standalone="yes" ?><Relationships xmlns="http://schemas.openxmlformats.org/package/2006/relationships"><Relationship Id="rId8" Target="../media/image44.jpeg" Type="http://schemas.openxmlformats.org/officeDocument/2006/relationships/image"/><Relationship Id="rId3" Target="../media/image2.png" Type="http://schemas.openxmlformats.org/officeDocument/2006/relationships/image"/><Relationship Id="rId7" Target="../media/image6.jpeg" Type="http://schemas.openxmlformats.org/officeDocument/2006/relationships/image"/><Relationship Id="rId2" Target="../media/image1.jpeg" Type="http://schemas.openxmlformats.org/officeDocument/2006/relationships/image"/><Relationship Id="rId1" Target="../slideLayouts/slideLayout2.xml" Type="http://schemas.openxmlformats.org/officeDocument/2006/relationships/slideLayout"/><Relationship Id="rId6" Target="../media/image5.png" Type="http://schemas.openxmlformats.org/officeDocument/2006/relationships/image"/><Relationship Id="rId5" Target="../media/image4.png" Type="http://schemas.openxmlformats.org/officeDocument/2006/relationships/image"/><Relationship Id="rId4" Target="../media/image3.png" Type="http://schemas.openxmlformats.org/officeDocument/2006/relationships/image"/></Relationships>
</file>

<file path=ppt/slides/_rels/slide82.xml.rels><?xml version="1.0" encoding="UTF-8" standalone="yes" ?><Relationships xmlns="http://schemas.openxmlformats.org/package/2006/relationships"><Relationship Id="rId8" Target="../media/image45.jpeg" Type="http://schemas.openxmlformats.org/officeDocument/2006/relationships/image"/><Relationship Id="rId3" Target="../media/image2.png" Type="http://schemas.openxmlformats.org/officeDocument/2006/relationships/image"/><Relationship Id="rId7" Target="../media/image6.jpeg" Type="http://schemas.openxmlformats.org/officeDocument/2006/relationships/image"/><Relationship Id="rId2" Target="../media/image1.jpeg" Type="http://schemas.openxmlformats.org/officeDocument/2006/relationships/image"/><Relationship Id="rId1" Target="../slideLayouts/slideLayout2.xml" Type="http://schemas.openxmlformats.org/officeDocument/2006/relationships/slideLayout"/><Relationship Id="rId6" Target="../media/image5.png" Type="http://schemas.openxmlformats.org/officeDocument/2006/relationships/image"/><Relationship Id="rId5" Target="../media/image4.png" Type="http://schemas.openxmlformats.org/officeDocument/2006/relationships/image"/><Relationship Id="rId4" Target="../media/image3.png" Type="http://schemas.openxmlformats.org/officeDocument/2006/relationships/image"/><Relationship Id="rId9" Target="../media/image46.jpeg" Type="http://schemas.openxmlformats.org/officeDocument/2006/relationships/image"/></Relationships>
</file>

<file path=ppt/slides/_rels/slide83.xml.rels><?xml version="1.0" encoding="UTF-8" standalone="yes" ?><Relationships xmlns="http://schemas.openxmlformats.org/package/2006/relationships"><Relationship Id="rId8" Target="../media/image47.jpeg" Type="http://schemas.openxmlformats.org/officeDocument/2006/relationships/image"/><Relationship Id="rId3" Target="../media/image2.png" Type="http://schemas.openxmlformats.org/officeDocument/2006/relationships/image"/><Relationship Id="rId7" Target="../media/image6.jpeg" Type="http://schemas.openxmlformats.org/officeDocument/2006/relationships/image"/><Relationship Id="rId2" Target="../media/image1.jpeg" Type="http://schemas.openxmlformats.org/officeDocument/2006/relationships/image"/><Relationship Id="rId1" Target="../slideLayouts/slideLayout2.xml" Type="http://schemas.openxmlformats.org/officeDocument/2006/relationships/slideLayout"/><Relationship Id="rId6" Target="../media/image5.png" Type="http://schemas.openxmlformats.org/officeDocument/2006/relationships/image"/><Relationship Id="rId5" Target="../media/image4.png" Type="http://schemas.openxmlformats.org/officeDocument/2006/relationships/image"/><Relationship Id="rId4" Target="../media/image3.png" Type="http://schemas.openxmlformats.org/officeDocument/2006/relationships/image"/></Relationships>
</file>

<file path=ppt/slides/_rels/slide84.xml.rels><?xml version="1.0" encoding="UTF-8" standalone="yes"?>
<Relationships xmlns="http://schemas.openxmlformats.org/package/2006/relationships"><Relationship Id="rId2" Type="http://schemas.openxmlformats.org/officeDocument/2006/relationships/hyperlink" Target="DEA%20Report_Stara%20Zgrada%20Opstine.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arget="../media/image2.png" Type="http://schemas.openxmlformats.org/officeDocument/2006/relationships/image"/><Relationship Id="rId7" Target="../media/image6.jpeg" Type="http://schemas.openxmlformats.org/officeDocument/2006/relationships/image"/><Relationship Id="rId2" Target="../media/image1.jpeg" Type="http://schemas.openxmlformats.org/officeDocument/2006/relationships/image"/><Relationship Id="rId1" Target="../slideLayouts/slideLayout2.xml" Type="http://schemas.openxmlformats.org/officeDocument/2006/relationships/slideLayout"/><Relationship Id="rId6" Target="../media/image5.png" Type="http://schemas.openxmlformats.org/officeDocument/2006/relationships/image"/><Relationship Id="rId5" Target="../media/image4.png" Type="http://schemas.openxmlformats.org/officeDocument/2006/relationships/image"/><Relationship Id="rId4" Target="../media/image3.pn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C:\Users\acarcani\Desktop\REEHUB +\Communication template - logo\REEHUB PLUS\LOGO_INTERREG_REEHUB PLUS-200.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285750" y="38101"/>
            <a:ext cx="2657475" cy="828094"/>
          </a:xfrm>
          <a:prstGeom prst="rect">
            <a:avLst/>
          </a:prstGeom>
          <a:noFill/>
          <a:ln w="9525">
            <a:noFill/>
            <a:miter lim="800000"/>
            <a:headEnd/>
            <a:tailEnd/>
          </a:ln>
        </p:spPr>
      </p:pic>
      <p:graphicFrame>
        <p:nvGraphicFramePr>
          <p:cNvPr id="4" name="Tabella 3">
            <a:extLst>
              <a:ext uri="{FF2B5EF4-FFF2-40B4-BE49-F238E27FC236}">
                <a16:creationId xmlns:a16="http://schemas.microsoft.com/office/drawing/2014/main" id="{F95FB338-6E22-4F66-AA31-029585A141C7}"/>
              </a:ext>
            </a:extLst>
          </p:cNvPr>
          <p:cNvGraphicFramePr>
            <a:graphicFrameLocks noGrp="1"/>
          </p:cNvGraphicFramePr>
          <p:nvPr/>
        </p:nvGraphicFramePr>
        <p:xfrm>
          <a:off x="850900" y="2550957"/>
          <a:ext cx="10375899" cy="725805"/>
        </p:xfrm>
        <a:graphic>
          <a:graphicData uri="http://schemas.openxmlformats.org/drawingml/2006/table">
            <a:tbl>
              <a:tblPr>
                <a:tableStyleId>{93296810-A885-4BE3-A3E7-6D5BEEA58F35}</a:tableStyleId>
              </a:tblPr>
              <a:tblGrid>
                <a:gridCol w="10375899">
                  <a:extLst>
                    <a:ext uri="{9D8B030D-6E8A-4147-A177-3AD203B41FA5}">
                      <a16:colId xmlns:a16="http://schemas.microsoft.com/office/drawing/2014/main" val="4210264863"/>
                    </a:ext>
                  </a:extLst>
                </a:gridCol>
              </a:tblGrid>
              <a:tr h="0">
                <a:tc>
                  <a:txBody>
                    <a:bodyPr/>
                    <a:lstStyle/>
                    <a:p>
                      <a:pPr algn="ctr">
                        <a:lnSpc>
                          <a:spcPct val="115000"/>
                        </a:lnSpc>
                        <a:spcAft>
                          <a:spcPts val="0"/>
                        </a:spcAft>
                      </a:pPr>
                      <a:r>
                        <a:rPr lang="en-US" sz="1000" kern="150" dirty="0">
                          <a:effectLst/>
                        </a:rPr>
                        <a:t> </a:t>
                      </a:r>
                      <a:endParaRPr lang="it-IT" sz="1100" kern="150" dirty="0">
                        <a:effectLst/>
                      </a:endParaRPr>
                    </a:p>
                    <a:p>
                      <a:pPr algn="ctr">
                        <a:lnSpc>
                          <a:spcPct val="115000"/>
                        </a:lnSpc>
                        <a:spcAft>
                          <a:spcPts val="0"/>
                        </a:spcAft>
                      </a:pPr>
                      <a:r>
                        <a:rPr lang="en-US" sz="2200" b="1" kern="150" dirty="0">
                          <a:effectLst/>
                        </a:rPr>
                        <a:t>REEHUB Plus</a:t>
                      </a:r>
                      <a:r>
                        <a:rPr lang="en-US" sz="2200" b="1" kern="150" baseline="0" dirty="0">
                          <a:effectLst/>
                        </a:rPr>
                        <a:t> </a:t>
                      </a:r>
                      <a:r>
                        <a:rPr lang="en-US" sz="2200" b="1" kern="150" dirty="0">
                          <a:effectLst/>
                        </a:rPr>
                        <a:t>Project</a:t>
                      </a:r>
                    </a:p>
                    <a:p>
                      <a:pPr algn="ctr">
                        <a:lnSpc>
                          <a:spcPct val="115000"/>
                        </a:lnSpc>
                        <a:spcAft>
                          <a:spcPts val="0"/>
                        </a:spcAft>
                      </a:pPr>
                      <a:r>
                        <a:rPr lang="sl-SI" sz="1000" kern="150" dirty="0">
                          <a:effectLst/>
                        </a:rPr>
                        <a:t> </a:t>
                      </a:r>
                      <a:endParaRPr lang="it-IT" sz="1100" kern="150" dirty="0">
                        <a:effectLst/>
                        <a:latin typeface="Calibri" panose="020F0502020204030204" pitchFamily="34" charset="0"/>
                        <a:ea typeface="SimSun" panose="02010600030101010101" pitchFamily="2" charset="-122"/>
                        <a:cs typeface="F"/>
                      </a:endParaRPr>
                    </a:p>
                  </a:txBody>
                  <a:tcPr marL="68580" marR="68580" marT="0" marB="0"/>
                </a:tc>
                <a:extLst>
                  <a:ext uri="{0D108BD9-81ED-4DB2-BD59-A6C34878D82A}">
                    <a16:rowId xmlns:a16="http://schemas.microsoft.com/office/drawing/2014/main" val="316703522"/>
                  </a:ext>
                </a:extLst>
              </a:tr>
            </a:tbl>
          </a:graphicData>
        </a:graphic>
      </p:graphicFrame>
      <p:cxnSp>
        <p:nvCxnSpPr>
          <p:cNvPr id="13" name="Connettore diritto 12">
            <a:extLst>
              <a:ext uri="{FF2B5EF4-FFF2-40B4-BE49-F238E27FC236}">
                <a16:creationId xmlns:a16="http://schemas.microsoft.com/office/drawing/2014/main" id="{C62DD1AD-4ADF-4478-B718-88234D297F33}"/>
              </a:ext>
            </a:extLst>
          </p:cNvPr>
          <p:cNvCxnSpPr>
            <a:cxnSpLocks/>
          </p:cNvCxnSpPr>
          <p:nvPr/>
        </p:nvCxnSpPr>
        <p:spPr>
          <a:xfrm>
            <a:off x="178700" y="824284"/>
            <a:ext cx="11844000" cy="36000"/>
          </a:xfrm>
          <a:prstGeom prst="line">
            <a:avLst/>
          </a:prstGeom>
        </p:spPr>
        <p:style>
          <a:lnRef idx="1">
            <a:schemeClr val="accent1"/>
          </a:lnRef>
          <a:fillRef idx="0">
            <a:schemeClr val="accent1"/>
          </a:fillRef>
          <a:effectRef idx="0">
            <a:schemeClr val="accent1"/>
          </a:effectRef>
          <a:fontRef idx="minor">
            <a:schemeClr val="tx1"/>
          </a:fontRef>
        </p:style>
      </p:cxnSp>
      <p:sp>
        <p:nvSpPr>
          <p:cNvPr id="16" name="Rettangolo 15">
            <a:extLst>
              <a:ext uri="{FF2B5EF4-FFF2-40B4-BE49-F238E27FC236}">
                <a16:creationId xmlns:a16="http://schemas.microsoft.com/office/drawing/2014/main" id="{850242E4-B710-45B9-A11A-147CBE8A77C8}"/>
              </a:ext>
            </a:extLst>
          </p:cNvPr>
          <p:cNvSpPr/>
          <p:nvPr/>
        </p:nvSpPr>
        <p:spPr>
          <a:xfrm>
            <a:off x="850900" y="4111091"/>
            <a:ext cx="10251373" cy="1366528"/>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15000"/>
              </a:lnSpc>
            </a:pPr>
            <a:br>
              <a:rPr lang="it-IT" sz="2400" b="1" i="1" kern="150" dirty="0">
                <a:latin typeface="Calibri" panose="020F0502020204030204" pitchFamily="34" charset="0"/>
                <a:ea typeface="SimSun" panose="02010600030101010101" pitchFamily="2" charset="-122"/>
                <a:cs typeface="F"/>
              </a:rPr>
            </a:br>
            <a:r>
              <a:rPr lang="it-IT" sz="2400" b="1" i="1" kern="150" dirty="0">
                <a:latin typeface="Calibri" panose="020F0502020204030204" pitchFamily="34" charset="0"/>
                <a:ea typeface="SimSun" panose="02010600030101010101" pitchFamily="2" charset="-122"/>
                <a:cs typeface="F"/>
              </a:rPr>
              <a:t>Biljana Gligoric, </a:t>
            </a:r>
            <a:r>
              <a:rPr lang="it-IT" sz="2400" i="1" kern="150" dirty="0">
                <a:latin typeface="Calibri" panose="020F0502020204030204" pitchFamily="34" charset="0"/>
                <a:ea typeface="SimSun" panose="02010600030101010101" pitchFamily="2" charset="-122"/>
                <a:cs typeface="F"/>
              </a:rPr>
              <a:t>architect, energy auditor </a:t>
            </a:r>
            <a:br>
              <a:rPr lang="it-IT" sz="2400" b="1" i="1" kern="150" dirty="0">
                <a:latin typeface="Calibri" panose="020F0502020204030204" pitchFamily="34" charset="0"/>
                <a:ea typeface="SimSun" panose="02010600030101010101" pitchFamily="2" charset="-122"/>
                <a:cs typeface="F"/>
              </a:rPr>
            </a:br>
            <a:r>
              <a:rPr lang="it-IT" sz="2400" b="1" i="1" kern="150" dirty="0">
                <a:latin typeface="Calibri" panose="020F0502020204030204" pitchFamily="34" charset="0"/>
                <a:ea typeface="SimSun" panose="02010600030101010101" pitchFamily="2" charset="-122"/>
                <a:cs typeface="F"/>
              </a:rPr>
              <a:t>Marija Vujadinovic, </a:t>
            </a:r>
            <a:r>
              <a:rPr lang="it-IT" sz="2400" i="1" kern="150" dirty="0">
                <a:latin typeface="Calibri" panose="020F0502020204030204" pitchFamily="34" charset="0"/>
                <a:ea typeface="SimSun" panose="02010600030101010101" pitchFamily="2" charset="-122"/>
                <a:cs typeface="F"/>
              </a:rPr>
              <a:t>mechanical engineer, energy auditor</a:t>
            </a:r>
          </a:p>
        </p:txBody>
      </p:sp>
      <p:sp>
        <p:nvSpPr>
          <p:cNvPr id="22" name="Rettangolo 21">
            <a:extLst>
              <a:ext uri="{FF2B5EF4-FFF2-40B4-BE49-F238E27FC236}">
                <a16:creationId xmlns:a16="http://schemas.microsoft.com/office/drawing/2014/main" id="{F993B85B-3001-4237-AC75-5AF68835C496}"/>
              </a:ext>
            </a:extLst>
          </p:cNvPr>
          <p:cNvSpPr/>
          <p:nvPr/>
        </p:nvSpPr>
        <p:spPr>
          <a:xfrm>
            <a:off x="4638585" y="424158"/>
            <a:ext cx="2377189" cy="369332"/>
          </a:xfrm>
          <a:prstGeom prst="rect">
            <a:avLst/>
          </a:prstGeom>
        </p:spPr>
        <p:txBody>
          <a:bodyPr wrap="none">
            <a:spAutoFit/>
          </a:bodyPr>
          <a:lstStyle/>
          <a:p>
            <a:pPr algn="ctr">
              <a:spcBef>
                <a:spcPts val="600"/>
              </a:spcBef>
              <a:spcAft>
                <a:spcPts val="0"/>
              </a:spcAft>
            </a:pPr>
            <a:r>
              <a:rPr lang="it-IT" b="1" dirty="0">
                <a:solidFill>
                  <a:srgbClr val="244061"/>
                </a:solidFill>
                <a:latin typeface="Calibri" panose="020F0502020204030204" pitchFamily="34" charset="0"/>
                <a:ea typeface="Calibri" panose="020F0502020204030204" pitchFamily="34" charset="0"/>
              </a:rPr>
              <a:t>Training: Energy Audits</a:t>
            </a:r>
            <a:endParaRPr lang="it-IT" sz="1000" dirty="0">
              <a:effectLst/>
              <a:latin typeface="Calibri" panose="020F0502020204030204" pitchFamily="34" charset="0"/>
              <a:ea typeface="Calibri" panose="020F0502020204030204" pitchFamily="34" charset="0"/>
            </a:endParaRPr>
          </a:p>
        </p:txBody>
      </p:sp>
      <p:pic>
        <p:nvPicPr>
          <p:cNvPr id="1028" name="Picture 4" descr="C:\Users\acarcani\Desktop\REEHUB +\LOGO PROJECT PARTNERS LEAD PARTNER REEHUB PLUS\Lead Partner Logo\LOGO BIRD.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15498" y="5943600"/>
            <a:ext cx="762000" cy="762000"/>
          </a:xfrm>
          <a:prstGeom prst="rect">
            <a:avLst/>
          </a:prstGeom>
          <a:noFill/>
        </p:spPr>
      </p:pic>
      <p:pic>
        <p:nvPicPr>
          <p:cNvPr id="1029" name="Picture 5" descr="C:\Users\acarcani\Desktop\REEHUB +\LOGO PROJECT PARTNERS LEAD PARTNER REEHUB PLUS\Project Partners Logo\LOGO MIE.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505200" y="5957212"/>
            <a:ext cx="939800" cy="735687"/>
          </a:xfrm>
          <a:prstGeom prst="rect">
            <a:avLst/>
          </a:prstGeom>
          <a:noFill/>
        </p:spPr>
      </p:pic>
      <p:pic>
        <p:nvPicPr>
          <p:cNvPr id="1030" name="Picture 6" descr="C:\Users\acarcani\Desktop\REEHUB +\LOGO PROJECT PARTNERS LEAD PARTNER REEHUB PLUS\Project Partners Logo\LOGO DITNE.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529263" y="6089873"/>
            <a:ext cx="1519237" cy="564927"/>
          </a:xfrm>
          <a:prstGeom prst="rect">
            <a:avLst/>
          </a:prstGeom>
          <a:noFill/>
        </p:spPr>
      </p:pic>
      <p:pic>
        <p:nvPicPr>
          <p:cNvPr id="1031" name="Picture 7" descr="C:\Users\acarcani\Desktop\REEHUB +\LOGO PROJECT PARTNERS LEAD PARTNER REEHUB PLUS\Project Partners Logo\LOGO COMUNE DI AGNONE.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0150475" y="5958433"/>
            <a:ext cx="517525" cy="764947"/>
          </a:xfrm>
          <a:prstGeom prst="rect">
            <a:avLst/>
          </a:prstGeom>
          <a:noFill/>
        </p:spPr>
      </p:pic>
      <p:pic>
        <p:nvPicPr>
          <p:cNvPr id="1032" name="Picture 8" descr="C:\Users\acarcani\Desktop\REEHUB +\LOGO PROJECT PARTNERS LEAD PARTNER REEHUB PLUS\Project Partners Logo\LOGO UCG.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222934" y="5956300"/>
            <a:ext cx="712232" cy="711200"/>
          </a:xfrm>
          <a:prstGeom prst="rect">
            <a:avLst/>
          </a:prstGeom>
          <a:noFill/>
        </p:spPr>
      </p:pic>
      <p:cxnSp>
        <p:nvCxnSpPr>
          <p:cNvPr id="24" name="Connettore diritto 12">
            <a:extLst>
              <a:ext uri="{FF2B5EF4-FFF2-40B4-BE49-F238E27FC236}">
                <a16:creationId xmlns:a16="http://schemas.microsoft.com/office/drawing/2014/main" id="{C62DD1AD-4ADF-4478-B718-88234D297F33}"/>
              </a:ext>
            </a:extLst>
          </p:cNvPr>
          <p:cNvCxnSpPr>
            <a:cxnSpLocks/>
          </p:cNvCxnSpPr>
          <p:nvPr/>
        </p:nvCxnSpPr>
        <p:spPr>
          <a:xfrm>
            <a:off x="153300" y="5840784"/>
            <a:ext cx="11844000" cy="36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1155363"/>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27100"/>
            <a:ext cx="10515600" cy="763588"/>
          </a:xfrm>
        </p:spPr>
        <p:txBody>
          <a:bodyPr>
            <a:normAutofit fontScale="90000"/>
          </a:bodyPr>
          <a:lstStyle/>
          <a:p>
            <a:r>
              <a:rPr lang="en-US" b="1" u="sng" dirty="0"/>
              <a:t>Phase 1: Activities before the site visit</a:t>
            </a:r>
            <a:endParaRPr lang="en-US" dirty="0"/>
          </a:p>
        </p:txBody>
      </p:sp>
      <p:sp>
        <p:nvSpPr>
          <p:cNvPr id="3" name="Content Placeholder 2"/>
          <p:cNvSpPr>
            <a:spLocks noGrp="1"/>
          </p:cNvSpPr>
          <p:nvPr>
            <p:ph idx="1"/>
          </p:nvPr>
        </p:nvSpPr>
        <p:spPr>
          <a:xfrm>
            <a:off x="838200" y="1825625"/>
            <a:ext cx="10515600" cy="3933510"/>
          </a:xfrm>
        </p:spPr>
        <p:txBody>
          <a:bodyPr>
            <a:normAutofit fontScale="92500" lnSpcReduction="10000"/>
          </a:bodyPr>
          <a:lstStyle/>
          <a:p>
            <a:pPr marL="0" indent="0">
              <a:buNone/>
            </a:pPr>
            <a:r>
              <a:rPr lang="en-US" sz="3000" b="1" dirty="0">
                <a:solidFill>
                  <a:srgbClr val="FF0000"/>
                </a:solidFill>
                <a:latin typeface="+mj-lt"/>
                <a:ea typeface="+mj-ea"/>
                <a:cs typeface="+mj-cs"/>
              </a:rPr>
              <a:t>Step 1 Initial meeting with the energy audit client</a:t>
            </a:r>
          </a:p>
          <a:p>
            <a:r>
              <a:rPr lang="en-US" dirty="0"/>
              <a:t>An energy audit begins with an initial meeting with the energy audit client, during which the client is acquainted with the activities to be carried out as part of the planned energy audit. For an auditor to be prepared for the site visit and to form a first picture of the building and its energy performance, the client should provide the following data/documents: </a:t>
            </a:r>
          </a:p>
          <a:p>
            <a:r>
              <a:rPr lang="en-US" dirty="0"/>
              <a:t>The existing technical </a:t>
            </a:r>
            <a:r>
              <a:rPr lang="en-US" b="1" dirty="0">
                <a:solidFill>
                  <a:srgbClr val="FF0000"/>
                </a:solidFill>
              </a:rPr>
              <a:t>documentation</a:t>
            </a:r>
            <a:r>
              <a:rPr lang="en-US" dirty="0"/>
              <a:t>;</a:t>
            </a:r>
          </a:p>
          <a:p>
            <a:r>
              <a:rPr lang="en-US" dirty="0"/>
              <a:t>Data about </a:t>
            </a:r>
            <a:r>
              <a:rPr lang="en-US" b="1" dirty="0">
                <a:solidFill>
                  <a:srgbClr val="FF0000"/>
                </a:solidFill>
              </a:rPr>
              <a:t>energy and water consumption </a:t>
            </a:r>
            <a:r>
              <a:rPr lang="en-US" dirty="0"/>
              <a:t>in the building, i.e., the copies of bills for all consumed fuels and water (preferably for the 3 last years, and at least for last 12 months);</a:t>
            </a:r>
          </a:p>
          <a:p>
            <a:pPr marL="0" indent="0">
              <a:buNone/>
            </a:pPr>
            <a:endParaRPr lang="en-US" dirty="0"/>
          </a:p>
        </p:txBody>
      </p:sp>
      <p:pic>
        <p:nvPicPr>
          <p:cNvPr id="4" name="Picture 3" descr="C:\Users\acarcani\Desktop\REEHUB +\Communication template - logo\REEHUB PLUS\LOGO_INTERREG_REEHUB PLUS-200.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750" y="38101"/>
            <a:ext cx="2657475" cy="828094"/>
          </a:xfrm>
          <a:prstGeom prst="rect">
            <a:avLst/>
          </a:prstGeom>
          <a:noFill/>
          <a:ln w="9525">
            <a:noFill/>
            <a:miter lim="800000"/>
            <a:headEnd/>
            <a:tailEnd/>
          </a:ln>
        </p:spPr>
      </p:pic>
      <p:cxnSp>
        <p:nvCxnSpPr>
          <p:cNvPr id="5" name="Connettore diritto 12">
            <a:extLst>
              <a:ext uri="{FF2B5EF4-FFF2-40B4-BE49-F238E27FC236}">
                <a16:creationId xmlns:a16="http://schemas.microsoft.com/office/drawing/2014/main" id="{C62DD1AD-4ADF-4478-B718-88234D297F33}"/>
              </a:ext>
            </a:extLst>
          </p:cNvPr>
          <p:cNvCxnSpPr>
            <a:cxnSpLocks/>
          </p:cNvCxnSpPr>
          <p:nvPr/>
        </p:nvCxnSpPr>
        <p:spPr>
          <a:xfrm>
            <a:off x="178700" y="824284"/>
            <a:ext cx="11844000" cy="360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4" descr="C:\Users\acarcani\Desktop\REEHUB +\LOGO PROJECT PARTNERS LEAD PARTNER REEHUB PLUS\Lead Partner Logo\LOGO BIRD.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15498" y="5943600"/>
            <a:ext cx="762000" cy="762000"/>
          </a:xfrm>
          <a:prstGeom prst="rect">
            <a:avLst/>
          </a:prstGeom>
          <a:noFill/>
        </p:spPr>
      </p:pic>
      <p:pic>
        <p:nvPicPr>
          <p:cNvPr id="7" name="Picture 5" descr="C:\Users\acarcani\Desktop\REEHUB +\LOGO PROJECT PARTNERS LEAD PARTNER REEHUB PLUS\Project Partners Logo\LOGO MI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05200" y="5957212"/>
            <a:ext cx="939800" cy="735687"/>
          </a:xfrm>
          <a:prstGeom prst="rect">
            <a:avLst/>
          </a:prstGeom>
          <a:noFill/>
        </p:spPr>
      </p:pic>
      <p:pic>
        <p:nvPicPr>
          <p:cNvPr id="8" name="Picture 6" descr="C:\Users\acarcani\Desktop\REEHUB +\LOGO PROJECT PARTNERS LEAD PARTNER REEHUB PLUS\Project Partners Logo\LOGO DITNE.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29263" y="6089873"/>
            <a:ext cx="1519237" cy="564927"/>
          </a:xfrm>
          <a:prstGeom prst="rect">
            <a:avLst/>
          </a:prstGeom>
          <a:noFill/>
        </p:spPr>
      </p:pic>
      <p:pic>
        <p:nvPicPr>
          <p:cNvPr id="9" name="Picture 7" descr="C:\Users\acarcani\Desktop\REEHUB +\LOGO PROJECT PARTNERS LEAD PARTNER REEHUB PLUS\Project Partners Logo\LOGO COMUNE DI AGNONE.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150475" y="5958433"/>
            <a:ext cx="517525" cy="764947"/>
          </a:xfrm>
          <a:prstGeom prst="rect">
            <a:avLst/>
          </a:prstGeom>
          <a:noFill/>
        </p:spPr>
      </p:pic>
      <p:pic>
        <p:nvPicPr>
          <p:cNvPr id="10" name="Picture 8" descr="C:\Users\acarcani\Desktop\REEHUB +\LOGO PROJECT PARTNERS LEAD PARTNER REEHUB PLUS\Project Partners Logo\LOGO UCG.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222934" y="5956300"/>
            <a:ext cx="712232" cy="711200"/>
          </a:xfrm>
          <a:prstGeom prst="rect">
            <a:avLst/>
          </a:prstGeom>
          <a:noFill/>
        </p:spPr>
      </p:pic>
      <p:cxnSp>
        <p:nvCxnSpPr>
          <p:cNvPr id="11" name="Connettore diritto 12">
            <a:extLst>
              <a:ext uri="{FF2B5EF4-FFF2-40B4-BE49-F238E27FC236}">
                <a16:creationId xmlns:a16="http://schemas.microsoft.com/office/drawing/2014/main" id="{C62DD1AD-4ADF-4478-B718-88234D297F33}"/>
              </a:ext>
            </a:extLst>
          </p:cNvPr>
          <p:cNvCxnSpPr>
            <a:cxnSpLocks/>
          </p:cNvCxnSpPr>
          <p:nvPr/>
        </p:nvCxnSpPr>
        <p:spPr>
          <a:xfrm>
            <a:off x="153300" y="5840784"/>
            <a:ext cx="11844000" cy="36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3150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82627" y="2727016"/>
            <a:ext cx="10908063" cy="288885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2732927"/>
            <a:ext cx="10515600" cy="3026208"/>
          </a:xfrm>
        </p:spPr>
        <p:txBody>
          <a:bodyPr/>
          <a:lstStyle/>
          <a:p>
            <a:pPr marL="0" indent="0">
              <a:buNone/>
            </a:pPr>
            <a:r>
              <a:rPr lang="en-US" dirty="0"/>
              <a:t>When technical documentation for the existing building is </a:t>
            </a:r>
            <a:r>
              <a:rPr lang="en-US" b="1" dirty="0"/>
              <a:t>not updated or is completely missing</a:t>
            </a:r>
            <a:r>
              <a:rPr lang="en-US" dirty="0"/>
              <a:t>, the auditor should use the present documentation and subsequent visual survey, possible measurements, and photo documentation to make assumptions important for further analyses. It might be useful if the building is built in a typical style so that necessary information can be obtained from the data on another building of the same type.</a:t>
            </a:r>
          </a:p>
          <a:p>
            <a:endParaRPr lang="en-US" dirty="0"/>
          </a:p>
        </p:txBody>
      </p:sp>
      <p:pic>
        <p:nvPicPr>
          <p:cNvPr id="4" name="Picture 3" descr="C:\Users\acarcani\Desktop\REEHUB +\Communication template - logo\REEHUB PLUS\LOGO_INTERREG_REEHUB PLUS-200.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750" y="38101"/>
            <a:ext cx="2657475" cy="828094"/>
          </a:xfrm>
          <a:prstGeom prst="rect">
            <a:avLst/>
          </a:prstGeom>
          <a:noFill/>
          <a:ln w="9525">
            <a:noFill/>
            <a:miter lim="800000"/>
            <a:headEnd/>
            <a:tailEnd/>
          </a:ln>
        </p:spPr>
      </p:pic>
      <p:cxnSp>
        <p:nvCxnSpPr>
          <p:cNvPr id="5" name="Connettore diritto 12">
            <a:extLst>
              <a:ext uri="{FF2B5EF4-FFF2-40B4-BE49-F238E27FC236}">
                <a16:creationId xmlns:a16="http://schemas.microsoft.com/office/drawing/2014/main" id="{C62DD1AD-4ADF-4478-B718-88234D297F33}"/>
              </a:ext>
            </a:extLst>
          </p:cNvPr>
          <p:cNvCxnSpPr>
            <a:cxnSpLocks/>
          </p:cNvCxnSpPr>
          <p:nvPr/>
        </p:nvCxnSpPr>
        <p:spPr>
          <a:xfrm>
            <a:off x="178700" y="824284"/>
            <a:ext cx="11844000" cy="360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4" descr="C:\Users\acarcani\Desktop\REEHUB +\LOGO PROJECT PARTNERS LEAD PARTNER REEHUB PLUS\Lead Partner Logo\LOGO BIRD.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15498" y="5943600"/>
            <a:ext cx="762000" cy="762000"/>
          </a:xfrm>
          <a:prstGeom prst="rect">
            <a:avLst/>
          </a:prstGeom>
          <a:noFill/>
        </p:spPr>
      </p:pic>
      <p:pic>
        <p:nvPicPr>
          <p:cNvPr id="7" name="Picture 5" descr="C:\Users\acarcani\Desktop\REEHUB +\LOGO PROJECT PARTNERS LEAD PARTNER REEHUB PLUS\Project Partners Logo\LOGO MI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05200" y="5957212"/>
            <a:ext cx="939800" cy="735687"/>
          </a:xfrm>
          <a:prstGeom prst="rect">
            <a:avLst/>
          </a:prstGeom>
          <a:noFill/>
        </p:spPr>
      </p:pic>
      <p:pic>
        <p:nvPicPr>
          <p:cNvPr id="8" name="Picture 6" descr="C:\Users\acarcani\Desktop\REEHUB +\LOGO PROJECT PARTNERS LEAD PARTNER REEHUB PLUS\Project Partners Logo\LOGO DITNE.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29263" y="6089873"/>
            <a:ext cx="1519237" cy="564927"/>
          </a:xfrm>
          <a:prstGeom prst="rect">
            <a:avLst/>
          </a:prstGeom>
          <a:noFill/>
        </p:spPr>
      </p:pic>
      <p:pic>
        <p:nvPicPr>
          <p:cNvPr id="9" name="Picture 7" descr="C:\Users\acarcani\Desktop\REEHUB +\LOGO PROJECT PARTNERS LEAD PARTNER REEHUB PLUS\Project Partners Logo\LOGO COMUNE DI AGNONE.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150475" y="5958433"/>
            <a:ext cx="517525" cy="764947"/>
          </a:xfrm>
          <a:prstGeom prst="rect">
            <a:avLst/>
          </a:prstGeom>
          <a:noFill/>
        </p:spPr>
      </p:pic>
      <p:pic>
        <p:nvPicPr>
          <p:cNvPr id="10" name="Picture 8" descr="C:\Users\acarcani\Desktop\REEHUB +\LOGO PROJECT PARTNERS LEAD PARTNER REEHUB PLUS\Project Partners Logo\LOGO UCG.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222934" y="5956300"/>
            <a:ext cx="712232" cy="711200"/>
          </a:xfrm>
          <a:prstGeom prst="rect">
            <a:avLst/>
          </a:prstGeom>
          <a:noFill/>
        </p:spPr>
      </p:pic>
      <p:cxnSp>
        <p:nvCxnSpPr>
          <p:cNvPr id="11" name="Connettore diritto 12">
            <a:extLst>
              <a:ext uri="{FF2B5EF4-FFF2-40B4-BE49-F238E27FC236}">
                <a16:creationId xmlns:a16="http://schemas.microsoft.com/office/drawing/2014/main" id="{C62DD1AD-4ADF-4478-B718-88234D297F33}"/>
              </a:ext>
            </a:extLst>
          </p:cNvPr>
          <p:cNvCxnSpPr>
            <a:cxnSpLocks/>
          </p:cNvCxnSpPr>
          <p:nvPr/>
        </p:nvCxnSpPr>
        <p:spPr>
          <a:xfrm>
            <a:off x="153300" y="5840784"/>
            <a:ext cx="11844000" cy="36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5185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carcani\Desktop\REEHUB +\Communication template - logo\REEHUB PLUS\LOGO_INTERREG_REEHUB PLUS-200.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750" y="38101"/>
            <a:ext cx="2657475" cy="828094"/>
          </a:xfrm>
          <a:prstGeom prst="rect">
            <a:avLst/>
          </a:prstGeom>
          <a:noFill/>
          <a:ln w="9525">
            <a:noFill/>
            <a:miter lim="800000"/>
            <a:headEnd/>
            <a:tailEnd/>
          </a:ln>
        </p:spPr>
      </p:pic>
      <p:cxnSp>
        <p:nvCxnSpPr>
          <p:cNvPr id="5" name="Connettore diritto 12">
            <a:extLst>
              <a:ext uri="{FF2B5EF4-FFF2-40B4-BE49-F238E27FC236}">
                <a16:creationId xmlns:a16="http://schemas.microsoft.com/office/drawing/2014/main" id="{C62DD1AD-4ADF-4478-B718-88234D297F33}"/>
              </a:ext>
            </a:extLst>
          </p:cNvPr>
          <p:cNvCxnSpPr>
            <a:cxnSpLocks/>
          </p:cNvCxnSpPr>
          <p:nvPr/>
        </p:nvCxnSpPr>
        <p:spPr>
          <a:xfrm>
            <a:off x="178700" y="824284"/>
            <a:ext cx="11844000" cy="360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4" descr="C:\Users\acarcani\Desktop\REEHUB +\LOGO PROJECT PARTNERS LEAD PARTNER REEHUB PLUS\Lead Partner Logo\LOGO BIRD.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15498" y="5943600"/>
            <a:ext cx="762000" cy="762000"/>
          </a:xfrm>
          <a:prstGeom prst="rect">
            <a:avLst/>
          </a:prstGeom>
          <a:noFill/>
        </p:spPr>
      </p:pic>
      <p:pic>
        <p:nvPicPr>
          <p:cNvPr id="7" name="Picture 5" descr="C:\Users\acarcani\Desktop\REEHUB +\LOGO PROJECT PARTNERS LEAD PARTNER REEHUB PLUS\Project Partners Logo\LOGO MI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05200" y="5957212"/>
            <a:ext cx="939800" cy="735687"/>
          </a:xfrm>
          <a:prstGeom prst="rect">
            <a:avLst/>
          </a:prstGeom>
          <a:noFill/>
        </p:spPr>
      </p:pic>
      <p:pic>
        <p:nvPicPr>
          <p:cNvPr id="8" name="Picture 6" descr="C:\Users\acarcani\Desktop\REEHUB +\LOGO PROJECT PARTNERS LEAD PARTNER REEHUB PLUS\Project Partners Logo\LOGO DITNE.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29263" y="6089873"/>
            <a:ext cx="1519237" cy="564927"/>
          </a:xfrm>
          <a:prstGeom prst="rect">
            <a:avLst/>
          </a:prstGeom>
          <a:noFill/>
        </p:spPr>
      </p:pic>
      <p:pic>
        <p:nvPicPr>
          <p:cNvPr id="9" name="Picture 7" descr="C:\Users\acarcani\Desktop\REEHUB +\LOGO PROJECT PARTNERS LEAD PARTNER REEHUB PLUS\Project Partners Logo\LOGO COMUNE DI AGNONE.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150475" y="5958433"/>
            <a:ext cx="517525" cy="764947"/>
          </a:xfrm>
          <a:prstGeom prst="rect">
            <a:avLst/>
          </a:prstGeom>
          <a:noFill/>
        </p:spPr>
      </p:pic>
      <p:pic>
        <p:nvPicPr>
          <p:cNvPr id="10" name="Picture 8" descr="C:\Users\acarcani\Desktop\REEHUB +\LOGO PROJECT PARTNERS LEAD PARTNER REEHUB PLUS\Project Partners Logo\LOGO UCG.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222934" y="5956300"/>
            <a:ext cx="712232" cy="711200"/>
          </a:xfrm>
          <a:prstGeom prst="rect">
            <a:avLst/>
          </a:prstGeom>
          <a:noFill/>
        </p:spPr>
      </p:pic>
      <p:cxnSp>
        <p:nvCxnSpPr>
          <p:cNvPr id="11" name="Connettore diritto 12">
            <a:extLst>
              <a:ext uri="{FF2B5EF4-FFF2-40B4-BE49-F238E27FC236}">
                <a16:creationId xmlns:a16="http://schemas.microsoft.com/office/drawing/2014/main" id="{C62DD1AD-4ADF-4478-B718-88234D297F33}"/>
              </a:ext>
            </a:extLst>
          </p:cNvPr>
          <p:cNvCxnSpPr>
            <a:cxnSpLocks/>
          </p:cNvCxnSpPr>
          <p:nvPr/>
        </p:nvCxnSpPr>
        <p:spPr>
          <a:xfrm>
            <a:off x="153300" y="5840784"/>
            <a:ext cx="11844000" cy="36000"/>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732068" y="939800"/>
            <a:ext cx="6406195" cy="4699663"/>
          </a:xfrm>
          <a:prstGeom prst="rect">
            <a:avLst/>
          </a:prstGeom>
        </p:spPr>
      </p:pic>
      <p:pic>
        <p:nvPicPr>
          <p:cNvPr id="13" name="Picture 12"/>
          <p:cNvPicPr>
            <a:picLocks noChangeAspect="1"/>
          </p:cNvPicPr>
          <p:nvPr/>
        </p:nvPicPr>
        <p:blipFill rotWithShape="1">
          <a:blip r:embed="rId9" cstate="email">
            <a:extLst>
              <a:ext uri="{28A0092B-C50C-407E-A947-70E740481C1C}">
                <a14:useLocalDpi xmlns:a14="http://schemas.microsoft.com/office/drawing/2010/main"/>
              </a:ext>
            </a:extLst>
          </a:blip>
          <a:srcRect l="1394" r="3015"/>
          <a:stretch/>
        </p:blipFill>
        <p:spPr>
          <a:xfrm>
            <a:off x="178701" y="1545547"/>
            <a:ext cx="5242964" cy="3102072"/>
          </a:xfrm>
          <a:prstGeom prst="rect">
            <a:avLst/>
          </a:prstGeom>
        </p:spPr>
      </p:pic>
      <p:sp>
        <p:nvSpPr>
          <p:cNvPr id="14" name="Right Arrow 13"/>
          <p:cNvSpPr/>
          <p:nvPr/>
        </p:nvSpPr>
        <p:spPr>
          <a:xfrm rot="9283054">
            <a:off x="10835235" y="1375646"/>
            <a:ext cx="946769" cy="744467"/>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9432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29989"/>
            <a:ext cx="10515600" cy="4529146"/>
          </a:xfrm>
        </p:spPr>
        <p:txBody>
          <a:bodyPr>
            <a:normAutofit/>
          </a:bodyPr>
          <a:lstStyle/>
          <a:p>
            <a:r>
              <a:rPr lang="en-US" dirty="0"/>
              <a:t>The analysis of energy and water consumption based on the available bills is very important in order to </a:t>
            </a:r>
            <a:r>
              <a:rPr lang="en-US" b="1" dirty="0">
                <a:solidFill>
                  <a:srgbClr val="FF0000"/>
                </a:solidFill>
                <a:effectLst>
                  <a:outerShdw blurRad="38100" dist="38100" dir="2700000" algn="tl">
                    <a:srgbClr val="000000">
                      <a:alpha val="43137"/>
                    </a:srgbClr>
                  </a:outerShdw>
                </a:effectLst>
              </a:rPr>
              <a:t>compare the consumption and energy needs of the building determined by calculation</a:t>
            </a:r>
            <a:r>
              <a:rPr lang="en-US" dirty="0"/>
              <a:t>. For that purpose, it is necessary to establish </a:t>
            </a:r>
            <a:r>
              <a:rPr lang="en-US" b="1" dirty="0"/>
              <a:t>referential annual energy or water consumption</a:t>
            </a:r>
            <a:r>
              <a:rPr lang="en-US" dirty="0"/>
              <a:t>. </a:t>
            </a:r>
          </a:p>
        </p:txBody>
      </p:sp>
      <p:pic>
        <p:nvPicPr>
          <p:cNvPr id="4" name="Picture 3" descr="C:\Users\acarcani\Desktop\REEHUB +\Communication template - logo\REEHUB PLUS\LOGO_INTERREG_REEHUB PLUS-200.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750" y="38101"/>
            <a:ext cx="2657475" cy="828094"/>
          </a:xfrm>
          <a:prstGeom prst="rect">
            <a:avLst/>
          </a:prstGeom>
          <a:noFill/>
          <a:ln w="9525">
            <a:noFill/>
            <a:miter lim="800000"/>
            <a:headEnd/>
            <a:tailEnd/>
          </a:ln>
        </p:spPr>
      </p:pic>
      <p:cxnSp>
        <p:nvCxnSpPr>
          <p:cNvPr id="5" name="Connettore diritto 12">
            <a:extLst>
              <a:ext uri="{FF2B5EF4-FFF2-40B4-BE49-F238E27FC236}">
                <a16:creationId xmlns:a16="http://schemas.microsoft.com/office/drawing/2014/main" id="{C62DD1AD-4ADF-4478-B718-88234D297F33}"/>
              </a:ext>
            </a:extLst>
          </p:cNvPr>
          <p:cNvCxnSpPr>
            <a:cxnSpLocks/>
          </p:cNvCxnSpPr>
          <p:nvPr/>
        </p:nvCxnSpPr>
        <p:spPr>
          <a:xfrm>
            <a:off x="178700" y="824284"/>
            <a:ext cx="11844000" cy="360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4" descr="C:\Users\acarcani\Desktop\REEHUB +\LOGO PROJECT PARTNERS LEAD PARTNER REEHUB PLUS\Lead Partner Logo\LOGO BIRD.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15498" y="5943600"/>
            <a:ext cx="762000" cy="762000"/>
          </a:xfrm>
          <a:prstGeom prst="rect">
            <a:avLst/>
          </a:prstGeom>
          <a:noFill/>
        </p:spPr>
      </p:pic>
      <p:pic>
        <p:nvPicPr>
          <p:cNvPr id="7" name="Picture 5" descr="C:\Users\acarcani\Desktop\REEHUB +\LOGO PROJECT PARTNERS LEAD PARTNER REEHUB PLUS\Project Partners Logo\LOGO MI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05200" y="5957212"/>
            <a:ext cx="939800" cy="735687"/>
          </a:xfrm>
          <a:prstGeom prst="rect">
            <a:avLst/>
          </a:prstGeom>
          <a:noFill/>
        </p:spPr>
      </p:pic>
      <p:pic>
        <p:nvPicPr>
          <p:cNvPr id="8" name="Picture 6" descr="C:\Users\acarcani\Desktop\REEHUB +\LOGO PROJECT PARTNERS LEAD PARTNER REEHUB PLUS\Project Partners Logo\LOGO DITNE.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29263" y="6089873"/>
            <a:ext cx="1519237" cy="564927"/>
          </a:xfrm>
          <a:prstGeom prst="rect">
            <a:avLst/>
          </a:prstGeom>
          <a:noFill/>
        </p:spPr>
      </p:pic>
      <p:pic>
        <p:nvPicPr>
          <p:cNvPr id="9" name="Picture 7" descr="C:\Users\acarcani\Desktop\REEHUB +\LOGO PROJECT PARTNERS LEAD PARTNER REEHUB PLUS\Project Partners Logo\LOGO COMUNE DI AGNONE.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150475" y="5958433"/>
            <a:ext cx="517525" cy="764947"/>
          </a:xfrm>
          <a:prstGeom prst="rect">
            <a:avLst/>
          </a:prstGeom>
          <a:noFill/>
        </p:spPr>
      </p:pic>
      <p:pic>
        <p:nvPicPr>
          <p:cNvPr id="10" name="Picture 8" descr="C:\Users\acarcani\Desktop\REEHUB +\LOGO PROJECT PARTNERS LEAD PARTNER REEHUB PLUS\Project Partners Logo\LOGO UCG.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222934" y="5956300"/>
            <a:ext cx="712232" cy="711200"/>
          </a:xfrm>
          <a:prstGeom prst="rect">
            <a:avLst/>
          </a:prstGeom>
          <a:noFill/>
        </p:spPr>
      </p:pic>
      <p:cxnSp>
        <p:nvCxnSpPr>
          <p:cNvPr id="11" name="Connettore diritto 12">
            <a:extLst>
              <a:ext uri="{FF2B5EF4-FFF2-40B4-BE49-F238E27FC236}">
                <a16:creationId xmlns:a16="http://schemas.microsoft.com/office/drawing/2014/main" id="{C62DD1AD-4ADF-4478-B718-88234D297F33}"/>
              </a:ext>
            </a:extLst>
          </p:cNvPr>
          <p:cNvCxnSpPr>
            <a:cxnSpLocks/>
          </p:cNvCxnSpPr>
          <p:nvPr/>
        </p:nvCxnSpPr>
        <p:spPr>
          <a:xfrm>
            <a:off x="153300" y="5840784"/>
            <a:ext cx="11844000" cy="36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1634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43278"/>
            <a:ext cx="10515600" cy="4415857"/>
          </a:xfrm>
        </p:spPr>
        <p:txBody>
          <a:bodyPr>
            <a:normAutofit fontScale="92500" lnSpcReduction="20000"/>
          </a:bodyPr>
          <a:lstStyle/>
          <a:p>
            <a:pPr marL="0" indent="0">
              <a:buNone/>
            </a:pPr>
            <a:r>
              <a:rPr lang="en-US" dirty="0"/>
              <a:t>Make a </a:t>
            </a:r>
            <a:r>
              <a:rPr lang="en-US" b="1" u="sng" dirty="0"/>
              <a:t>plan of visit and plan of necessary measurements</a:t>
            </a:r>
            <a:r>
              <a:rPr lang="en-US" dirty="0"/>
              <a:t> to be carried out;</a:t>
            </a:r>
            <a:br>
              <a:rPr lang="en-US" dirty="0"/>
            </a:br>
            <a:endParaRPr lang="sr-Latn-ME" dirty="0"/>
          </a:p>
          <a:p>
            <a:pPr marL="0" indent="0">
              <a:buNone/>
            </a:pPr>
            <a:r>
              <a:rPr lang="en-US" dirty="0"/>
              <a:t>Prepare the </a:t>
            </a:r>
            <a:r>
              <a:rPr lang="en-US" b="1" u="sng" dirty="0">
                <a:solidFill>
                  <a:srgbClr val="FF0000"/>
                </a:solidFill>
              </a:rPr>
              <a:t>necessary instruments</a:t>
            </a:r>
            <a:r>
              <a:rPr lang="en-US" dirty="0">
                <a:solidFill>
                  <a:srgbClr val="FF0000"/>
                </a:solidFill>
              </a:rPr>
              <a:t> </a:t>
            </a:r>
            <a:r>
              <a:rPr lang="en-US" dirty="0"/>
              <a:t>and equipment for carrying out the planned measurements: thermometer, temperature data logger, lux meter, thermographic camera, flue gas analyzer, anemometer, ultrasonic flow meter, network analyzer, etc.;</a:t>
            </a:r>
            <a:br>
              <a:rPr lang="en-US" dirty="0"/>
            </a:br>
            <a:endParaRPr lang="sr-Latn-ME" dirty="0"/>
          </a:p>
          <a:p>
            <a:pPr marL="0" indent="0">
              <a:buNone/>
            </a:pPr>
            <a:r>
              <a:rPr lang="en-US" dirty="0"/>
              <a:t>You should also bring a </a:t>
            </a:r>
            <a:r>
              <a:rPr lang="en-US" b="1" dirty="0" err="1">
                <a:solidFill>
                  <a:srgbClr val="FF0000"/>
                </a:solidFill>
              </a:rPr>
              <a:t>meterstick</a:t>
            </a:r>
            <a:r>
              <a:rPr lang="en-US" dirty="0">
                <a:solidFill>
                  <a:srgbClr val="FF0000"/>
                </a:solidFill>
              </a:rPr>
              <a:t>, </a:t>
            </a:r>
            <a:r>
              <a:rPr lang="en-US" b="1" dirty="0">
                <a:solidFill>
                  <a:srgbClr val="FF0000"/>
                </a:solidFill>
              </a:rPr>
              <a:t>a long tape measure</a:t>
            </a:r>
            <a:r>
              <a:rPr lang="en-US" dirty="0"/>
              <a:t>, etc. (especially in cases when the project documentation is missing);</a:t>
            </a:r>
            <a:br>
              <a:rPr lang="en-US" dirty="0"/>
            </a:br>
            <a:endParaRPr lang="sr-Latn-ME" dirty="0"/>
          </a:p>
          <a:p>
            <a:pPr marL="0" indent="0">
              <a:buNone/>
            </a:pPr>
            <a:r>
              <a:rPr lang="en-US" dirty="0"/>
              <a:t>Don't forget the </a:t>
            </a:r>
            <a:r>
              <a:rPr lang="en-US" b="1" u="sng" dirty="0">
                <a:solidFill>
                  <a:srgbClr val="FF0000"/>
                </a:solidFill>
              </a:rPr>
              <a:t>camera</a:t>
            </a:r>
            <a:r>
              <a:rPr lang="en-US" dirty="0"/>
              <a:t>! Prepare the camera, making sure it is set to the highest resolution to get the best quality photos, the card has enough memory, the battery is charged, etc.</a:t>
            </a:r>
          </a:p>
        </p:txBody>
      </p:sp>
      <p:pic>
        <p:nvPicPr>
          <p:cNvPr id="4" name="Picture 3" descr="C:\Users\acarcani\Desktop\REEHUB +\Communication template - logo\REEHUB PLUS\LOGO_INTERREG_REEHUB PLUS-200.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750" y="38101"/>
            <a:ext cx="2657475" cy="828094"/>
          </a:xfrm>
          <a:prstGeom prst="rect">
            <a:avLst/>
          </a:prstGeom>
          <a:noFill/>
          <a:ln w="9525">
            <a:noFill/>
            <a:miter lim="800000"/>
            <a:headEnd/>
            <a:tailEnd/>
          </a:ln>
        </p:spPr>
      </p:pic>
      <p:cxnSp>
        <p:nvCxnSpPr>
          <p:cNvPr id="5" name="Connettore diritto 12">
            <a:extLst>
              <a:ext uri="{FF2B5EF4-FFF2-40B4-BE49-F238E27FC236}">
                <a16:creationId xmlns:a16="http://schemas.microsoft.com/office/drawing/2014/main" id="{C62DD1AD-4ADF-4478-B718-88234D297F33}"/>
              </a:ext>
            </a:extLst>
          </p:cNvPr>
          <p:cNvCxnSpPr>
            <a:cxnSpLocks/>
          </p:cNvCxnSpPr>
          <p:nvPr/>
        </p:nvCxnSpPr>
        <p:spPr>
          <a:xfrm>
            <a:off x="178700" y="824284"/>
            <a:ext cx="11844000" cy="360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4" descr="C:\Users\acarcani\Desktop\REEHUB +\LOGO PROJECT PARTNERS LEAD PARTNER REEHUB PLUS\Lead Partner Logo\LOGO BIRD.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15498" y="5943600"/>
            <a:ext cx="762000" cy="762000"/>
          </a:xfrm>
          <a:prstGeom prst="rect">
            <a:avLst/>
          </a:prstGeom>
          <a:noFill/>
        </p:spPr>
      </p:pic>
      <p:pic>
        <p:nvPicPr>
          <p:cNvPr id="7" name="Picture 5" descr="C:\Users\acarcani\Desktop\REEHUB +\LOGO PROJECT PARTNERS LEAD PARTNER REEHUB PLUS\Project Partners Logo\LOGO MI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05200" y="5957212"/>
            <a:ext cx="939800" cy="735687"/>
          </a:xfrm>
          <a:prstGeom prst="rect">
            <a:avLst/>
          </a:prstGeom>
          <a:noFill/>
        </p:spPr>
      </p:pic>
      <p:pic>
        <p:nvPicPr>
          <p:cNvPr id="8" name="Picture 6" descr="C:\Users\acarcani\Desktop\REEHUB +\LOGO PROJECT PARTNERS LEAD PARTNER REEHUB PLUS\Project Partners Logo\LOGO DITNE.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29263" y="6089873"/>
            <a:ext cx="1519237" cy="564927"/>
          </a:xfrm>
          <a:prstGeom prst="rect">
            <a:avLst/>
          </a:prstGeom>
          <a:noFill/>
        </p:spPr>
      </p:pic>
      <p:pic>
        <p:nvPicPr>
          <p:cNvPr id="9" name="Picture 7" descr="C:\Users\acarcani\Desktop\REEHUB +\LOGO PROJECT PARTNERS LEAD PARTNER REEHUB PLUS\Project Partners Logo\LOGO COMUNE DI AGNONE.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150475" y="5958433"/>
            <a:ext cx="517525" cy="764947"/>
          </a:xfrm>
          <a:prstGeom prst="rect">
            <a:avLst/>
          </a:prstGeom>
          <a:noFill/>
        </p:spPr>
      </p:pic>
      <p:pic>
        <p:nvPicPr>
          <p:cNvPr id="10" name="Picture 8" descr="C:\Users\acarcani\Desktop\REEHUB +\LOGO PROJECT PARTNERS LEAD PARTNER REEHUB PLUS\Project Partners Logo\LOGO UCG.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222934" y="5956300"/>
            <a:ext cx="712232" cy="711200"/>
          </a:xfrm>
          <a:prstGeom prst="rect">
            <a:avLst/>
          </a:prstGeom>
          <a:noFill/>
        </p:spPr>
      </p:pic>
      <p:cxnSp>
        <p:nvCxnSpPr>
          <p:cNvPr id="11" name="Connettore diritto 12">
            <a:extLst>
              <a:ext uri="{FF2B5EF4-FFF2-40B4-BE49-F238E27FC236}">
                <a16:creationId xmlns:a16="http://schemas.microsoft.com/office/drawing/2014/main" id="{C62DD1AD-4ADF-4478-B718-88234D297F33}"/>
              </a:ext>
            </a:extLst>
          </p:cNvPr>
          <p:cNvCxnSpPr>
            <a:cxnSpLocks/>
          </p:cNvCxnSpPr>
          <p:nvPr/>
        </p:nvCxnSpPr>
        <p:spPr>
          <a:xfrm>
            <a:off x="153300" y="5840784"/>
            <a:ext cx="11844000" cy="36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4314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838200" y="946623"/>
            <a:ext cx="10515600" cy="744065"/>
          </a:xfrm>
        </p:spPr>
        <p:txBody>
          <a:bodyPr>
            <a:normAutofit fontScale="90000"/>
          </a:bodyPr>
          <a:lstStyle/>
          <a:p>
            <a:r>
              <a:rPr lang="en-US" dirty="0"/>
              <a:t>Phase 2: Activities during the site visit</a:t>
            </a:r>
            <a:endParaRPr lang="en-US" b="1" dirty="0"/>
          </a:p>
        </p:txBody>
      </p:sp>
      <p:sp>
        <p:nvSpPr>
          <p:cNvPr id="13" name="Content Placeholder 12"/>
          <p:cNvSpPr>
            <a:spLocks noGrp="1"/>
          </p:cNvSpPr>
          <p:nvPr>
            <p:ph idx="1"/>
          </p:nvPr>
        </p:nvSpPr>
        <p:spPr>
          <a:xfrm>
            <a:off x="838200" y="1825625"/>
            <a:ext cx="10515600" cy="3802070"/>
          </a:xfrm>
        </p:spPr>
        <p:txBody>
          <a:bodyPr/>
          <a:lstStyle/>
          <a:p>
            <a:pPr marL="0" indent="0">
              <a:buNone/>
            </a:pPr>
            <a:r>
              <a:rPr lang="en-US" b="1" dirty="0">
                <a:latin typeface="+mj-lt"/>
                <a:ea typeface="+mj-ea"/>
                <a:cs typeface="+mj-cs"/>
              </a:rPr>
              <a:t>Step 5 </a:t>
            </a:r>
            <a:r>
              <a:rPr lang="en-US" b="1" dirty="0">
                <a:solidFill>
                  <a:srgbClr val="FF0000"/>
                </a:solidFill>
                <a:latin typeface="+mj-lt"/>
                <a:ea typeface="+mj-ea"/>
                <a:cs typeface="+mj-cs"/>
              </a:rPr>
              <a:t>Survey of the existing state of the building </a:t>
            </a:r>
          </a:p>
          <a:p>
            <a:pPr marL="0" indent="0">
              <a:buNone/>
            </a:pPr>
            <a:r>
              <a:rPr lang="en-US" dirty="0"/>
              <a:t>The site visit aims to provide:</a:t>
            </a:r>
          </a:p>
          <a:p>
            <a:r>
              <a:rPr lang="en-US" b="1" dirty="0"/>
              <a:t>more information about activities in the building</a:t>
            </a:r>
            <a:r>
              <a:rPr lang="en-US" dirty="0"/>
              <a:t>, </a:t>
            </a:r>
          </a:p>
          <a:p>
            <a:r>
              <a:rPr lang="en-US" b="1" dirty="0"/>
              <a:t>engineering and energy characteristics of the building</a:t>
            </a:r>
            <a:r>
              <a:rPr lang="en-US" dirty="0"/>
              <a:t>, </a:t>
            </a:r>
          </a:p>
          <a:p>
            <a:r>
              <a:rPr lang="en-US" dirty="0"/>
              <a:t>how the building is </a:t>
            </a:r>
            <a:r>
              <a:rPr lang="en-US" b="1" dirty="0"/>
              <a:t>managed and maintained</a:t>
            </a:r>
            <a:r>
              <a:rPr lang="en-US" dirty="0"/>
              <a:t>, and </a:t>
            </a:r>
          </a:p>
          <a:p>
            <a:r>
              <a:rPr lang="en-US" dirty="0"/>
              <a:t>the </a:t>
            </a:r>
            <a:r>
              <a:rPr lang="en-US" b="1" dirty="0"/>
              <a:t>occupants’ habits</a:t>
            </a:r>
            <a:r>
              <a:rPr lang="en-US" dirty="0"/>
              <a:t>.    </a:t>
            </a:r>
          </a:p>
          <a:p>
            <a:endParaRPr lang="en-US" dirty="0"/>
          </a:p>
        </p:txBody>
      </p:sp>
      <p:pic>
        <p:nvPicPr>
          <p:cNvPr id="4" name="Picture 3" descr="C:\Users\acarcani\Desktop\REEHUB +\Communication template - logo\REEHUB PLUS\LOGO_INTERREG_REEHUB PLUS-200.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750" y="38101"/>
            <a:ext cx="2657475" cy="828094"/>
          </a:xfrm>
          <a:prstGeom prst="rect">
            <a:avLst/>
          </a:prstGeom>
          <a:noFill/>
          <a:ln w="9525">
            <a:noFill/>
            <a:miter lim="800000"/>
            <a:headEnd/>
            <a:tailEnd/>
          </a:ln>
        </p:spPr>
      </p:pic>
      <p:cxnSp>
        <p:nvCxnSpPr>
          <p:cNvPr id="5" name="Connettore diritto 12">
            <a:extLst>
              <a:ext uri="{FF2B5EF4-FFF2-40B4-BE49-F238E27FC236}">
                <a16:creationId xmlns:a16="http://schemas.microsoft.com/office/drawing/2014/main" id="{C62DD1AD-4ADF-4478-B718-88234D297F33}"/>
              </a:ext>
            </a:extLst>
          </p:cNvPr>
          <p:cNvCxnSpPr>
            <a:cxnSpLocks/>
          </p:cNvCxnSpPr>
          <p:nvPr/>
        </p:nvCxnSpPr>
        <p:spPr>
          <a:xfrm>
            <a:off x="178700" y="824284"/>
            <a:ext cx="11844000" cy="360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4" descr="C:\Users\acarcani\Desktop\REEHUB +\LOGO PROJECT PARTNERS LEAD PARTNER REEHUB PLUS\Lead Partner Logo\LOGO BIRD.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15498" y="5943600"/>
            <a:ext cx="762000" cy="762000"/>
          </a:xfrm>
          <a:prstGeom prst="rect">
            <a:avLst/>
          </a:prstGeom>
          <a:noFill/>
        </p:spPr>
      </p:pic>
      <p:pic>
        <p:nvPicPr>
          <p:cNvPr id="7" name="Picture 5" descr="C:\Users\acarcani\Desktop\REEHUB +\LOGO PROJECT PARTNERS LEAD PARTNER REEHUB PLUS\Project Partners Logo\LOGO MI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05200" y="5957212"/>
            <a:ext cx="939800" cy="735687"/>
          </a:xfrm>
          <a:prstGeom prst="rect">
            <a:avLst/>
          </a:prstGeom>
          <a:noFill/>
        </p:spPr>
      </p:pic>
      <p:pic>
        <p:nvPicPr>
          <p:cNvPr id="8" name="Picture 6" descr="C:\Users\acarcani\Desktop\REEHUB +\LOGO PROJECT PARTNERS LEAD PARTNER REEHUB PLUS\Project Partners Logo\LOGO DITNE.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29263" y="6089873"/>
            <a:ext cx="1519237" cy="564927"/>
          </a:xfrm>
          <a:prstGeom prst="rect">
            <a:avLst/>
          </a:prstGeom>
          <a:noFill/>
        </p:spPr>
      </p:pic>
      <p:pic>
        <p:nvPicPr>
          <p:cNvPr id="9" name="Picture 7" descr="C:\Users\acarcani\Desktop\REEHUB +\LOGO PROJECT PARTNERS LEAD PARTNER REEHUB PLUS\Project Partners Logo\LOGO COMUNE DI AGNONE.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150475" y="5958433"/>
            <a:ext cx="517525" cy="764947"/>
          </a:xfrm>
          <a:prstGeom prst="rect">
            <a:avLst/>
          </a:prstGeom>
          <a:noFill/>
        </p:spPr>
      </p:pic>
      <p:pic>
        <p:nvPicPr>
          <p:cNvPr id="10" name="Picture 8" descr="C:\Users\acarcani\Desktop\REEHUB +\LOGO PROJECT PARTNERS LEAD PARTNER REEHUB PLUS\Project Partners Logo\LOGO UCG.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222934" y="5956300"/>
            <a:ext cx="712232" cy="711200"/>
          </a:xfrm>
          <a:prstGeom prst="rect">
            <a:avLst/>
          </a:prstGeom>
          <a:noFill/>
        </p:spPr>
      </p:pic>
      <p:cxnSp>
        <p:nvCxnSpPr>
          <p:cNvPr id="11" name="Connettore diritto 12">
            <a:extLst>
              <a:ext uri="{FF2B5EF4-FFF2-40B4-BE49-F238E27FC236}">
                <a16:creationId xmlns:a16="http://schemas.microsoft.com/office/drawing/2014/main" id="{C62DD1AD-4ADF-4478-B718-88234D297F33}"/>
              </a:ext>
            </a:extLst>
          </p:cNvPr>
          <p:cNvCxnSpPr>
            <a:cxnSpLocks/>
          </p:cNvCxnSpPr>
          <p:nvPr/>
        </p:nvCxnSpPr>
        <p:spPr>
          <a:xfrm>
            <a:off x="153300" y="5840784"/>
            <a:ext cx="11844000" cy="36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41468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3933510"/>
          </a:xfrm>
        </p:spPr>
        <p:txBody>
          <a:bodyPr>
            <a:normAutofit/>
          </a:bodyPr>
          <a:lstStyle/>
          <a:p>
            <a:r>
              <a:rPr lang="en-US" sz="3200" b="1" dirty="0">
                <a:solidFill>
                  <a:srgbClr val="FF0000"/>
                </a:solidFill>
              </a:rPr>
              <a:t>Photo documentation </a:t>
            </a:r>
            <a:r>
              <a:rPr lang="en-US" sz="3200" dirty="0"/>
              <a:t>collected during the site visit is very important for preparing a report on the energy audit in the best possible way. </a:t>
            </a:r>
          </a:p>
          <a:p>
            <a:r>
              <a:rPr lang="en-US" sz="3200" dirty="0"/>
              <a:t>In addition, photo documentation is of great help in later additional analyses and surveys of details of the building’s technical characteristics. </a:t>
            </a:r>
          </a:p>
        </p:txBody>
      </p:sp>
      <p:pic>
        <p:nvPicPr>
          <p:cNvPr id="4" name="Picture 3" descr="C:\Users\acarcani\Desktop\REEHUB +\Communication template - logo\REEHUB PLUS\LOGO_INTERREG_REEHUB PLUS-200.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750" y="38101"/>
            <a:ext cx="2657475" cy="828094"/>
          </a:xfrm>
          <a:prstGeom prst="rect">
            <a:avLst/>
          </a:prstGeom>
          <a:noFill/>
          <a:ln w="9525">
            <a:noFill/>
            <a:miter lim="800000"/>
            <a:headEnd/>
            <a:tailEnd/>
          </a:ln>
        </p:spPr>
      </p:pic>
      <p:cxnSp>
        <p:nvCxnSpPr>
          <p:cNvPr id="5" name="Connettore diritto 12">
            <a:extLst>
              <a:ext uri="{FF2B5EF4-FFF2-40B4-BE49-F238E27FC236}">
                <a16:creationId xmlns:a16="http://schemas.microsoft.com/office/drawing/2014/main" id="{C62DD1AD-4ADF-4478-B718-88234D297F33}"/>
              </a:ext>
            </a:extLst>
          </p:cNvPr>
          <p:cNvCxnSpPr>
            <a:cxnSpLocks/>
          </p:cNvCxnSpPr>
          <p:nvPr/>
        </p:nvCxnSpPr>
        <p:spPr>
          <a:xfrm>
            <a:off x="178700" y="824284"/>
            <a:ext cx="11844000" cy="360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4" descr="C:\Users\acarcani\Desktop\REEHUB +\LOGO PROJECT PARTNERS LEAD PARTNER REEHUB PLUS\Lead Partner Logo\LOGO BIRD.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15498" y="5943600"/>
            <a:ext cx="762000" cy="762000"/>
          </a:xfrm>
          <a:prstGeom prst="rect">
            <a:avLst/>
          </a:prstGeom>
          <a:noFill/>
        </p:spPr>
      </p:pic>
      <p:pic>
        <p:nvPicPr>
          <p:cNvPr id="7" name="Picture 5" descr="C:\Users\acarcani\Desktop\REEHUB +\LOGO PROJECT PARTNERS LEAD PARTNER REEHUB PLUS\Project Partners Logo\LOGO MI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05200" y="5957212"/>
            <a:ext cx="939800" cy="735687"/>
          </a:xfrm>
          <a:prstGeom prst="rect">
            <a:avLst/>
          </a:prstGeom>
          <a:noFill/>
        </p:spPr>
      </p:pic>
      <p:pic>
        <p:nvPicPr>
          <p:cNvPr id="8" name="Picture 6" descr="C:\Users\acarcani\Desktop\REEHUB +\LOGO PROJECT PARTNERS LEAD PARTNER REEHUB PLUS\Project Partners Logo\LOGO DITNE.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29263" y="6089873"/>
            <a:ext cx="1519237" cy="564927"/>
          </a:xfrm>
          <a:prstGeom prst="rect">
            <a:avLst/>
          </a:prstGeom>
          <a:noFill/>
        </p:spPr>
      </p:pic>
      <p:pic>
        <p:nvPicPr>
          <p:cNvPr id="9" name="Picture 7" descr="C:\Users\acarcani\Desktop\REEHUB +\LOGO PROJECT PARTNERS LEAD PARTNER REEHUB PLUS\Project Partners Logo\LOGO COMUNE DI AGNONE.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150475" y="5958433"/>
            <a:ext cx="517525" cy="764947"/>
          </a:xfrm>
          <a:prstGeom prst="rect">
            <a:avLst/>
          </a:prstGeom>
          <a:noFill/>
        </p:spPr>
      </p:pic>
      <p:pic>
        <p:nvPicPr>
          <p:cNvPr id="10" name="Picture 8" descr="C:\Users\acarcani\Desktop\REEHUB +\LOGO PROJECT PARTNERS LEAD PARTNER REEHUB PLUS\Project Partners Logo\LOGO UCG.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222934" y="5956300"/>
            <a:ext cx="712232" cy="711200"/>
          </a:xfrm>
          <a:prstGeom prst="rect">
            <a:avLst/>
          </a:prstGeom>
          <a:noFill/>
        </p:spPr>
      </p:pic>
      <p:cxnSp>
        <p:nvCxnSpPr>
          <p:cNvPr id="11" name="Connettore diritto 12">
            <a:extLst>
              <a:ext uri="{FF2B5EF4-FFF2-40B4-BE49-F238E27FC236}">
                <a16:creationId xmlns:a16="http://schemas.microsoft.com/office/drawing/2014/main" id="{C62DD1AD-4ADF-4478-B718-88234D297F33}"/>
              </a:ext>
            </a:extLst>
          </p:cNvPr>
          <p:cNvCxnSpPr>
            <a:cxnSpLocks/>
          </p:cNvCxnSpPr>
          <p:nvPr/>
        </p:nvCxnSpPr>
        <p:spPr>
          <a:xfrm>
            <a:off x="153300" y="5840784"/>
            <a:ext cx="11844000" cy="36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85820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27100"/>
            <a:ext cx="10515600" cy="763588"/>
          </a:xfrm>
        </p:spPr>
        <p:txBody>
          <a:bodyPr>
            <a:noAutofit/>
          </a:bodyPr>
          <a:lstStyle/>
          <a:p>
            <a:r>
              <a:rPr lang="en-US" sz="3200" b="1" dirty="0"/>
              <a:t>External walls</a:t>
            </a:r>
          </a:p>
        </p:txBody>
      </p:sp>
      <p:sp>
        <p:nvSpPr>
          <p:cNvPr id="3" name="Content Placeholder 2"/>
          <p:cNvSpPr>
            <a:spLocks noGrp="1"/>
          </p:cNvSpPr>
          <p:nvPr>
            <p:ph idx="1"/>
          </p:nvPr>
        </p:nvSpPr>
        <p:spPr>
          <a:xfrm>
            <a:off x="838200" y="1825625"/>
            <a:ext cx="10515600" cy="3933510"/>
          </a:xfrm>
        </p:spPr>
        <p:txBody>
          <a:bodyPr>
            <a:normAutofit fontScale="92500" lnSpcReduction="20000"/>
          </a:bodyPr>
          <a:lstStyle/>
          <a:p>
            <a:pPr lvl="0"/>
            <a:r>
              <a:rPr lang="en-US" sz="2400" b="1" u="sng" dirty="0">
                <a:solidFill>
                  <a:srgbClr val="FF0000"/>
                </a:solidFill>
                <a:effectLst>
                  <a:outerShdw blurRad="38100" dist="38100" dir="2700000" algn="tl">
                    <a:srgbClr val="000000">
                      <a:alpha val="43137"/>
                    </a:srgbClr>
                  </a:outerShdw>
                </a:effectLst>
              </a:rPr>
              <a:t>Identify layers of the wall and their thickness</a:t>
            </a:r>
            <a:r>
              <a:rPr lang="en-US" sz="2400" b="1" u="sng" dirty="0">
                <a:effectLst>
                  <a:outerShdw blurRad="38100" dist="38100" dir="2700000" algn="tl">
                    <a:srgbClr val="000000">
                      <a:alpha val="43137"/>
                    </a:srgbClr>
                  </a:outerShdw>
                </a:effectLst>
              </a:rPr>
              <a:t>;</a:t>
            </a:r>
          </a:p>
          <a:p>
            <a:r>
              <a:rPr lang="en-US" sz="2400" b="1" u="sng" dirty="0">
                <a:solidFill>
                  <a:srgbClr val="FF0000"/>
                </a:solidFill>
                <a:effectLst>
                  <a:outerShdw blurRad="38100" dist="38100" dir="2700000" algn="tl">
                    <a:srgbClr val="000000">
                      <a:alpha val="43137"/>
                    </a:srgbClr>
                  </a:outerShdw>
                </a:effectLst>
              </a:rPr>
              <a:t>Establish if there is thermal insulation and indicate its type;</a:t>
            </a:r>
          </a:p>
          <a:p>
            <a:pPr lvl="0"/>
            <a:r>
              <a:rPr lang="en-US" sz="2400" b="1" u="sng" dirty="0">
                <a:solidFill>
                  <a:srgbClr val="FF0000"/>
                </a:solidFill>
                <a:effectLst>
                  <a:outerShdw blurRad="38100" dist="38100" dir="2700000" algn="tl">
                    <a:srgbClr val="000000">
                      <a:alpha val="43137"/>
                    </a:srgbClr>
                  </a:outerShdw>
                </a:effectLst>
              </a:rPr>
              <a:t>Record all types of walls and their orientations;</a:t>
            </a:r>
          </a:p>
          <a:p>
            <a:pPr lvl="0"/>
            <a:r>
              <a:rPr lang="en-US" sz="2400" dirty="0"/>
              <a:t>Establish if there are any </a:t>
            </a:r>
            <a:r>
              <a:rPr lang="en-US" sz="2400" b="1" u="sng" dirty="0">
                <a:solidFill>
                  <a:srgbClr val="FF0000"/>
                </a:solidFill>
                <a:effectLst>
                  <a:outerShdw blurRad="38100" dist="38100" dir="2700000" algn="tl">
                    <a:srgbClr val="000000">
                      <a:alpha val="43137"/>
                    </a:srgbClr>
                  </a:outerShdw>
                </a:effectLst>
              </a:rPr>
              <a:t>damages</a:t>
            </a:r>
            <a:r>
              <a:rPr lang="en-US" sz="2400" b="1" u="sng" dirty="0">
                <a:effectLst>
                  <a:outerShdw blurRad="38100" dist="38100" dir="2700000" algn="tl">
                    <a:srgbClr val="000000">
                      <a:alpha val="43137"/>
                    </a:srgbClr>
                  </a:outerShdw>
                </a:effectLst>
              </a:rPr>
              <a:t> </a:t>
            </a:r>
            <a:r>
              <a:rPr lang="en-US" sz="2400" dirty="0"/>
              <a:t>to the walls and record them;</a:t>
            </a:r>
          </a:p>
          <a:p>
            <a:pPr lvl="0"/>
            <a:r>
              <a:rPr lang="en-US" sz="2400" dirty="0"/>
              <a:t>Record all fasteners, girders, canopies, awnings, ...;</a:t>
            </a:r>
          </a:p>
          <a:p>
            <a:pPr lvl="0"/>
            <a:r>
              <a:rPr lang="en-US" sz="2400" dirty="0"/>
              <a:t>Establish if there are any places damaged by </a:t>
            </a:r>
            <a:r>
              <a:rPr lang="en-US" sz="2400" b="1" u="sng" dirty="0">
                <a:solidFill>
                  <a:srgbClr val="FF0000"/>
                </a:solidFill>
                <a:effectLst>
                  <a:outerShdw blurRad="38100" dist="38100" dir="2700000" algn="tl">
                    <a:srgbClr val="000000">
                      <a:alpha val="43137"/>
                    </a:srgbClr>
                  </a:outerShdw>
                </a:effectLst>
              </a:rPr>
              <a:t>water penetration</a:t>
            </a:r>
          </a:p>
          <a:p>
            <a:pPr lvl="0"/>
            <a:r>
              <a:rPr lang="en-US" sz="2400" dirty="0"/>
              <a:t>Identify any specific </a:t>
            </a:r>
            <a:r>
              <a:rPr lang="en-US" sz="2400" b="1" u="sng" dirty="0">
                <a:solidFill>
                  <a:srgbClr val="FF0000"/>
                </a:solidFill>
                <a:effectLst>
                  <a:outerShdw blurRad="38100" dist="38100" dir="2700000" algn="tl">
                    <a:srgbClr val="000000">
                      <a:alpha val="43137"/>
                    </a:srgbClr>
                  </a:outerShdw>
                </a:effectLst>
              </a:rPr>
              <a:t>stylistic and other details </a:t>
            </a:r>
            <a:r>
              <a:rPr lang="en-US" sz="2400" dirty="0"/>
              <a:t>on the facade;</a:t>
            </a:r>
          </a:p>
          <a:p>
            <a:pPr lvl="0"/>
            <a:r>
              <a:rPr lang="en-US" sz="2400" dirty="0"/>
              <a:t>Identify any specific design elements (bay windows, drains, brackets, curved surfaces, passages, etc.);</a:t>
            </a:r>
          </a:p>
          <a:p>
            <a:pPr lvl="0"/>
            <a:r>
              <a:rPr lang="en-US" sz="2400" dirty="0"/>
              <a:t>Check the </a:t>
            </a:r>
            <a:r>
              <a:rPr lang="en-US" sz="2400" b="1" u="sng" dirty="0">
                <a:solidFill>
                  <a:srgbClr val="FF0000"/>
                </a:solidFill>
                <a:effectLst>
                  <a:outerShdw blurRad="38100" dist="38100" dir="2700000" algn="tl">
                    <a:srgbClr val="000000">
                      <a:alpha val="43137"/>
                    </a:srgbClr>
                  </a:outerShdw>
                </a:effectLst>
              </a:rPr>
              <a:t>parapet walls</a:t>
            </a:r>
            <a:r>
              <a:rPr lang="en-US" sz="2400" dirty="0"/>
              <a:t>, if their thickness is reduced, materials changed, etc.;</a:t>
            </a:r>
          </a:p>
          <a:p>
            <a:pPr lvl="0"/>
            <a:r>
              <a:rPr lang="en-US" sz="2400" dirty="0"/>
              <a:t>Identify all </a:t>
            </a:r>
            <a:r>
              <a:rPr lang="en-US" sz="2400" b="1" u="sng" dirty="0">
                <a:solidFill>
                  <a:srgbClr val="FF0000"/>
                </a:solidFill>
                <a:effectLst>
                  <a:outerShdw blurRad="38100" dist="38100" dir="2700000" algn="tl">
                    <a:srgbClr val="000000">
                      <a:alpha val="43137"/>
                    </a:srgbClr>
                  </a:outerShdw>
                </a:effectLst>
              </a:rPr>
              <a:t>cold (thermal) bridges </a:t>
            </a:r>
            <a:r>
              <a:rPr lang="en-US" sz="2400" dirty="0"/>
              <a:t>(linear and point thermal bridges)</a:t>
            </a:r>
          </a:p>
        </p:txBody>
      </p:sp>
      <p:pic>
        <p:nvPicPr>
          <p:cNvPr id="4" name="Picture 3" descr="C:\Users\acarcani\Desktop\REEHUB +\Communication template - logo\REEHUB PLUS\LOGO_INTERREG_REEHUB PLUS-200.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750" y="38101"/>
            <a:ext cx="2657475" cy="828094"/>
          </a:xfrm>
          <a:prstGeom prst="rect">
            <a:avLst/>
          </a:prstGeom>
          <a:noFill/>
          <a:ln w="9525">
            <a:noFill/>
            <a:miter lim="800000"/>
            <a:headEnd/>
            <a:tailEnd/>
          </a:ln>
        </p:spPr>
      </p:pic>
      <p:cxnSp>
        <p:nvCxnSpPr>
          <p:cNvPr id="5" name="Connettore diritto 12">
            <a:extLst>
              <a:ext uri="{FF2B5EF4-FFF2-40B4-BE49-F238E27FC236}">
                <a16:creationId xmlns:a16="http://schemas.microsoft.com/office/drawing/2014/main" id="{C62DD1AD-4ADF-4478-B718-88234D297F33}"/>
              </a:ext>
            </a:extLst>
          </p:cNvPr>
          <p:cNvCxnSpPr>
            <a:cxnSpLocks/>
          </p:cNvCxnSpPr>
          <p:nvPr/>
        </p:nvCxnSpPr>
        <p:spPr>
          <a:xfrm>
            <a:off x="178700" y="824284"/>
            <a:ext cx="11844000" cy="360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4" descr="C:\Users\acarcani\Desktop\REEHUB +\LOGO PROJECT PARTNERS LEAD PARTNER REEHUB PLUS\Lead Partner Logo\LOGO BIRD.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15498" y="5943600"/>
            <a:ext cx="762000" cy="762000"/>
          </a:xfrm>
          <a:prstGeom prst="rect">
            <a:avLst/>
          </a:prstGeom>
          <a:noFill/>
        </p:spPr>
      </p:pic>
      <p:pic>
        <p:nvPicPr>
          <p:cNvPr id="7" name="Picture 5" descr="C:\Users\acarcani\Desktop\REEHUB +\LOGO PROJECT PARTNERS LEAD PARTNER REEHUB PLUS\Project Partners Logo\LOGO MI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05200" y="5957212"/>
            <a:ext cx="939800" cy="735687"/>
          </a:xfrm>
          <a:prstGeom prst="rect">
            <a:avLst/>
          </a:prstGeom>
          <a:noFill/>
        </p:spPr>
      </p:pic>
      <p:pic>
        <p:nvPicPr>
          <p:cNvPr id="8" name="Picture 6" descr="C:\Users\acarcani\Desktop\REEHUB +\LOGO PROJECT PARTNERS LEAD PARTNER REEHUB PLUS\Project Partners Logo\LOGO DITNE.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29263" y="6089873"/>
            <a:ext cx="1519237" cy="564927"/>
          </a:xfrm>
          <a:prstGeom prst="rect">
            <a:avLst/>
          </a:prstGeom>
          <a:noFill/>
        </p:spPr>
      </p:pic>
      <p:pic>
        <p:nvPicPr>
          <p:cNvPr id="9" name="Picture 7" descr="C:\Users\acarcani\Desktop\REEHUB +\LOGO PROJECT PARTNERS LEAD PARTNER REEHUB PLUS\Project Partners Logo\LOGO COMUNE DI AGNONE.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150475" y="5958433"/>
            <a:ext cx="517525" cy="764947"/>
          </a:xfrm>
          <a:prstGeom prst="rect">
            <a:avLst/>
          </a:prstGeom>
          <a:noFill/>
        </p:spPr>
      </p:pic>
      <p:pic>
        <p:nvPicPr>
          <p:cNvPr id="10" name="Picture 8" descr="C:\Users\acarcani\Desktop\REEHUB +\LOGO PROJECT PARTNERS LEAD PARTNER REEHUB PLUS\Project Partners Logo\LOGO UCG.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222934" y="5956300"/>
            <a:ext cx="712232" cy="711200"/>
          </a:xfrm>
          <a:prstGeom prst="rect">
            <a:avLst/>
          </a:prstGeom>
          <a:noFill/>
        </p:spPr>
      </p:pic>
      <p:cxnSp>
        <p:nvCxnSpPr>
          <p:cNvPr id="11" name="Connettore diritto 12">
            <a:extLst>
              <a:ext uri="{FF2B5EF4-FFF2-40B4-BE49-F238E27FC236}">
                <a16:creationId xmlns:a16="http://schemas.microsoft.com/office/drawing/2014/main" id="{C62DD1AD-4ADF-4478-B718-88234D297F33}"/>
              </a:ext>
            </a:extLst>
          </p:cNvPr>
          <p:cNvCxnSpPr>
            <a:cxnSpLocks/>
          </p:cNvCxnSpPr>
          <p:nvPr/>
        </p:nvCxnSpPr>
        <p:spPr>
          <a:xfrm>
            <a:off x="153300" y="5840784"/>
            <a:ext cx="11844000" cy="36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09442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27100"/>
            <a:ext cx="10515600" cy="763588"/>
          </a:xfrm>
        </p:spPr>
        <p:txBody>
          <a:bodyPr>
            <a:noAutofit/>
          </a:bodyPr>
          <a:lstStyle/>
          <a:p>
            <a:r>
              <a:rPr lang="en-US" sz="3200" b="1" dirty="0"/>
              <a:t>Roof </a:t>
            </a:r>
          </a:p>
        </p:txBody>
      </p:sp>
      <p:sp>
        <p:nvSpPr>
          <p:cNvPr id="3" name="Content Placeholder 2"/>
          <p:cNvSpPr>
            <a:spLocks noGrp="1"/>
          </p:cNvSpPr>
          <p:nvPr>
            <p:ph idx="1"/>
          </p:nvPr>
        </p:nvSpPr>
        <p:spPr>
          <a:xfrm>
            <a:off x="838200" y="1825625"/>
            <a:ext cx="5522140" cy="3933510"/>
          </a:xfrm>
        </p:spPr>
        <p:txBody>
          <a:bodyPr>
            <a:normAutofit fontScale="92500" lnSpcReduction="20000"/>
          </a:bodyPr>
          <a:lstStyle/>
          <a:p>
            <a:pPr lvl="0"/>
            <a:r>
              <a:rPr lang="en-US" sz="2400" dirty="0"/>
              <a:t>Identify all </a:t>
            </a:r>
            <a:r>
              <a:rPr lang="en-US" sz="2400" b="1" u="sng" dirty="0">
                <a:solidFill>
                  <a:srgbClr val="FF0000"/>
                </a:solidFill>
                <a:effectLst>
                  <a:outerShdw blurRad="38100" dist="38100" dir="2700000" algn="tl">
                    <a:srgbClr val="000000">
                      <a:alpha val="43137"/>
                    </a:srgbClr>
                  </a:outerShdw>
                </a:effectLst>
              </a:rPr>
              <a:t>types of roof </a:t>
            </a:r>
            <a:r>
              <a:rPr lang="en-US" sz="2400" dirty="0"/>
              <a:t>(flat or sloping);</a:t>
            </a:r>
          </a:p>
          <a:p>
            <a:pPr lvl="0"/>
            <a:r>
              <a:rPr lang="en-US" sz="2400" dirty="0"/>
              <a:t>Identify the roof structure;</a:t>
            </a:r>
          </a:p>
          <a:p>
            <a:pPr lvl="0"/>
            <a:r>
              <a:rPr lang="en-US" sz="2400" dirty="0"/>
              <a:t>Identify layers of each roof’s type and their thickness;</a:t>
            </a:r>
          </a:p>
          <a:p>
            <a:pPr lvl="0"/>
            <a:r>
              <a:rPr lang="en-US" sz="2400" dirty="0"/>
              <a:t>Establish if there is thermal insulation and indicate its type;</a:t>
            </a:r>
          </a:p>
          <a:p>
            <a:pPr lvl="0"/>
            <a:r>
              <a:rPr lang="en-US" sz="2400" dirty="0"/>
              <a:t>Establish if a </a:t>
            </a:r>
            <a:r>
              <a:rPr lang="en-US" sz="2400" b="1" u="sng" dirty="0">
                <a:solidFill>
                  <a:srgbClr val="FF0000"/>
                </a:solidFill>
                <a:effectLst>
                  <a:outerShdw blurRad="38100" dist="38100" dir="2700000" algn="tl">
                    <a:srgbClr val="000000">
                      <a:alpha val="43137"/>
                    </a:srgbClr>
                  </a:outerShdw>
                </a:effectLst>
              </a:rPr>
              <a:t>roof is passable </a:t>
            </a:r>
            <a:r>
              <a:rPr lang="en-US" sz="2400" dirty="0"/>
              <a:t>(in case of a flat roof);</a:t>
            </a:r>
          </a:p>
          <a:p>
            <a:pPr lvl="0"/>
            <a:r>
              <a:rPr lang="en-US" sz="2400" dirty="0"/>
              <a:t>Establish if there are any </a:t>
            </a:r>
            <a:r>
              <a:rPr lang="en-US" sz="2400" b="1" u="sng" dirty="0">
                <a:solidFill>
                  <a:srgbClr val="FF0000"/>
                </a:solidFill>
                <a:effectLst>
                  <a:outerShdw blurRad="38100" dist="38100" dir="2700000" algn="tl">
                    <a:srgbClr val="000000">
                      <a:alpha val="43137"/>
                    </a:srgbClr>
                  </a:outerShdw>
                </a:effectLst>
              </a:rPr>
              <a:t>damages</a:t>
            </a:r>
            <a:r>
              <a:rPr lang="en-US" sz="2400" dirty="0">
                <a:solidFill>
                  <a:srgbClr val="FF0000"/>
                </a:solidFill>
              </a:rPr>
              <a:t> </a:t>
            </a:r>
            <a:r>
              <a:rPr lang="en-US" sz="2400" dirty="0"/>
              <a:t>to the roof and describe them;</a:t>
            </a:r>
          </a:p>
          <a:p>
            <a:pPr lvl="0"/>
            <a:r>
              <a:rPr lang="en-US" sz="2400" dirty="0"/>
              <a:t>Record how the atmospheric </a:t>
            </a:r>
            <a:r>
              <a:rPr lang="en-US" sz="2400" b="1" u="sng" dirty="0">
                <a:solidFill>
                  <a:srgbClr val="FF0000"/>
                </a:solidFill>
                <a:effectLst>
                  <a:outerShdw blurRad="38100" dist="38100" dir="2700000" algn="tl">
                    <a:srgbClr val="000000">
                      <a:alpha val="43137"/>
                    </a:srgbClr>
                  </a:outerShdw>
                </a:effectLst>
              </a:rPr>
              <a:t>water drainage </a:t>
            </a:r>
            <a:r>
              <a:rPr lang="en-US" sz="2400" dirty="0"/>
              <a:t>is solved and note any damages;</a:t>
            </a:r>
          </a:p>
        </p:txBody>
      </p:sp>
      <p:pic>
        <p:nvPicPr>
          <p:cNvPr id="4" name="Picture 3" descr="C:\Users\acarcani\Desktop\REEHUB +\Communication template - logo\REEHUB PLUS\LOGO_INTERREG_REEHUB PLUS-200.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750" y="38101"/>
            <a:ext cx="2657475" cy="828094"/>
          </a:xfrm>
          <a:prstGeom prst="rect">
            <a:avLst/>
          </a:prstGeom>
          <a:noFill/>
          <a:ln w="9525">
            <a:noFill/>
            <a:miter lim="800000"/>
            <a:headEnd/>
            <a:tailEnd/>
          </a:ln>
        </p:spPr>
      </p:pic>
      <p:cxnSp>
        <p:nvCxnSpPr>
          <p:cNvPr id="5" name="Connettore diritto 12">
            <a:extLst>
              <a:ext uri="{FF2B5EF4-FFF2-40B4-BE49-F238E27FC236}">
                <a16:creationId xmlns:a16="http://schemas.microsoft.com/office/drawing/2014/main" id="{C62DD1AD-4ADF-4478-B718-88234D297F33}"/>
              </a:ext>
            </a:extLst>
          </p:cNvPr>
          <p:cNvCxnSpPr>
            <a:cxnSpLocks/>
          </p:cNvCxnSpPr>
          <p:nvPr/>
        </p:nvCxnSpPr>
        <p:spPr>
          <a:xfrm>
            <a:off x="178700" y="824284"/>
            <a:ext cx="11844000" cy="360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4" descr="C:\Users\acarcani\Desktop\REEHUB +\LOGO PROJECT PARTNERS LEAD PARTNER REEHUB PLUS\Lead Partner Logo\LOGO BIRD.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15498" y="5943600"/>
            <a:ext cx="762000" cy="762000"/>
          </a:xfrm>
          <a:prstGeom prst="rect">
            <a:avLst/>
          </a:prstGeom>
          <a:noFill/>
        </p:spPr>
      </p:pic>
      <p:pic>
        <p:nvPicPr>
          <p:cNvPr id="7" name="Picture 5" descr="C:\Users\acarcani\Desktop\REEHUB +\LOGO PROJECT PARTNERS LEAD PARTNER REEHUB PLUS\Project Partners Logo\LOGO MI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05200" y="5957212"/>
            <a:ext cx="939800" cy="735687"/>
          </a:xfrm>
          <a:prstGeom prst="rect">
            <a:avLst/>
          </a:prstGeom>
          <a:noFill/>
        </p:spPr>
      </p:pic>
      <p:pic>
        <p:nvPicPr>
          <p:cNvPr id="8" name="Picture 6" descr="C:\Users\acarcani\Desktop\REEHUB +\LOGO PROJECT PARTNERS LEAD PARTNER REEHUB PLUS\Project Partners Logo\LOGO DITNE.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29263" y="6089873"/>
            <a:ext cx="1519237" cy="564927"/>
          </a:xfrm>
          <a:prstGeom prst="rect">
            <a:avLst/>
          </a:prstGeom>
          <a:noFill/>
        </p:spPr>
      </p:pic>
      <p:pic>
        <p:nvPicPr>
          <p:cNvPr id="9" name="Picture 7" descr="C:\Users\acarcani\Desktop\REEHUB +\LOGO PROJECT PARTNERS LEAD PARTNER REEHUB PLUS\Project Partners Logo\LOGO COMUNE DI AGNONE.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150475" y="5958433"/>
            <a:ext cx="517525" cy="764947"/>
          </a:xfrm>
          <a:prstGeom prst="rect">
            <a:avLst/>
          </a:prstGeom>
          <a:noFill/>
        </p:spPr>
      </p:pic>
      <p:pic>
        <p:nvPicPr>
          <p:cNvPr id="10" name="Picture 8" descr="C:\Users\acarcani\Desktop\REEHUB +\LOGO PROJECT PARTNERS LEAD PARTNER REEHUB PLUS\Project Partners Logo\LOGO UCG.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222934" y="5956300"/>
            <a:ext cx="712232" cy="711200"/>
          </a:xfrm>
          <a:prstGeom prst="rect">
            <a:avLst/>
          </a:prstGeom>
          <a:noFill/>
        </p:spPr>
      </p:pic>
      <p:cxnSp>
        <p:nvCxnSpPr>
          <p:cNvPr id="11" name="Connettore diritto 12">
            <a:extLst>
              <a:ext uri="{FF2B5EF4-FFF2-40B4-BE49-F238E27FC236}">
                <a16:creationId xmlns:a16="http://schemas.microsoft.com/office/drawing/2014/main" id="{C62DD1AD-4ADF-4478-B718-88234D297F33}"/>
              </a:ext>
            </a:extLst>
          </p:cNvPr>
          <p:cNvCxnSpPr>
            <a:cxnSpLocks/>
          </p:cNvCxnSpPr>
          <p:nvPr/>
        </p:nvCxnSpPr>
        <p:spPr>
          <a:xfrm>
            <a:off x="153300" y="5840784"/>
            <a:ext cx="11844000" cy="36000"/>
          </a:xfrm>
          <a:prstGeom prst="line">
            <a:avLst/>
          </a:prstGeom>
        </p:spPr>
        <p:style>
          <a:lnRef idx="1">
            <a:schemeClr val="accent1"/>
          </a:lnRef>
          <a:fillRef idx="0">
            <a:schemeClr val="accent1"/>
          </a:fillRef>
          <a:effectRef idx="0">
            <a:schemeClr val="accent1"/>
          </a:effectRef>
          <a:fontRef idx="minor">
            <a:schemeClr val="tx1"/>
          </a:fontRef>
        </p:style>
      </p:cxnSp>
      <p:sp>
        <p:nvSpPr>
          <p:cNvPr id="12" name="Content Placeholder 2"/>
          <p:cNvSpPr txBox="1">
            <a:spLocks/>
          </p:cNvSpPr>
          <p:nvPr/>
        </p:nvSpPr>
        <p:spPr>
          <a:xfrm>
            <a:off x="6631229" y="1189529"/>
            <a:ext cx="4980842" cy="456960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Establish if there is waterproofing and if it is adequate; </a:t>
            </a:r>
          </a:p>
          <a:p>
            <a:r>
              <a:rPr lang="en-US" sz="1800" dirty="0"/>
              <a:t>Establish if there are any damages in the building caused by water penetrating from the roof;</a:t>
            </a:r>
          </a:p>
          <a:p>
            <a:r>
              <a:rPr lang="en-US" sz="1800" dirty="0"/>
              <a:t>Indicate the type (lying, hanging) and state of gutters and vertical pipes; </a:t>
            </a:r>
          </a:p>
          <a:p>
            <a:r>
              <a:rPr lang="en-US" sz="1800" dirty="0"/>
              <a:t>Establish if there is an attic (if the roof is flat)</a:t>
            </a:r>
          </a:p>
          <a:p>
            <a:r>
              <a:rPr lang="en-US" sz="1800" dirty="0"/>
              <a:t>Analyze the junction between the roof and wall plane; </a:t>
            </a:r>
          </a:p>
          <a:p>
            <a:r>
              <a:rPr lang="en-US" sz="1800" dirty="0"/>
              <a:t>Identify </a:t>
            </a:r>
            <a:r>
              <a:rPr lang="en-US" sz="2400" b="1" u="sng" dirty="0">
                <a:solidFill>
                  <a:srgbClr val="FF0000"/>
                </a:solidFill>
                <a:effectLst>
                  <a:outerShdw blurRad="38100" dist="38100" dir="2700000" algn="tl">
                    <a:srgbClr val="000000">
                      <a:alpha val="43137"/>
                    </a:srgbClr>
                  </a:outerShdw>
                </a:effectLst>
              </a:rPr>
              <a:t>all penetrations through roof surfaces </a:t>
            </a:r>
            <a:r>
              <a:rPr lang="en-US" sz="1800" dirty="0"/>
              <a:t>(vertical chimney, various girders, etc.); </a:t>
            </a:r>
          </a:p>
          <a:p>
            <a:r>
              <a:rPr lang="en-US" sz="1800" dirty="0"/>
              <a:t>Identify if there are </a:t>
            </a:r>
            <a:r>
              <a:rPr lang="en-US" sz="2400" b="1" u="sng" dirty="0">
                <a:solidFill>
                  <a:srgbClr val="FF0000"/>
                </a:solidFill>
                <a:effectLst>
                  <a:outerShdw blurRad="38100" dist="38100" dir="2700000" algn="tl">
                    <a:srgbClr val="000000">
                      <a:alpha val="43137"/>
                    </a:srgbClr>
                  </a:outerShdw>
                </a:effectLst>
              </a:rPr>
              <a:t>roof windows</a:t>
            </a:r>
            <a:r>
              <a:rPr lang="en-US" sz="1800" dirty="0"/>
              <a:t>, skylights, etc. </a:t>
            </a:r>
          </a:p>
        </p:txBody>
      </p:sp>
    </p:spTree>
    <p:extLst>
      <p:ext uri="{BB962C8B-B14F-4D97-AF65-F5344CB8AC3E}">
        <p14:creationId xmlns:p14="http://schemas.microsoft.com/office/powerpoint/2010/main" val="36480822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27100"/>
            <a:ext cx="10515600" cy="763588"/>
          </a:xfrm>
        </p:spPr>
        <p:txBody>
          <a:bodyPr>
            <a:noAutofit/>
          </a:bodyPr>
          <a:lstStyle/>
          <a:p>
            <a:r>
              <a:rPr lang="en-US" sz="3200" dirty="0"/>
              <a:t>Windows and doors</a:t>
            </a:r>
            <a:endParaRPr lang="en-US" sz="3200" b="1" dirty="0"/>
          </a:p>
        </p:txBody>
      </p:sp>
      <p:sp>
        <p:nvSpPr>
          <p:cNvPr id="3" name="Content Placeholder 2"/>
          <p:cNvSpPr>
            <a:spLocks noGrp="1"/>
          </p:cNvSpPr>
          <p:nvPr>
            <p:ph idx="1"/>
          </p:nvPr>
        </p:nvSpPr>
        <p:spPr>
          <a:xfrm>
            <a:off x="838200" y="1825625"/>
            <a:ext cx="10515600" cy="3933510"/>
          </a:xfrm>
        </p:spPr>
        <p:txBody>
          <a:bodyPr>
            <a:normAutofit fontScale="92500" lnSpcReduction="10000"/>
          </a:bodyPr>
          <a:lstStyle/>
          <a:p>
            <a:pPr lvl="0"/>
            <a:r>
              <a:rPr lang="en-US" sz="2400" dirty="0"/>
              <a:t>Identify </a:t>
            </a:r>
            <a:r>
              <a:rPr lang="en-US" sz="2400" b="1" u="sng" dirty="0">
                <a:solidFill>
                  <a:srgbClr val="FF0000"/>
                </a:solidFill>
                <a:effectLst>
                  <a:outerShdw blurRad="38100" dist="38100" dir="2700000" algn="tl">
                    <a:srgbClr val="000000">
                      <a:alpha val="43137"/>
                    </a:srgbClr>
                  </a:outerShdw>
                </a:effectLst>
              </a:rPr>
              <a:t>all types of windows </a:t>
            </a:r>
            <a:r>
              <a:rPr lang="en-US" sz="2400" dirty="0"/>
              <a:t>and their orientation;</a:t>
            </a:r>
          </a:p>
          <a:p>
            <a:pPr lvl="0"/>
            <a:r>
              <a:rPr lang="en-US" sz="2400" dirty="0"/>
              <a:t>Divide windows into different types if they differ in dimensions, kinds, number and thickness of glasses, frame material, type of frames, type of windows, type of sun shading ; </a:t>
            </a:r>
          </a:p>
          <a:p>
            <a:pPr lvl="0"/>
            <a:r>
              <a:rPr lang="en-US" sz="2400" dirty="0"/>
              <a:t>Record the </a:t>
            </a:r>
            <a:r>
              <a:rPr lang="en-US" sz="2400" b="1" u="sng" dirty="0">
                <a:solidFill>
                  <a:srgbClr val="FF0000"/>
                </a:solidFill>
                <a:effectLst>
                  <a:outerShdw blurRad="38100" dist="38100" dir="2700000" algn="tl">
                    <a:srgbClr val="000000">
                      <a:alpha val="43137"/>
                    </a:srgbClr>
                  </a:outerShdw>
                </a:effectLst>
              </a:rPr>
              <a:t>state of windows </a:t>
            </a:r>
            <a:r>
              <a:rPr lang="en-US" sz="2400" dirty="0"/>
              <a:t>according to their types, with brief descriptions;</a:t>
            </a:r>
          </a:p>
          <a:p>
            <a:pPr lvl="0"/>
            <a:r>
              <a:rPr lang="en-US" sz="2400" dirty="0"/>
              <a:t>Mark in the sketch the windows with </a:t>
            </a:r>
            <a:r>
              <a:rPr lang="en-US" sz="2400" b="1" u="sng" dirty="0">
                <a:solidFill>
                  <a:srgbClr val="FF0000"/>
                </a:solidFill>
                <a:effectLst>
                  <a:outerShdw blurRad="38100" dist="38100" dir="2700000" algn="tl">
                    <a:srgbClr val="000000">
                      <a:alpha val="43137"/>
                    </a:srgbClr>
                  </a:outerShdw>
                </a:effectLst>
              </a:rPr>
              <a:t>damages</a:t>
            </a:r>
            <a:r>
              <a:rPr lang="en-US" sz="2400" dirty="0">
                <a:solidFill>
                  <a:srgbClr val="FF0000"/>
                </a:solidFill>
              </a:rPr>
              <a:t> </a:t>
            </a:r>
            <a:r>
              <a:rPr lang="en-US" sz="2400" dirty="0"/>
              <a:t>and describe the damage;</a:t>
            </a:r>
          </a:p>
          <a:p>
            <a:pPr lvl="0"/>
            <a:r>
              <a:rPr lang="en-US" sz="2400" dirty="0"/>
              <a:t>Mark the windows in a way that it is clear what measures will be proposed for each type of window; </a:t>
            </a:r>
          </a:p>
          <a:p>
            <a:pPr lvl="0"/>
            <a:r>
              <a:rPr lang="en-US" sz="2400" dirty="0"/>
              <a:t>Mark the windows that fulfill thermal requirements; </a:t>
            </a:r>
          </a:p>
          <a:p>
            <a:pPr lvl="0"/>
            <a:r>
              <a:rPr lang="en-US" sz="2400" dirty="0"/>
              <a:t>Identify the </a:t>
            </a:r>
            <a:r>
              <a:rPr lang="en-US" sz="2400" b="1" u="sng" dirty="0">
                <a:solidFill>
                  <a:srgbClr val="FF0000"/>
                </a:solidFill>
                <a:effectLst>
                  <a:outerShdw blurRad="38100" dist="38100" dir="2700000" algn="tl">
                    <a:srgbClr val="000000">
                      <a:alpha val="43137"/>
                    </a:srgbClr>
                  </a:outerShdw>
                </a:effectLst>
              </a:rPr>
              <a:t>recently replaced </a:t>
            </a:r>
            <a:r>
              <a:rPr lang="en-US" sz="2400" dirty="0"/>
              <a:t>windows ; </a:t>
            </a:r>
          </a:p>
          <a:p>
            <a:pPr lvl="0"/>
            <a:r>
              <a:rPr lang="en-US" sz="2400" dirty="0"/>
              <a:t>Identify all kinds of </a:t>
            </a:r>
            <a:r>
              <a:rPr lang="en-US" sz="2400" b="1" u="sng" dirty="0">
                <a:solidFill>
                  <a:srgbClr val="FF0000"/>
                </a:solidFill>
                <a:effectLst>
                  <a:outerShdw blurRad="38100" dist="38100" dir="2700000" algn="tl">
                    <a:srgbClr val="000000">
                      <a:alpha val="43137"/>
                    </a:srgbClr>
                  </a:outerShdw>
                </a:effectLst>
              </a:rPr>
              <a:t>sun shading and their characteristics </a:t>
            </a:r>
          </a:p>
        </p:txBody>
      </p:sp>
      <p:pic>
        <p:nvPicPr>
          <p:cNvPr id="4" name="Picture 3" descr="C:\Users\acarcani\Desktop\REEHUB +\Communication template - logo\REEHUB PLUS\LOGO_INTERREG_REEHUB PLUS-200.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750" y="38101"/>
            <a:ext cx="2657475" cy="828094"/>
          </a:xfrm>
          <a:prstGeom prst="rect">
            <a:avLst/>
          </a:prstGeom>
          <a:noFill/>
          <a:ln w="9525">
            <a:noFill/>
            <a:miter lim="800000"/>
            <a:headEnd/>
            <a:tailEnd/>
          </a:ln>
        </p:spPr>
      </p:pic>
      <p:cxnSp>
        <p:nvCxnSpPr>
          <p:cNvPr id="5" name="Connettore diritto 12">
            <a:extLst>
              <a:ext uri="{FF2B5EF4-FFF2-40B4-BE49-F238E27FC236}">
                <a16:creationId xmlns:a16="http://schemas.microsoft.com/office/drawing/2014/main" id="{C62DD1AD-4ADF-4478-B718-88234D297F33}"/>
              </a:ext>
            </a:extLst>
          </p:cNvPr>
          <p:cNvCxnSpPr>
            <a:cxnSpLocks/>
          </p:cNvCxnSpPr>
          <p:nvPr/>
        </p:nvCxnSpPr>
        <p:spPr>
          <a:xfrm>
            <a:off x="178700" y="824284"/>
            <a:ext cx="11844000" cy="360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4" descr="C:\Users\acarcani\Desktop\REEHUB +\LOGO PROJECT PARTNERS LEAD PARTNER REEHUB PLUS\Lead Partner Logo\LOGO BIRD.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15498" y="5943600"/>
            <a:ext cx="762000" cy="762000"/>
          </a:xfrm>
          <a:prstGeom prst="rect">
            <a:avLst/>
          </a:prstGeom>
          <a:noFill/>
        </p:spPr>
      </p:pic>
      <p:pic>
        <p:nvPicPr>
          <p:cNvPr id="7" name="Picture 5" descr="C:\Users\acarcani\Desktop\REEHUB +\LOGO PROJECT PARTNERS LEAD PARTNER REEHUB PLUS\Project Partners Logo\LOGO MI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05200" y="5957212"/>
            <a:ext cx="939800" cy="735687"/>
          </a:xfrm>
          <a:prstGeom prst="rect">
            <a:avLst/>
          </a:prstGeom>
          <a:noFill/>
        </p:spPr>
      </p:pic>
      <p:pic>
        <p:nvPicPr>
          <p:cNvPr id="8" name="Picture 6" descr="C:\Users\acarcani\Desktop\REEHUB +\LOGO PROJECT PARTNERS LEAD PARTNER REEHUB PLUS\Project Partners Logo\LOGO DITNE.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29263" y="6089873"/>
            <a:ext cx="1519237" cy="564927"/>
          </a:xfrm>
          <a:prstGeom prst="rect">
            <a:avLst/>
          </a:prstGeom>
          <a:noFill/>
        </p:spPr>
      </p:pic>
      <p:pic>
        <p:nvPicPr>
          <p:cNvPr id="9" name="Picture 7" descr="C:\Users\acarcani\Desktop\REEHUB +\LOGO PROJECT PARTNERS LEAD PARTNER REEHUB PLUS\Project Partners Logo\LOGO COMUNE DI AGNONE.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150475" y="5958433"/>
            <a:ext cx="517525" cy="764947"/>
          </a:xfrm>
          <a:prstGeom prst="rect">
            <a:avLst/>
          </a:prstGeom>
          <a:noFill/>
        </p:spPr>
      </p:pic>
      <p:pic>
        <p:nvPicPr>
          <p:cNvPr id="10" name="Picture 8" descr="C:\Users\acarcani\Desktop\REEHUB +\LOGO PROJECT PARTNERS LEAD PARTNER REEHUB PLUS\Project Partners Logo\LOGO UCG.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222934" y="5956300"/>
            <a:ext cx="712232" cy="711200"/>
          </a:xfrm>
          <a:prstGeom prst="rect">
            <a:avLst/>
          </a:prstGeom>
          <a:noFill/>
        </p:spPr>
      </p:pic>
      <p:cxnSp>
        <p:nvCxnSpPr>
          <p:cNvPr id="11" name="Connettore diritto 12">
            <a:extLst>
              <a:ext uri="{FF2B5EF4-FFF2-40B4-BE49-F238E27FC236}">
                <a16:creationId xmlns:a16="http://schemas.microsoft.com/office/drawing/2014/main" id="{C62DD1AD-4ADF-4478-B718-88234D297F33}"/>
              </a:ext>
            </a:extLst>
          </p:cNvPr>
          <p:cNvCxnSpPr>
            <a:cxnSpLocks/>
          </p:cNvCxnSpPr>
          <p:nvPr/>
        </p:nvCxnSpPr>
        <p:spPr>
          <a:xfrm>
            <a:off x="153300" y="5840784"/>
            <a:ext cx="11844000" cy="36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641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04602" y="1011504"/>
            <a:ext cx="7914010" cy="4616191"/>
          </a:xfrm>
        </p:spPr>
        <p:txBody>
          <a:bodyPr>
            <a:noAutofit/>
          </a:bodyPr>
          <a:lstStyle/>
          <a:p>
            <a:pPr marL="0" indent="0">
              <a:buNone/>
            </a:pPr>
            <a:r>
              <a:rPr lang="en-US" sz="2400" b="1" dirty="0">
                <a:effectLst>
                  <a:outerShdw blurRad="38100" dist="38100" dir="2700000" algn="tl">
                    <a:srgbClr val="000000">
                      <a:alpha val="43137"/>
                    </a:srgbClr>
                  </a:outerShdw>
                </a:effectLst>
              </a:rPr>
              <a:t>Biljana </a:t>
            </a:r>
            <a:r>
              <a:rPr lang="en-US" sz="2400" b="1" dirty="0" err="1">
                <a:effectLst>
                  <a:outerShdw blurRad="38100" dist="38100" dir="2700000" algn="tl">
                    <a:srgbClr val="000000">
                      <a:alpha val="43137"/>
                    </a:srgbClr>
                  </a:outerShdw>
                </a:effectLst>
              </a:rPr>
              <a:t>Gligori</a:t>
            </a:r>
            <a:r>
              <a:rPr lang="sr-Latn-ME" sz="2400" b="1" dirty="0">
                <a:effectLst>
                  <a:outerShdw blurRad="38100" dist="38100" dir="2700000" algn="tl">
                    <a:srgbClr val="000000">
                      <a:alpha val="43137"/>
                    </a:srgbClr>
                  </a:outerShdw>
                </a:effectLst>
              </a:rPr>
              <a:t>ć</a:t>
            </a:r>
            <a:r>
              <a:rPr lang="en-US" sz="2400" dirty="0"/>
              <a:t>, architect, energy auditor since 2009</a:t>
            </a:r>
          </a:p>
          <a:p>
            <a:pPr marL="0" lvl="0" indent="0">
              <a:buNone/>
            </a:pPr>
            <a:r>
              <a:rPr lang="en-US" sz="2400" dirty="0"/>
              <a:t>Member of the </a:t>
            </a:r>
            <a:r>
              <a:rPr lang="en-US" sz="2400" b="1" dirty="0"/>
              <a:t>Energy Efficiency Board </a:t>
            </a:r>
            <a:r>
              <a:rPr lang="en-US" sz="2400" dirty="0"/>
              <a:t>with the Chamber of Commerce of Montenegro, Vice President (2009)</a:t>
            </a:r>
          </a:p>
          <a:p>
            <a:pPr marL="0" lvl="0" indent="0">
              <a:buNone/>
            </a:pPr>
            <a:r>
              <a:rPr lang="en-US" sz="2400" dirty="0"/>
              <a:t>Member of the </a:t>
            </a:r>
            <a:r>
              <a:rPr lang="en-US" sz="2400" b="1" dirty="0"/>
              <a:t>National Council for Sustainable Development</a:t>
            </a:r>
            <a:r>
              <a:rPr lang="en-US" sz="2400" dirty="0"/>
              <a:t>, with the Government of Montenegro, since 2006 until 2012 (2 mandates)</a:t>
            </a:r>
          </a:p>
          <a:p>
            <a:pPr marL="0" lvl="0" indent="0">
              <a:buNone/>
            </a:pPr>
            <a:r>
              <a:rPr lang="en-US" sz="2400" dirty="0"/>
              <a:t>Member of expert team for development </a:t>
            </a:r>
            <a:r>
              <a:rPr lang="en-US" sz="2400" b="1" dirty="0"/>
              <a:t>Montenegrin National Strategy for sustainable development until 2030</a:t>
            </a:r>
            <a:r>
              <a:rPr lang="en-US" sz="2400" dirty="0"/>
              <a:t>, 2016</a:t>
            </a:r>
          </a:p>
          <a:p>
            <a:pPr marL="0" lvl="0" indent="0">
              <a:buNone/>
            </a:pPr>
            <a:r>
              <a:rPr lang="en-US" sz="2400" dirty="0"/>
              <a:t>Co-Writing and design of </a:t>
            </a:r>
            <a:r>
              <a:rPr lang="en-US" sz="2400" b="1" dirty="0"/>
              <a:t>Manuel for Energy audits in Montenegro</a:t>
            </a:r>
            <a:r>
              <a:rPr lang="en-US" sz="2400" dirty="0"/>
              <a:t> /with </a:t>
            </a:r>
            <a:r>
              <a:rPr lang="en-US" sz="2400" dirty="0" err="1"/>
              <a:t>Marija</a:t>
            </a:r>
            <a:r>
              <a:rPr lang="en-US" sz="2400" dirty="0"/>
              <a:t> </a:t>
            </a:r>
            <a:r>
              <a:rPr lang="en-US" sz="2400" dirty="0" err="1"/>
              <a:t>Vujadinovic</a:t>
            </a:r>
            <a:r>
              <a:rPr lang="en-US" sz="2400" dirty="0"/>
              <a:t>, </a:t>
            </a:r>
            <a:r>
              <a:rPr lang="en-US" sz="2400" dirty="0" err="1"/>
              <a:t>Kulinovic</a:t>
            </a:r>
            <a:r>
              <a:rPr lang="en-US" sz="2400" dirty="0"/>
              <a:t>/; 1/2012-12/2012, Client: Deutsche </a:t>
            </a:r>
            <a:r>
              <a:rPr lang="en-US" sz="2400" dirty="0" err="1"/>
              <a:t>Gesellschaft</a:t>
            </a:r>
            <a:r>
              <a:rPr lang="en-US" sz="2400" dirty="0"/>
              <a:t> </a:t>
            </a:r>
            <a:r>
              <a:rPr lang="en-US" sz="2400" dirty="0" err="1"/>
              <a:t>für</a:t>
            </a:r>
            <a:r>
              <a:rPr lang="en-US" sz="2400" dirty="0"/>
              <a:t> </a:t>
            </a:r>
            <a:r>
              <a:rPr lang="en-US" sz="2400" dirty="0" err="1"/>
              <a:t>Internationale</a:t>
            </a:r>
            <a:r>
              <a:rPr lang="en-US" sz="2400" dirty="0"/>
              <a:t> </a:t>
            </a:r>
            <a:r>
              <a:rPr lang="en-US" sz="2400" dirty="0" err="1"/>
              <a:t>Zusammenarbeit</a:t>
            </a:r>
            <a:r>
              <a:rPr lang="en-US" sz="2400" dirty="0"/>
              <a:t>(GIZ) GmbH;</a:t>
            </a:r>
          </a:p>
        </p:txBody>
      </p:sp>
      <p:pic>
        <p:nvPicPr>
          <p:cNvPr id="4" name="Picture 3" descr="C:\Users\acarcani\Desktop\REEHUB +\Communication template - logo\REEHUB PLUS\LOGO_INTERREG_REEHUB PLUS-200.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750" y="38101"/>
            <a:ext cx="2657475" cy="828094"/>
          </a:xfrm>
          <a:prstGeom prst="rect">
            <a:avLst/>
          </a:prstGeom>
          <a:noFill/>
          <a:ln w="9525">
            <a:noFill/>
            <a:miter lim="800000"/>
            <a:headEnd/>
            <a:tailEnd/>
          </a:ln>
        </p:spPr>
      </p:pic>
      <p:cxnSp>
        <p:nvCxnSpPr>
          <p:cNvPr id="5" name="Connettore diritto 12">
            <a:extLst>
              <a:ext uri="{FF2B5EF4-FFF2-40B4-BE49-F238E27FC236}">
                <a16:creationId xmlns:a16="http://schemas.microsoft.com/office/drawing/2014/main" id="{C62DD1AD-4ADF-4478-B718-88234D297F33}"/>
              </a:ext>
            </a:extLst>
          </p:cNvPr>
          <p:cNvCxnSpPr>
            <a:cxnSpLocks/>
          </p:cNvCxnSpPr>
          <p:nvPr/>
        </p:nvCxnSpPr>
        <p:spPr>
          <a:xfrm>
            <a:off x="178700" y="824284"/>
            <a:ext cx="11844000" cy="360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4" descr="C:\Users\acarcani\Desktop\REEHUB +\LOGO PROJECT PARTNERS LEAD PARTNER REEHUB PLUS\Lead Partner Logo\LOGO BIRD.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15498" y="5943600"/>
            <a:ext cx="762000" cy="762000"/>
          </a:xfrm>
          <a:prstGeom prst="rect">
            <a:avLst/>
          </a:prstGeom>
          <a:noFill/>
        </p:spPr>
      </p:pic>
      <p:pic>
        <p:nvPicPr>
          <p:cNvPr id="7" name="Picture 5" descr="C:\Users\acarcani\Desktop\REEHUB +\LOGO PROJECT PARTNERS LEAD PARTNER REEHUB PLUS\Project Partners Logo\LOGO MI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05200" y="5957212"/>
            <a:ext cx="939800" cy="735687"/>
          </a:xfrm>
          <a:prstGeom prst="rect">
            <a:avLst/>
          </a:prstGeom>
          <a:noFill/>
        </p:spPr>
      </p:pic>
      <p:pic>
        <p:nvPicPr>
          <p:cNvPr id="8" name="Picture 6" descr="C:\Users\acarcani\Desktop\REEHUB +\LOGO PROJECT PARTNERS LEAD PARTNER REEHUB PLUS\Project Partners Logo\LOGO DITNE.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29263" y="6089873"/>
            <a:ext cx="1519237" cy="564927"/>
          </a:xfrm>
          <a:prstGeom prst="rect">
            <a:avLst/>
          </a:prstGeom>
          <a:noFill/>
        </p:spPr>
      </p:pic>
      <p:pic>
        <p:nvPicPr>
          <p:cNvPr id="9" name="Picture 7" descr="C:\Users\acarcani\Desktop\REEHUB +\LOGO PROJECT PARTNERS LEAD PARTNER REEHUB PLUS\Project Partners Logo\LOGO COMUNE DI AGNONE.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150475" y="5958433"/>
            <a:ext cx="517525" cy="764947"/>
          </a:xfrm>
          <a:prstGeom prst="rect">
            <a:avLst/>
          </a:prstGeom>
          <a:noFill/>
        </p:spPr>
      </p:pic>
      <p:pic>
        <p:nvPicPr>
          <p:cNvPr id="10" name="Picture 8" descr="C:\Users\acarcani\Desktop\REEHUB +\LOGO PROJECT PARTNERS LEAD PARTNER REEHUB PLUS\Project Partners Logo\LOGO UCG.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222934" y="5956300"/>
            <a:ext cx="712232" cy="711200"/>
          </a:xfrm>
          <a:prstGeom prst="rect">
            <a:avLst/>
          </a:prstGeom>
          <a:noFill/>
        </p:spPr>
      </p:pic>
      <p:cxnSp>
        <p:nvCxnSpPr>
          <p:cNvPr id="11" name="Connettore diritto 12">
            <a:extLst>
              <a:ext uri="{FF2B5EF4-FFF2-40B4-BE49-F238E27FC236}">
                <a16:creationId xmlns:a16="http://schemas.microsoft.com/office/drawing/2014/main" id="{C62DD1AD-4ADF-4478-B718-88234D297F33}"/>
              </a:ext>
            </a:extLst>
          </p:cNvPr>
          <p:cNvCxnSpPr>
            <a:cxnSpLocks/>
          </p:cNvCxnSpPr>
          <p:nvPr/>
        </p:nvCxnSpPr>
        <p:spPr>
          <a:xfrm>
            <a:off x="153300" y="5840784"/>
            <a:ext cx="11844000" cy="36000"/>
          </a:xfrm>
          <a:prstGeom prst="line">
            <a:avLst/>
          </a:prstGeom>
        </p:spPr>
        <p:style>
          <a:lnRef idx="1">
            <a:schemeClr val="accent1"/>
          </a:lnRef>
          <a:fillRef idx="0">
            <a:schemeClr val="accent1"/>
          </a:fillRef>
          <a:effectRef idx="0">
            <a:schemeClr val="accent1"/>
          </a:effectRef>
          <a:fontRef idx="minor">
            <a:schemeClr val="tx1"/>
          </a:fontRef>
        </p:style>
      </p:cxnSp>
      <p:sp>
        <p:nvSpPr>
          <p:cNvPr id="15" name="Content Placeholder 12"/>
          <p:cNvSpPr txBox="1">
            <a:spLocks/>
          </p:cNvSpPr>
          <p:nvPr/>
        </p:nvSpPr>
        <p:spPr>
          <a:xfrm>
            <a:off x="8502349" y="1018349"/>
            <a:ext cx="3334950" cy="4616191"/>
          </a:xfrm>
          <a:prstGeom prst="rect">
            <a:avLst/>
          </a:prstGeom>
          <a:solidFill>
            <a:srgbClr val="D6E3BC"/>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t>National/Local energy expert</a:t>
            </a:r>
            <a:r>
              <a:rPr lang="en-US" sz="2000" dirty="0"/>
              <a:t> for support development of the </a:t>
            </a:r>
            <a:r>
              <a:rPr lang="en-US" sz="2000" b="1" dirty="0"/>
              <a:t>National energy software for building certification and energy audits (MEEC)</a:t>
            </a:r>
            <a:r>
              <a:rPr lang="en-US" sz="2000" dirty="0"/>
              <a:t>. Software is developed by </a:t>
            </a:r>
            <a:r>
              <a:rPr lang="en-US" sz="2000" b="1" dirty="0"/>
              <a:t>The </a:t>
            </a:r>
            <a:r>
              <a:rPr lang="en-US" sz="2000" b="1" dirty="0" err="1"/>
              <a:t>Fraunhofer</a:t>
            </a:r>
            <a:r>
              <a:rPr lang="en-US" sz="2000" dirty="0"/>
              <a:t> Society from Germany. </a:t>
            </a:r>
          </a:p>
          <a:p>
            <a:pPr marL="0" indent="0">
              <a:buNone/>
            </a:pPr>
            <a:endParaRPr lang="en-US" sz="2000" dirty="0"/>
          </a:p>
          <a:p>
            <a:pPr marL="0" indent="0">
              <a:buNone/>
            </a:pPr>
            <a:r>
              <a:rPr lang="en-US" sz="2000" b="1" dirty="0"/>
              <a:t>Preparation more than 50 Detailed Energy audits and Energy reports.</a:t>
            </a:r>
            <a:endParaRPr lang="en-US" sz="2000" dirty="0"/>
          </a:p>
        </p:txBody>
      </p:sp>
    </p:spTree>
    <p:extLst>
      <p:ext uri="{BB962C8B-B14F-4D97-AF65-F5344CB8AC3E}">
        <p14:creationId xmlns:p14="http://schemas.microsoft.com/office/powerpoint/2010/main" val="345061913"/>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27100"/>
            <a:ext cx="10515600" cy="763588"/>
          </a:xfrm>
        </p:spPr>
        <p:txBody>
          <a:bodyPr>
            <a:noAutofit/>
          </a:bodyPr>
          <a:lstStyle/>
          <a:p>
            <a:r>
              <a:rPr lang="en-US" sz="3200" b="1" dirty="0"/>
              <a:t>Floor </a:t>
            </a:r>
          </a:p>
        </p:txBody>
      </p:sp>
      <p:sp>
        <p:nvSpPr>
          <p:cNvPr id="3" name="Content Placeholder 2"/>
          <p:cNvSpPr>
            <a:spLocks noGrp="1"/>
          </p:cNvSpPr>
          <p:nvPr>
            <p:ph idx="1"/>
          </p:nvPr>
        </p:nvSpPr>
        <p:spPr>
          <a:xfrm>
            <a:off x="838200" y="1825625"/>
            <a:ext cx="10515600" cy="3933510"/>
          </a:xfrm>
        </p:spPr>
        <p:txBody>
          <a:bodyPr>
            <a:normAutofit/>
          </a:bodyPr>
          <a:lstStyle/>
          <a:p>
            <a:pPr lvl="0"/>
            <a:r>
              <a:rPr lang="en-US" sz="2400" dirty="0"/>
              <a:t>Identify </a:t>
            </a:r>
            <a:r>
              <a:rPr lang="en-US" sz="2200" b="1" u="sng" dirty="0">
                <a:solidFill>
                  <a:srgbClr val="FF0000"/>
                </a:solidFill>
                <a:effectLst>
                  <a:outerShdw blurRad="38100" dist="38100" dir="2700000" algn="tl">
                    <a:srgbClr val="000000">
                      <a:alpha val="43137"/>
                    </a:srgbClr>
                  </a:outerShdw>
                </a:effectLst>
              </a:rPr>
              <a:t>all types of floors </a:t>
            </a:r>
            <a:r>
              <a:rPr lang="en-US" sz="2400" dirty="0"/>
              <a:t>(depending on their finishing and layers);</a:t>
            </a:r>
          </a:p>
          <a:p>
            <a:pPr lvl="0"/>
            <a:r>
              <a:rPr lang="en-US" sz="2400" dirty="0"/>
              <a:t>Check actual and constructed surfaces according to floor types;</a:t>
            </a:r>
          </a:p>
          <a:p>
            <a:pPr lvl="0"/>
            <a:r>
              <a:rPr lang="en-US" sz="2400" dirty="0"/>
              <a:t>Establish if there is thermal insulation</a:t>
            </a:r>
          </a:p>
        </p:txBody>
      </p:sp>
      <p:pic>
        <p:nvPicPr>
          <p:cNvPr id="4" name="Picture 3" descr="C:\Users\acarcani\Desktop\REEHUB +\Communication template - logo\REEHUB PLUS\LOGO_INTERREG_REEHUB PLUS-200.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750" y="38101"/>
            <a:ext cx="2657475" cy="828094"/>
          </a:xfrm>
          <a:prstGeom prst="rect">
            <a:avLst/>
          </a:prstGeom>
          <a:noFill/>
          <a:ln w="9525">
            <a:noFill/>
            <a:miter lim="800000"/>
            <a:headEnd/>
            <a:tailEnd/>
          </a:ln>
        </p:spPr>
      </p:pic>
      <p:cxnSp>
        <p:nvCxnSpPr>
          <p:cNvPr id="5" name="Connettore diritto 12">
            <a:extLst>
              <a:ext uri="{FF2B5EF4-FFF2-40B4-BE49-F238E27FC236}">
                <a16:creationId xmlns:a16="http://schemas.microsoft.com/office/drawing/2014/main" id="{C62DD1AD-4ADF-4478-B718-88234D297F33}"/>
              </a:ext>
            </a:extLst>
          </p:cNvPr>
          <p:cNvCxnSpPr>
            <a:cxnSpLocks/>
          </p:cNvCxnSpPr>
          <p:nvPr/>
        </p:nvCxnSpPr>
        <p:spPr>
          <a:xfrm>
            <a:off x="178700" y="824284"/>
            <a:ext cx="11844000" cy="360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4" descr="C:\Users\acarcani\Desktop\REEHUB +\LOGO PROJECT PARTNERS LEAD PARTNER REEHUB PLUS\Lead Partner Logo\LOGO BIRD.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15498" y="5943600"/>
            <a:ext cx="762000" cy="762000"/>
          </a:xfrm>
          <a:prstGeom prst="rect">
            <a:avLst/>
          </a:prstGeom>
          <a:noFill/>
        </p:spPr>
      </p:pic>
      <p:pic>
        <p:nvPicPr>
          <p:cNvPr id="7" name="Picture 5" descr="C:\Users\acarcani\Desktop\REEHUB +\LOGO PROJECT PARTNERS LEAD PARTNER REEHUB PLUS\Project Partners Logo\LOGO MI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05200" y="5957212"/>
            <a:ext cx="939800" cy="735687"/>
          </a:xfrm>
          <a:prstGeom prst="rect">
            <a:avLst/>
          </a:prstGeom>
          <a:noFill/>
        </p:spPr>
      </p:pic>
      <p:pic>
        <p:nvPicPr>
          <p:cNvPr id="8" name="Picture 6" descr="C:\Users\acarcani\Desktop\REEHUB +\LOGO PROJECT PARTNERS LEAD PARTNER REEHUB PLUS\Project Partners Logo\LOGO DITNE.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29263" y="6089873"/>
            <a:ext cx="1519237" cy="564927"/>
          </a:xfrm>
          <a:prstGeom prst="rect">
            <a:avLst/>
          </a:prstGeom>
          <a:noFill/>
        </p:spPr>
      </p:pic>
      <p:pic>
        <p:nvPicPr>
          <p:cNvPr id="9" name="Picture 7" descr="C:\Users\acarcani\Desktop\REEHUB +\LOGO PROJECT PARTNERS LEAD PARTNER REEHUB PLUS\Project Partners Logo\LOGO COMUNE DI AGNONE.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150475" y="5958433"/>
            <a:ext cx="517525" cy="764947"/>
          </a:xfrm>
          <a:prstGeom prst="rect">
            <a:avLst/>
          </a:prstGeom>
          <a:noFill/>
        </p:spPr>
      </p:pic>
      <p:pic>
        <p:nvPicPr>
          <p:cNvPr id="10" name="Picture 8" descr="C:\Users\acarcani\Desktop\REEHUB +\LOGO PROJECT PARTNERS LEAD PARTNER REEHUB PLUS\Project Partners Logo\LOGO UCG.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222934" y="5956300"/>
            <a:ext cx="712232" cy="711200"/>
          </a:xfrm>
          <a:prstGeom prst="rect">
            <a:avLst/>
          </a:prstGeom>
          <a:noFill/>
        </p:spPr>
      </p:pic>
      <p:cxnSp>
        <p:nvCxnSpPr>
          <p:cNvPr id="11" name="Connettore diritto 12">
            <a:extLst>
              <a:ext uri="{FF2B5EF4-FFF2-40B4-BE49-F238E27FC236}">
                <a16:creationId xmlns:a16="http://schemas.microsoft.com/office/drawing/2014/main" id="{C62DD1AD-4ADF-4478-B718-88234D297F33}"/>
              </a:ext>
            </a:extLst>
          </p:cNvPr>
          <p:cNvCxnSpPr>
            <a:cxnSpLocks/>
          </p:cNvCxnSpPr>
          <p:nvPr/>
        </p:nvCxnSpPr>
        <p:spPr>
          <a:xfrm>
            <a:off x="153300" y="5840784"/>
            <a:ext cx="11844000" cy="36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0018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27100"/>
            <a:ext cx="10515600" cy="763588"/>
          </a:xfrm>
        </p:spPr>
        <p:txBody>
          <a:bodyPr>
            <a:noAutofit/>
          </a:bodyPr>
          <a:lstStyle/>
          <a:p>
            <a:r>
              <a:rPr lang="en-US" sz="3200" b="1" dirty="0"/>
              <a:t>Heating system</a:t>
            </a:r>
          </a:p>
        </p:txBody>
      </p:sp>
      <p:sp>
        <p:nvSpPr>
          <p:cNvPr id="3" name="Content Placeholder 2"/>
          <p:cNvSpPr>
            <a:spLocks noGrp="1"/>
          </p:cNvSpPr>
          <p:nvPr>
            <p:ph idx="1"/>
          </p:nvPr>
        </p:nvSpPr>
        <p:spPr>
          <a:xfrm>
            <a:off x="838200" y="1825625"/>
            <a:ext cx="10515600" cy="3933510"/>
          </a:xfrm>
        </p:spPr>
        <p:txBody>
          <a:bodyPr>
            <a:normAutofit lnSpcReduction="10000"/>
          </a:bodyPr>
          <a:lstStyle/>
          <a:p>
            <a:pPr lvl="0"/>
            <a:r>
              <a:rPr lang="en-US" sz="2400" dirty="0"/>
              <a:t>Make a note of the data on the boiler plate;</a:t>
            </a:r>
          </a:p>
          <a:p>
            <a:pPr lvl="0"/>
            <a:r>
              <a:rPr lang="en-US" sz="2400" dirty="0"/>
              <a:t>Describe the </a:t>
            </a:r>
            <a:r>
              <a:rPr lang="en-US" sz="2200" b="1" u="sng" dirty="0">
                <a:effectLst>
                  <a:outerShdw blurRad="38100" dist="38100" dir="2700000" algn="tl">
                    <a:srgbClr val="000000">
                      <a:alpha val="43137"/>
                    </a:srgbClr>
                  </a:outerShdw>
                </a:effectLst>
              </a:rPr>
              <a:t>condition of boiler</a:t>
            </a:r>
            <a:r>
              <a:rPr lang="en-US" sz="2400" dirty="0"/>
              <a:t>, its casing, insulation, installations;</a:t>
            </a:r>
          </a:p>
          <a:p>
            <a:pPr lvl="0"/>
            <a:r>
              <a:rPr lang="en-US" sz="2400" dirty="0"/>
              <a:t>Describe the condition of safety equipment;</a:t>
            </a:r>
          </a:p>
          <a:p>
            <a:pPr lvl="0"/>
            <a:r>
              <a:rPr lang="en-US" sz="2400" dirty="0"/>
              <a:t>Make a note of the </a:t>
            </a:r>
            <a:r>
              <a:rPr lang="en-US" sz="2200" b="1" u="sng" dirty="0">
                <a:effectLst>
                  <a:outerShdw blurRad="38100" dist="38100" dir="2700000" algn="tl">
                    <a:srgbClr val="000000">
                      <a:alpha val="43137"/>
                    </a:srgbClr>
                  </a:outerShdw>
                </a:effectLst>
              </a:rPr>
              <a:t>data from the burner plate</a:t>
            </a:r>
            <a:r>
              <a:rPr lang="en-US" sz="2400" dirty="0"/>
              <a:t>;</a:t>
            </a:r>
          </a:p>
          <a:p>
            <a:pPr lvl="0"/>
            <a:r>
              <a:rPr lang="en-US" sz="2400" dirty="0"/>
              <a:t>Describe the condition of the chimney and the connection to chimney; </a:t>
            </a:r>
          </a:p>
          <a:p>
            <a:pPr lvl="0"/>
            <a:r>
              <a:rPr lang="en-US" sz="2400" dirty="0"/>
              <a:t>Check if </a:t>
            </a:r>
            <a:r>
              <a:rPr lang="en-US" sz="2200" b="1" u="sng" dirty="0">
                <a:effectLst>
                  <a:outerShdw blurRad="38100" dist="38100" dir="2700000" algn="tl">
                    <a:srgbClr val="000000">
                      <a:alpha val="43137"/>
                    </a:srgbClr>
                  </a:outerShdw>
                </a:effectLst>
              </a:rPr>
              <a:t>chemical treatment of water exists</a:t>
            </a:r>
            <a:r>
              <a:rPr lang="en-US" sz="2400" dirty="0"/>
              <a:t>;</a:t>
            </a:r>
          </a:p>
          <a:p>
            <a:pPr lvl="0"/>
            <a:r>
              <a:rPr lang="en-US" sz="2400" dirty="0"/>
              <a:t>Indicate the temperature regime of the heating system;</a:t>
            </a:r>
          </a:p>
          <a:p>
            <a:pPr lvl="0"/>
            <a:r>
              <a:rPr lang="en-US" sz="2400" dirty="0"/>
              <a:t>Provide information about the boiler room and mark its position in the drawings/sketches</a:t>
            </a:r>
          </a:p>
          <a:p>
            <a:pPr lvl="0"/>
            <a:endParaRPr lang="en-US" sz="2400" dirty="0"/>
          </a:p>
        </p:txBody>
      </p:sp>
      <p:pic>
        <p:nvPicPr>
          <p:cNvPr id="4" name="Picture 3" descr="C:\Users\acarcani\Desktop\REEHUB +\Communication template - logo\REEHUB PLUS\LOGO_INTERREG_REEHUB PLUS-200.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750" y="38101"/>
            <a:ext cx="2657475" cy="828094"/>
          </a:xfrm>
          <a:prstGeom prst="rect">
            <a:avLst/>
          </a:prstGeom>
          <a:noFill/>
          <a:ln w="9525">
            <a:noFill/>
            <a:miter lim="800000"/>
            <a:headEnd/>
            <a:tailEnd/>
          </a:ln>
        </p:spPr>
      </p:pic>
      <p:cxnSp>
        <p:nvCxnSpPr>
          <p:cNvPr id="5" name="Connettore diritto 12">
            <a:extLst>
              <a:ext uri="{FF2B5EF4-FFF2-40B4-BE49-F238E27FC236}">
                <a16:creationId xmlns:a16="http://schemas.microsoft.com/office/drawing/2014/main" id="{C62DD1AD-4ADF-4478-B718-88234D297F33}"/>
              </a:ext>
            </a:extLst>
          </p:cNvPr>
          <p:cNvCxnSpPr>
            <a:cxnSpLocks/>
          </p:cNvCxnSpPr>
          <p:nvPr/>
        </p:nvCxnSpPr>
        <p:spPr>
          <a:xfrm>
            <a:off x="178700" y="824284"/>
            <a:ext cx="11844000" cy="360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4" descr="C:\Users\acarcani\Desktop\REEHUB +\LOGO PROJECT PARTNERS LEAD PARTNER REEHUB PLUS\Lead Partner Logo\LOGO BIRD.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15498" y="5943600"/>
            <a:ext cx="762000" cy="762000"/>
          </a:xfrm>
          <a:prstGeom prst="rect">
            <a:avLst/>
          </a:prstGeom>
          <a:noFill/>
        </p:spPr>
      </p:pic>
      <p:pic>
        <p:nvPicPr>
          <p:cNvPr id="7" name="Picture 5" descr="C:\Users\acarcani\Desktop\REEHUB +\LOGO PROJECT PARTNERS LEAD PARTNER REEHUB PLUS\Project Partners Logo\LOGO MI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05200" y="5957212"/>
            <a:ext cx="939800" cy="735687"/>
          </a:xfrm>
          <a:prstGeom prst="rect">
            <a:avLst/>
          </a:prstGeom>
          <a:noFill/>
        </p:spPr>
      </p:pic>
      <p:pic>
        <p:nvPicPr>
          <p:cNvPr id="8" name="Picture 6" descr="C:\Users\acarcani\Desktop\REEHUB +\LOGO PROJECT PARTNERS LEAD PARTNER REEHUB PLUS\Project Partners Logo\LOGO DITNE.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29263" y="6089873"/>
            <a:ext cx="1519237" cy="564927"/>
          </a:xfrm>
          <a:prstGeom prst="rect">
            <a:avLst/>
          </a:prstGeom>
          <a:noFill/>
        </p:spPr>
      </p:pic>
      <p:pic>
        <p:nvPicPr>
          <p:cNvPr id="9" name="Picture 7" descr="C:\Users\acarcani\Desktop\REEHUB +\LOGO PROJECT PARTNERS LEAD PARTNER REEHUB PLUS\Project Partners Logo\LOGO COMUNE DI AGNONE.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150475" y="5958433"/>
            <a:ext cx="517525" cy="764947"/>
          </a:xfrm>
          <a:prstGeom prst="rect">
            <a:avLst/>
          </a:prstGeom>
          <a:noFill/>
        </p:spPr>
      </p:pic>
      <p:pic>
        <p:nvPicPr>
          <p:cNvPr id="10" name="Picture 8" descr="C:\Users\acarcani\Desktop\REEHUB +\LOGO PROJECT PARTNERS LEAD PARTNER REEHUB PLUS\Project Partners Logo\LOGO UCG.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222934" y="5956300"/>
            <a:ext cx="712232" cy="711200"/>
          </a:xfrm>
          <a:prstGeom prst="rect">
            <a:avLst/>
          </a:prstGeom>
          <a:noFill/>
        </p:spPr>
      </p:pic>
      <p:cxnSp>
        <p:nvCxnSpPr>
          <p:cNvPr id="11" name="Connettore diritto 12">
            <a:extLst>
              <a:ext uri="{FF2B5EF4-FFF2-40B4-BE49-F238E27FC236}">
                <a16:creationId xmlns:a16="http://schemas.microsoft.com/office/drawing/2014/main" id="{C62DD1AD-4ADF-4478-B718-88234D297F33}"/>
              </a:ext>
            </a:extLst>
          </p:cNvPr>
          <p:cNvCxnSpPr>
            <a:cxnSpLocks/>
          </p:cNvCxnSpPr>
          <p:nvPr/>
        </p:nvCxnSpPr>
        <p:spPr>
          <a:xfrm>
            <a:off x="153300" y="5840784"/>
            <a:ext cx="11844000" cy="36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39206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27100"/>
            <a:ext cx="10515600" cy="763588"/>
          </a:xfrm>
        </p:spPr>
        <p:txBody>
          <a:bodyPr>
            <a:noAutofit/>
          </a:bodyPr>
          <a:lstStyle/>
          <a:p>
            <a:r>
              <a:rPr lang="en-US" sz="3200" b="1" dirty="0"/>
              <a:t>Heating system</a:t>
            </a:r>
          </a:p>
        </p:txBody>
      </p:sp>
      <p:sp>
        <p:nvSpPr>
          <p:cNvPr id="3" name="Content Placeholder 2"/>
          <p:cNvSpPr>
            <a:spLocks noGrp="1"/>
          </p:cNvSpPr>
          <p:nvPr>
            <p:ph idx="1"/>
          </p:nvPr>
        </p:nvSpPr>
        <p:spPr>
          <a:xfrm>
            <a:off x="838200" y="1825625"/>
            <a:ext cx="10515600" cy="3933510"/>
          </a:xfrm>
        </p:spPr>
        <p:txBody>
          <a:bodyPr>
            <a:normAutofit/>
          </a:bodyPr>
          <a:lstStyle/>
          <a:p>
            <a:pPr lvl="0"/>
            <a:r>
              <a:rPr lang="en-US" sz="2400" dirty="0"/>
              <a:t>Indicate the </a:t>
            </a:r>
            <a:r>
              <a:rPr lang="en-US" sz="2200" b="1" u="sng" dirty="0">
                <a:effectLst>
                  <a:outerShdw blurRad="38100" dist="38100" dir="2700000" algn="tl">
                    <a:srgbClr val="000000">
                      <a:alpha val="43137"/>
                    </a:srgbClr>
                  </a:outerShdw>
                </a:effectLst>
              </a:rPr>
              <a:t>type of fuel </a:t>
            </a:r>
            <a:r>
              <a:rPr lang="en-US" sz="2400" dirty="0"/>
              <a:t>and how it is supplied;</a:t>
            </a:r>
          </a:p>
          <a:p>
            <a:pPr lvl="0"/>
            <a:r>
              <a:rPr lang="en-US" sz="2400" dirty="0"/>
              <a:t>Make a note of the data from the nameplates of the fuel storage and the fuel supply system;</a:t>
            </a:r>
          </a:p>
          <a:p>
            <a:pPr lvl="0"/>
            <a:r>
              <a:rPr lang="en-US" sz="2400" dirty="0"/>
              <a:t>Describe the </a:t>
            </a:r>
            <a:r>
              <a:rPr lang="en-US" sz="2200" b="1" u="sng" dirty="0">
                <a:effectLst>
                  <a:outerShdw blurRad="38100" dist="38100" dir="2700000" algn="tl">
                    <a:srgbClr val="000000">
                      <a:alpha val="43137"/>
                    </a:srgbClr>
                  </a:outerShdw>
                </a:effectLst>
              </a:rPr>
              <a:t>condition of installations for the fuel storage </a:t>
            </a:r>
            <a:r>
              <a:rPr lang="en-US" sz="2400" dirty="0"/>
              <a:t>and supply;</a:t>
            </a:r>
          </a:p>
          <a:p>
            <a:pPr lvl="0"/>
            <a:r>
              <a:rPr lang="en-US" sz="2400" dirty="0"/>
              <a:t>Describe the condition of safety equipment for the fuel storage and supply;</a:t>
            </a:r>
          </a:p>
          <a:p>
            <a:pPr lvl="0"/>
            <a:r>
              <a:rPr lang="en-US" sz="2400" dirty="0"/>
              <a:t>Determine the fuel consumption based on the tank filling data</a:t>
            </a:r>
          </a:p>
        </p:txBody>
      </p:sp>
      <p:pic>
        <p:nvPicPr>
          <p:cNvPr id="4" name="Picture 3" descr="C:\Users\acarcani\Desktop\REEHUB +\Communication template - logo\REEHUB PLUS\LOGO_INTERREG_REEHUB PLUS-200.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750" y="38101"/>
            <a:ext cx="2657475" cy="828094"/>
          </a:xfrm>
          <a:prstGeom prst="rect">
            <a:avLst/>
          </a:prstGeom>
          <a:noFill/>
          <a:ln w="9525">
            <a:noFill/>
            <a:miter lim="800000"/>
            <a:headEnd/>
            <a:tailEnd/>
          </a:ln>
        </p:spPr>
      </p:pic>
      <p:cxnSp>
        <p:nvCxnSpPr>
          <p:cNvPr id="5" name="Connettore diritto 12">
            <a:extLst>
              <a:ext uri="{FF2B5EF4-FFF2-40B4-BE49-F238E27FC236}">
                <a16:creationId xmlns:a16="http://schemas.microsoft.com/office/drawing/2014/main" id="{C62DD1AD-4ADF-4478-B718-88234D297F33}"/>
              </a:ext>
            </a:extLst>
          </p:cNvPr>
          <p:cNvCxnSpPr>
            <a:cxnSpLocks/>
          </p:cNvCxnSpPr>
          <p:nvPr/>
        </p:nvCxnSpPr>
        <p:spPr>
          <a:xfrm>
            <a:off x="178700" y="824284"/>
            <a:ext cx="11844000" cy="360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4" descr="C:\Users\acarcani\Desktop\REEHUB +\LOGO PROJECT PARTNERS LEAD PARTNER REEHUB PLUS\Lead Partner Logo\LOGO BIRD.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15498" y="5943600"/>
            <a:ext cx="762000" cy="762000"/>
          </a:xfrm>
          <a:prstGeom prst="rect">
            <a:avLst/>
          </a:prstGeom>
          <a:noFill/>
        </p:spPr>
      </p:pic>
      <p:pic>
        <p:nvPicPr>
          <p:cNvPr id="7" name="Picture 5" descr="C:\Users\acarcani\Desktop\REEHUB +\LOGO PROJECT PARTNERS LEAD PARTNER REEHUB PLUS\Project Partners Logo\LOGO MI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05200" y="5957212"/>
            <a:ext cx="939800" cy="735687"/>
          </a:xfrm>
          <a:prstGeom prst="rect">
            <a:avLst/>
          </a:prstGeom>
          <a:noFill/>
        </p:spPr>
      </p:pic>
      <p:pic>
        <p:nvPicPr>
          <p:cNvPr id="8" name="Picture 6" descr="C:\Users\acarcani\Desktop\REEHUB +\LOGO PROJECT PARTNERS LEAD PARTNER REEHUB PLUS\Project Partners Logo\LOGO DITNE.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29263" y="6089873"/>
            <a:ext cx="1519237" cy="564927"/>
          </a:xfrm>
          <a:prstGeom prst="rect">
            <a:avLst/>
          </a:prstGeom>
          <a:noFill/>
        </p:spPr>
      </p:pic>
      <p:pic>
        <p:nvPicPr>
          <p:cNvPr id="9" name="Picture 7" descr="C:\Users\acarcani\Desktop\REEHUB +\LOGO PROJECT PARTNERS LEAD PARTNER REEHUB PLUS\Project Partners Logo\LOGO COMUNE DI AGNONE.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150475" y="5958433"/>
            <a:ext cx="517525" cy="764947"/>
          </a:xfrm>
          <a:prstGeom prst="rect">
            <a:avLst/>
          </a:prstGeom>
          <a:noFill/>
        </p:spPr>
      </p:pic>
      <p:pic>
        <p:nvPicPr>
          <p:cNvPr id="10" name="Picture 8" descr="C:\Users\acarcani\Desktop\REEHUB +\LOGO PROJECT PARTNERS LEAD PARTNER REEHUB PLUS\Project Partners Logo\LOGO UCG.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222934" y="5956300"/>
            <a:ext cx="712232" cy="711200"/>
          </a:xfrm>
          <a:prstGeom prst="rect">
            <a:avLst/>
          </a:prstGeom>
          <a:noFill/>
        </p:spPr>
      </p:pic>
      <p:cxnSp>
        <p:nvCxnSpPr>
          <p:cNvPr id="11" name="Connettore diritto 12">
            <a:extLst>
              <a:ext uri="{FF2B5EF4-FFF2-40B4-BE49-F238E27FC236}">
                <a16:creationId xmlns:a16="http://schemas.microsoft.com/office/drawing/2014/main" id="{C62DD1AD-4ADF-4478-B718-88234D297F33}"/>
              </a:ext>
            </a:extLst>
          </p:cNvPr>
          <p:cNvCxnSpPr>
            <a:cxnSpLocks/>
          </p:cNvCxnSpPr>
          <p:nvPr/>
        </p:nvCxnSpPr>
        <p:spPr>
          <a:xfrm>
            <a:off x="153300" y="5840784"/>
            <a:ext cx="11844000" cy="36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33381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27100"/>
            <a:ext cx="10515600" cy="763588"/>
          </a:xfrm>
        </p:spPr>
        <p:txBody>
          <a:bodyPr>
            <a:noAutofit/>
          </a:bodyPr>
          <a:lstStyle/>
          <a:p>
            <a:r>
              <a:rPr lang="en-US" sz="3200" b="1" dirty="0"/>
              <a:t>Heating system</a:t>
            </a:r>
          </a:p>
        </p:txBody>
      </p:sp>
      <p:sp>
        <p:nvSpPr>
          <p:cNvPr id="3" name="Content Placeholder 2"/>
          <p:cNvSpPr>
            <a:spLocks noGrp="1"/>
          </p:cNvSpPr>
          <p:nvPr>
            <p:ph idx="1"/>
          </p:nvPr>
        </p:nvSpPr>
        <p:spPr>
          <a:xfrm>
            <a:off x="838200" y="1825625"/>
            <a:ext cx="10515600" cy="3933510"/>
          </a:xfrm>
        </p:spPr>
        <p:txBody>
          <a:bodyPr>
            <a:normAutofit/>
          </a:bodyPr>
          <a:lstStyle/>
          <a:p>
            <a:pPr lvl="0"/>
            <a:r>
              <a:rPr lang="en-US" sz="2400" dirty="0"/>
              <a:t>Describe the </a:t>
            </a:r>
            <a:r>
              <a:rPr lang="en-US" sz="2200" b="1" u="sng" dirty="0">
                <a:effectLst>
                  <a:outerShdw blurRad="38100" dist="38100" dir="2700000" algn="tl">
                    <a:srgbClr val="000000">
                      <a:alpha val="43137"/>
                    </a:srgbClr>
                  </a:outerShdw>
                </a:effectLst>
              </a:rPr>
              <a:t>general condition of pipework and fittings</a:t>
            </a:r>
            <a:r>
              <a:rPr lang="en-US" sz="2400" dirty="0"/>
              <a:t>;</a:t>
            </a:r>
          </a:p>
          <a:p>
            <a:pPr lvl="0"/>
            <a:r>
              <a:rPr lang="en-US" sz="2400" dirty="0"/>
              <a:t>Describe the condition of pipeline insulation;</a:t>
            </a:r>
          </a:p>
          <a:p>
            <a:pPr lvl="0"/>
            <a:r>
              <a:rPr lang="en-US" sz="2400" dirty="0"/>
              <a:t>Provide information on circulating pumps and their regulation;</a:t>
            </a:r>
          </a:p>
          <a:p>
            <a:pPr lvl="0"/>
            <a:r>
              <a:rPr lang="en-US" sz="2400" dirty="0"/>
              <a:t>Check if the hydraulic balancing of the system exists</a:t>
            </a:r>
          </a:p>
          <a:p>
            <a:pPr lvl="0"/>
            <a:r>
              <a:rPr lang="en-US" sz="2400" dirty="0"/>
              <a:t>Specify the </a:t>
            </a:r>
            <a:r>
              <a:rPr lang="en-US" sz="2200" b="1" u="sng" dirty="0">
                <a:effectLst>
                  <a:outerShdw blurRad="38100" dist="38100" dir="2700000" algn="tl">
                    <a:srgbClr val="000000">
                      <a:alpha val="43137"/>
                    </a:srgbClr>
                  </a:outerShdw>
                </a:effectLst>
              </a:rPr>
              <a:t>type of heating emission bodies</a:t>
            </a:r>
            <a:r>
              <a:rPr lang="en-US" sz="2400" dirty="0"/>
              <a:t>, their total number and installed heating capacity by types, and mark their locations in the drawings/sketches;</a:t>
            </a:r>
          </a:p>
          <a:p>
            <a:pPr lvl="0"/>
            <a:r>
              <a:rPr lang="en-US" sz="2400" dirty="0"/>
              <a:t>Describe the condition of heating emission bodies</a:t>
            </a:r>
          </a:p>
          <a:p>
            <a:pPr lvl="0"/>
            <a:r>
              <a:rPr lang="en-US" sz="2400" dirty="0"/>
              <a:t>Check if the heating emission bodies have regulation valves </a:t>
            </a:r>
          </a:p>
        </p:txBody>
      </p:sp>
      <p:pic>
        <p:nvPicPr>
          <p:cNvPr id="4" name="Picture 3" descr="C:\Users\acarcani\Desktop\REEHUB +\Communication template - logo\REEHUB PLUS\LOGO_INTERREG_REEHUB PLUS-200.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750" y="38101"/>
            <a:ext cx="2657475" cy="828094"/>
          </a:xfrm>
          <a:prstGeom prst="rect">
            <a:avLst/>
          </a:prstGeom>
          <a:noFill/>
          <a:ln w="9525">
            <a:noFill/>
            <a:miter lim="800000"/>
            <a:headEnd/>
            <a:tailEnd/>
          </a:ln>
        </p:spPr>
      </p:pic>
      <p:cxnSp>
        <p:nvCxnSpPr>
          <p:cNvPr id="5" name="Connettore diritto 12">
            <a:extLst>
              <a:ext uri="{FF2B5EF4-FFF2-40B4-BE49-F238E27FC236}">
                <a16:creationId xmlns:a16="http://schemas.microsoft.com/office/drawing/2014/main" id="{C62DD1AD-4ADF-4478-B718-88234D297F33}"/>
              </a:ext>
            </a:extLst>
          </p:cNvPr>
          <p:cNvCxnSpPr>
            <a:cxnSpLocks/>
          </p:cNvCxnSpPr>
          <p:nvPr/>
        </p:nvCxnSpPr>
        <p:spPr>
          <a:xfrm>
            <a:off x="178700" y="824284"/>
            <a:ext cx="11844000" cy="360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4" descr="C:\Users\acarcani\Desktop\REEHUB +\LOGO PROJECT PARTNERS LEAD PARTNER REEHUB PLUS\Lead Partner Logo\LOGO BIRD.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15498" y="5943600"/>
            <a:ext cx="762000" cy="762000"/>
          </a:xfrm>
          <a:prstGeom prst="rect">
            <a:avLst/>
          </a:prstGeom>
          <a:noFill/>
        </p:spPr>
      </p:pic>
      <p:pic>
        <p:nvPicPr>
          <p:cNvPr id="7" name="Picture 5" descr="C:\Users\acarcani\Desktop\REEHUB +\LOGO PROJECT PARTNERS LEAD PARTNER REEHUB PLUS\Project Partners Logo\LOGO MI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05200" y="5957212"/>
            <a:ext cx="939800" cy="735687"/>
          </a:xfrm>
          <a:prstGeom prst="rect">
            <a:avLst/>
          </a:prstGeom>
          <a:noFill/>
        </p:spPr>
      </p:pic>
      <p:pic>
        <p:nvPicPr>
          <p:cNvPr id="8" name="Picture 6" descr="C:\Users\acarcani\Desktop\REEHUB +\LOGO PROJECT PARTNERS LEAD PARTNER REEHUB PLUS\Project Partners Logo\LOGO DITNE.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29263" y="6089873"/>
            <a:ext cx="1519237" cy="564927"/>
          </a:xfrm>
          <a:prstGeom prst="rect">
            <a:avLst/>
          </a:prstGeom>
          <a:noFill/>
        </p:spPr>
      </p:pic>
      <p:pic>
        <p:nvPicPr>
          <p:cNvPr id="9" name="Picture 7" descr="C:\Users\acarcani\Desktop\REEHUB +\LOGO PROJECT PARTNERS LEAD PARTNER REEHUB PLUS\Project Partners Logo\LOGO COMUNE DI AGNONE.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150475" y="5958433"/>
            <a:ext cx="517525" cy="764947"/>
          </a:xfrm>
          <a:prstGeom prst="rect">
            <a:avLst/>
          </a:prstGeom>
          <a:noFill/>
        </p:spPr>
      </p:pic>
      <p:pic>
        <p:nvPicPr>
          <p:cNvPr id="10" name="Picture 8" descr="C:\Users\acarcani\Desktop\REEHUB +\LOGO PROJECT PARTNERS LEAD PARTNER REEHUB PLUS\Project Partners Logo\LOGO UCG.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222934" y="5956300"/>
            <a:ext cx="712232" cy="711200"/>
          </a:xfrm>
          <a:prstGeom prst="rect">
            <a:avLst/>
          </a:prstGeom>
          <a:noFill/>
        </p:spPr>
      </p:pic>
      <p:cxnSp>
        <p:nvCxnSpPr>
          <p:cNvPr id="11" name="Connettore diritto 12">
            <a:extLst>
              <a:ext uri="{FF2B5EF4-FFF2-40B4-BE49-F238E27FC236}">
                <a16:creationId xmlns:a16="http://schemas.microsoft.com/office/drawing/2014/main" id="{C62DD1AD-4ADF-4478-B718-88234D297F33}"/>
              </a:ext>
            </a:extLst>
          </p:cNvPr>
          <p:cNvCxnSpPr>
            <a:cxnSpLocks/>
          </p:cNvCxnSpPr>
          <p:nvPr/>
        </p:nvCxnSpPr>
        <p:spPr>
          <a:xfrm>
            <a:off x="153300" y="5840784"/>
            <a:ext cx="11844000" cy="36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42873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27100"/>
            <a:ext cx="10515600" cy="763588"/>
          </a:xfrm>
        </p:spPr>
        <p:txBody>
          <a:bodyPr>
            <a:noAutofit/>
          </a:bodyPr>
          <a:lstStyle/>
          <a:p>
            <a:r>
              <a:rPr lang="en-US" sz="3200" b="1" dirty="0"/>
              <a:t>Heating system</a:t>
            </a:r>
          </a:p>
        </p:txBody>
      </p:sp>
      <p:sp>
        <p:nvSpPr>
          <p:cNvPr id="3" name="Content Placeholder 2"/>
          <p:cNvSpPr>
            <a:spLocks noGrp="1"/>
          </p:cNvSpPr>
          <p:nvPr>
            <p:ph idx="1"/>
          </p:nvPr>
        </p:nvSpPr>
        <p:spPr>
          <a:xfrm>
            <a:off x="838200" y="1825625"/>
            <a:ext cx="10515600" cy="3933510"/>
          </a:xfrm>
        </p:spPr>
        <p:txBody>
          <a:bodyPr>
            <a:normAutofit/>
          </a:bodyPr>
          <a:lstStyle/>
          <a:p>
            <a:pPr lvl="0"/>
            <a:r>
              <a:rPr lang="en-US" sz="2400" dirty="0"/>
              <a:t>Indicate the type of the regulation system and it’s compatibility with the heating system, i.e., characteristics of the building;</a:t>
            </a:r>
          </a:p>
          <a:p>
            <a:pPr lvl="0"/>
            <a:r>
              <a:rPr lang="en-US" sz="2400" dirty="0"/>
              <a:t>Establish </a:t>
            </a:r>
            <a:r>
              <a:rPr lang="en-US" sz="2200" b="1" u="sng" dirty="0">
                <a:effectLst>
                  <a:outerShdw blurRad="38100" dist="38100" dir="2700000" algn="tl">
                    <a:srgbClr val="000000">
                      <a:alpha val="43137"/>
                    </a:srgbClr>
                  </a:outerShdw>
                </a:effectLst>
              </a:rPr>
              <a:t>if there are zones with different heating temperatures</a:t>
            </a:r>
            <a:r>
              <a:rPr lang="en-US" sz="2400" dirty="0"/>
              <a:t>;</a:t>
            </a:r>
          </a:p>
          <a:p>
            <a:pPr lvl="0"/>
            <a:r>
              <a:rPr lang="en-US" sz="2400" dirty="0"/>
              <a:t>Record the locations of temperature sensors;</a:t>
            </a:r>
          </a:p>
          <a:p>
            <a:pPr lvl="0"/>
            <a:r>
              <a:rPr lang="en-US" sz="2400" dirty="0"/>
              <a:t>Make a note on possibility of monitoring of physical quantities to be regulated </a:t>
            </a:r>
          </a:p>
        </p:txBody>
      </p:sp>
      <p:pic>
        <p:nvPicPr>
          <p:cNvPr id="4" name="Picture 3" descr="C:\Users\acarcani\Desktop\REEHUB +\Communication template - logo\REEHUB PLUS\LOGO_INTERREG_REEHUB PLUS-200.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750" y="38101"/>
            <a:ext cx="2657475" cy="828094"/>
          </a:xfrm>
          <a:prstGeom prst="rect">
            <a:avLst/>
          </a:prstGeom>
          <a:noFill/>
          <a:ln w="9525">
            <a:noFill/>
            <a:miter lim="800000"/>
            <a:headEnd/>
            <a:tailEnd/>
          </a:ln>
        </p:spPr>
      </p:pic>
      <p:cxnSp>
        <p:nvCxnSpPr>
          <p:cNvPr id="5" name="Connettore diritto 12">
            <a:extLst>
              <a:ext uri="{FF2B5EF4-FFF2-40B4-BE49-F238E27FC236}">
                <a16:creationId xmlns:a16="http://schemas.microsoft.com/office/drawing/2014/main" id="{C62DD1AD-4ADF-4478-B718-88234D297F33}"/>
              </a:ext>
            </a:extLst>
          </p:cNvPr>
          <p:cNvCxnSpPr>
            <a:cxnSpLocks/>
          </p:cNvCxnSpPr>
          <p:nvPr/>
        </p:nvCxnSpPr>
        <p:spPr>
          <a:xfrm>
            <a:off x="178700" y="824284"/>
            <a:ext cx="11844000" cy="360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4" descr="C:\Users\acarcani\Desktop\REEHUB +\LOGO PROJECT PARTNERS LEAD PARTNER REEHUB PLUS\Lead Partner Logo\LOGO BIRD.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15498" y="5943600"/>
            <a:ext cx="762000" cy="762000"/>
          </a:xfrm>
          <a:prstGeom prst="rect">
            <a:avLst/>
          </a:prstGeom>
          <a:noFill/>
        </p:spPr>
      </p:pic>
      <p:pic>
        <p:nvPicPr>
          <p:cNvPr id="7" name="Picture 5" descr="C:\Users\acarcani\Desktop\REEHUB +\LOGO PROJECT PARTNERS LEAD PARTNER REEHUB PLUS\Project Partners Logo\LOGO MI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05200" y="5957212"/>
            <a:ext cx="939800" cy="735687"/>
          </a:xfrm>
          <a:prstGeom prst="rect">
            <a:avLst/>
          </a:prstGeom>
          <a:noFill/>
        </p:spPr>
      </p:pic>
      <p:pic>
        <p:nvPicPr>
          <p:cNvPr id="8" name="Picture 6" descr="C:\Users\acarcani\Desktop\REEHUB +\LOGO PROJECT PARTNERS LEAD PARTNER REEHUB PLUS\Project Partners Logo\LOGO DITNE.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29263" y="6089873"/>
            <a:ext cx="1519237" cy="564927"/>
          </a:xfrm>
          <a:prstGeom prst="rect">
            <a:avLst/>
          </a:prstGeom>
          <a:noFill/>
        </p:spPr>
      </p:pic>
      <p:pic>
        <p:nvPicPr>
          <p:cNvPr id="9" name="Picture 7" descr="C:\Users\acarcani\Desktop\REEHUB +\LOGO PROJECT PARTNERS LEAD PARTNER REEHUB PLUS\Project Partners Logo\LOGO COMUNE DI AGNONE.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150475" y="5958433"/>
            <a:ext cx="517525" cy="764947"/>
          </a:xfrm>
          <a:prstGeom prst="rect">
            <a:avLst/>
          </a:prstGeom>
          <a:noFill/>
        </p:spPr>
      </p:pic>
      <p:pic>
        <p:nvPicPr>
          <p:cNvPr id="10" name="Picture 8" descr="C:\Users\acarcani\Desktop\REEHUB +\LOGO PROJECT PARTNERS LEAD PARTNER REEHUB PLUS\Project Partners Logo\LOGO UCG.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222934" y="5956300"/>
            <a:ext cx="712232" cy="711200"/>
          </a:xfrm>
          <a:prstGeom prst="rect">
            <a:avLst/>
          </a:prstGeom>
          <a:noFill/>
        </p:spPr>
      </p:pic>
      <p:cxnSp>
        <p:nvCxnSpPr>
          <p:cNvPr id="11" name="Connettore diritto 12">
            <a:extLst>
              <a:ext uri="{FF2B5EF4-FFF2-40B4-BE49-F238E27FC236}">
                <a16:creationId xmlns:a16="http://schemas.microsoft.com/office/drawing/2014/main" id="{C62DD1AD-4ADF-4478-B718-88234D297F33}"/>
              </a:ext>
            </a:extLst>
          </p:cNvPr>
          <p:cNvCxnSpPr>
            <a:cxnSpLocks/>
          </p:cNvCxnSpPr>
          <p:nvPr/>
        </p:nvCxnSpPr>
        <p:spPr>
          <a:xfrm>
            <a:off x="153300" y="5840784"/>
            <a:ext cx="11844000" cy="36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68043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27100"/>
            <a:ext cx="10515600" cy="763588"/>
          </a:xfrm>
        </p:spPr>
        <p:txBody>
          <a:bodyPr>
            <a:noAutofit/>
          </a:bodyPr>
          <a:lstStyle/>
          <a:p>
            <a:r>
              <a:rPr lang="en-US" sz="3200" b="1" dirty="0"/>
              <a:t>Heating system</a:t>
            </a:r>
          </a:p>
        </p:txBody>
      </p:sp>
      <p:sp>
        <p:nvSpPr>
          <p:cNvPr id="3" name="Content Placeholder 2"/>
          <p:cNvSpPr>
            <a:spLocks noGrp="1"/>
          </p:cNvSpPr>
          <p:nvPr>
            <p:ph idx="1"/>
          </p:nvPr>
        </p:nvSpPr>
        <p:spPr>
          <a:xfrm>
            <a:off x="838200" y="1825625"/>
            <a:ext cx="10515600" cy="3933510"/>
          </a:xfrm>
        </p:spPr>
        <p:txBody>
          <a:bodyPr>
            <a:normAutofit/>
          </a:bodyPr>
          <a:lstStyle/>
          <a:p>
            <a:pPr lvl="0"/>
            <a:r>
              <a:rPr lang="en-US" sz="2400" dirty="0"/>
              <a:t>Specify the </a:t>
            </a:r>
            <a:r>
              <a:rPr lang="en-US" sz="2200" b="1" u="sng" dirty="0">
                <a:effectLst>
                  <a:outerShdw blurRad="38100" dist="38100" dir="2700000" algn="tl">
                    <a:srgbClr val="000000">
                      <a:alpha val="43137"/>
                    </a:srgbClr>
                  </a:outerShdw>
                </a:effectLst>
              </a:rPr>
              <a:t>regime of operation of the heating system </a:t>
            </a:r>
            <a:r>
              <a:rPr lang="en-US" sz="2400" dirty="0"/>
              <a:t>(on/off, set-back temperature);</a:t>
            </a:r>
          </a:p>
          <a:p>
            <a:pPr lvl="0"/>
            <a:r>
              <a:rPr lang="en-US" sz="2400" dirty="0"/>
              <a:t>Describe the maintenance of the system;</a:t>
            </a:r>
          </a:p>
          <a:p>
            <a:pPr lvl="0"/>
            <a:r>
              <a:rPr lang="en-US" sz="2400" dirty="0"/>
              <a:t>Check if the consumption of fuel and delivered energy is monitored; </a:t>
            </a:r>
          </a:p>
          <a:p>
            <a:pPr lvl="0"/>
            <a:r>
              <a:rPr lang="en-US" sz="2400" dirty="0"/>
              <a:t>Check the availability of the documentation for the boiler and its equipment, as well as the connection schemes; </a:t>
            </a:r>
          </a:p>
          <a:p>
            <a:pPr lvl="0"/>
            <a:r>
              <a:rPr lang="en-US" sz="2400" dirty="0"/>
              <a:t>Check if there is a </a:t>
            </a:r>
            <a:r>
              <a:rPr lang="en-US" sz="2200" b="1" u="sng" dirty="0">
                <a:effectLst>
                  <a:outerShdw blurRad="38100" dist="38100" dir="2700000" algn="tl">
                    <a:srgbClr val="000000">
                      <a:alpha val="43137"/>
                    </a:srgbClr>
                  </a:outerShdw>
                </a:effectLst>
              </a:rPr>
              <a:t>book on boiler inspection and maintenance</a:t>
            </a:r>
            <a:r>
              <a:rPr lang="en-US" sz="2400" dirty="0"/>
              <a:t>; </a:t>
            </a:r>
          </a:p>
          <a:p>
            <a:pPr lvl="0"/>
            <a:r>
              <a:rPr lang="en-US" sz="2400" dirty="0"/>
              <a:t>Register the data on periodic inspections if they exist</a:t>
            </a:r>
          </a:p>
        </p:txBody>
      </p:sp>
      <p:pic>
        <p:nvPicPr>
          <p:cNvPr id="4" name="Picture 3" descr="C:\Users\acarcani\Desktop\REEHUB +\Communication template - logo\REEHUB PLUS\LOGO_INTERREG_REEHUB PLUS-200.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750" y="38101"/>
            <a:ext cx="2657475" cy="828094"/>
          </a:xfrm>
          <a:prstGeom prst="rect">
            <a:avLst/>
          </a:prstGeom>
          <a:noFill/>
          <a:ln w="9525">
            <a:noFill/>
            <a:miter lim="800000"/>
            <a:headEnd/>
            <a:tailEnd/>
          </a:ln>
        </p:spPr>
      </p:pic>
      <p:cxnSp>
        <p:nvCxnSpPr>
          <p:cNvPr id="5" name="Connettore diritto 12">
            <a:extLst>
              <a:ext uri="{FF2B5EF4-FFF2-40B4-BE49-F238E27FC236}">
                <a16:creationId xmlns:a16="http://schemas.microsoft.com/office/drawing/2014/main" id="{C62DD1AD-4ADF-4478-B718-88234D297F33}"/>
              </a:ext>
            </a:extLst>
          </p:cNvPr>
          <p:cNvCxnSpPr>
            <a:cxnSpLocks/>
          </p:cNvCxnSpPr>
          <p:nvPr/>
        </p:nvCxnSpPr>
        <p:spPr>
          <a:xfrm>
            <a:off x="178700" y="824284"/>
            <a:ext cx="11844000" cy="360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4" descr="C:\Users\acarcani\Desktop\REEHUB +\LOGO PROJECT PARTNERS LEAD PARTNER REEHUB PLUS\Lead Partner Logo\LOGO BIRD.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15498" y="5943600"/>
            <a:ext cx="762000" cy="762000"/>
          </a:xfrm>
          <a:prstGeom prst="rect">
            <a:avLst/>
          </a:prstGeom>
          <a:noFill/>
        </p:spPr>
      </p:pic>
      <p:pic>
        <p:nvPicPr>
          <p:cNvPr id="7" name="Picture 5" descr="C:\Users\acarcani\Desktop\REEHUB +\LOGO PROJECT PARTNERS LEAD PARTNER REEHUB PLUS\Project Partners Logo\LOGO MI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05200" y="5957212"/>
            <a:ext cx="939800" cy="735687"/>
          </a:xfrm>
          <a:prstGeom prst="rect">
            <a:avLst/>
          </a:prstGeom>
          <a:noFill/>
        </p:spPr>
      </p:pic>
      <p:pic>
        <p:nvPicPr>
          <p:cNvPr id="8" name="Picture 6" descr="C:\Users\acarcani\Desktop\REEHUB +\LOGO PROJECT PARTNERS LEAD PARTNER REEHUB PLUS\Project Partners Logo\LOGO DITNE.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29263" y="6089873"/>
            <a:ext cx="1519237" cy="564927"/>
          </a:xfrm>
          <a:prstGeom prst="rect">
            <a:avLst/>
          </a:prstGeom>
          <a:noFill/>
        </p:spPr>
      </p:pic>
      <p:pic>
        <p:nvPicPr>
          <p:cNvPr id="9" name="Picture 7" descr="C:\Users\acarcani\Desktop\REEHUB +\LOGO PROJECT PARTNERS LEAD PARTNER REEHUB PLUS\Project Partners Logo\LOGO COMUNE DI AGNONE.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150475" y="5958433"/>
            <a:ext cx="517525" cy="764947"/>
          </a:xfrm>
          <a:prstGeom prst="rect">
            <a:avLst/>
          </a:prstGeom>
          <a:noFill/>
        </p:spPr>
      </p:pic>
      <p:pic>
        <p:nvPicPr>
          <p:cNvPr id="10" name="Picture 8" descr="C:\Users\acarcani\Desktop\REEHUB +\LOGO PROJECT PARTNERS LEAD PARTNER REEHUB PLUS\Project Partners Logo\LOGO UCG.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222934" y="5956300"/>
            <a:ext cx="712232" cy="711200"/>
          </a:xfrm>
          <a:prstGeom prst="rect">
            <a:avLst/>
          </a:prstGeom>
          <a:noFill/>
        </p:spPr>
      </p:pic>
      <p:cxnSp>
        <p:nvCxnSpPr>
          <p:cNvPr id="11" name="Connettore diritto 12">
            <a:extLst>
              <a:ext uri="{FF2B5EF4-FFF2-40B4-BE49-F238E27FC236}">
                <a16:creationId xmlns:a16="http://schemas.microsoft.com/office/drawing/2014/main" id="{C62DD1AD-4ADF-4478-B718-88234D297F33}"/>
              </a:ext>
            </a:extLst>
          </p:cNvPr>
          <p:cNvCxnSpPr>
            <a:cxnSpLocks/>
          </p:cNvCxnSpPr>
          <p:nvPr/>
        </p:nvCxnSpPr>
        <p:spPr>
          <a:xfrm>
            <a:off x="153300" y="5840784"/>
            <a:ext cx="11844000" cy="36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95638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27100"/>
            <a:ext cx="10515600" cy="763588"/>
          </a:xfrm>
        </p:spPr>
        <p:txBody>
          <a:bodyPr>
            <a:noAutofit/>
          </a:bodyPr>
          <a:lstStyle/>
          <a:p>
            <a:r>
              <a:rPr lang="en-US" sz="3200" b="1" dirty="0"/>
              <a:t>Heating system</a:t>
            </a:r>
          </a:p>
        </p:txBody>
      </p:sp>
      <p:sp>
        <p:nvSpPr>
          <p:cNvPr id="3" name="Content Placeholder 2"/>
          <p:cNvSpPr>
            <a:spLocks noGrp="1"/>
          </p:cNvSpPr>
          <p:nvPr>
            <p:ph idx="1"/>
          </p:nvPr>
        </p:nvSpPr>
        <p:spPr>
          <a:xfrm>
            <a:off x="838200" y="1825625"/>
            <a:ext cx="10515600" cy="3933510"/>
          </a:xfrm>
        </p:spPr>
        <p:txBody>
          <a:bodyPr>
            <a:normAutofit/>
          </a:bodyPr>
          <a:lstStyle/>
          <a:p>
            <a:pPr lvl="0"/>
            <a:r>
              <a:rPr lang="en-US" sz="2400" dirty="0"/>
              <a:t>Check if there are </a:t>
            </a:r>
            <a:r>
              <a:rPr lang="en-US" sz="2200" b="1" u="sng" dirty="0">
                <a:effectLst>
                  <a:outerShdw blurRad="38100" dist="38100" dir="2700000" algn="tl">
                    <a:srgbClr val="000000">
                      <a:alpha val="43137"/>
                    </a:srgbClr>
                  </a:outerShdw>
                </a:effectLst>
              </a:rPr>
              <a:t>individual heating appliances in the building</a:t>
            </a:r>
            <a:r>
              <a:rPr lang="en-US" sz="2400" dirty="0"/>
              <a:t>;</a:t>
            </a:r>
          </a:p>
          <a:p>
            <a:pPr lvl="0"/>
            <a:r>
              <a:rPr lang="en-US" sz="2400" dirty="0"/>
              <a:t>Specify the types, number, installed capacity, operating mode, and general condition of the individual heating appliances in the building </a:t>
            </a:r>
          </a:p>
        </p:txBody>
      </p:sp>
      <p:pic>
        <p:nvPicPr>
          <p:cNvPr id="4" name="Picture 3" descr="C:\Users\acarcani\Desktop\REEHUB +\Communication template - logo\REEHUB PLUS\LOGO_INTERREG_REEHUB PLUS-200.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750" y="38101"/>
            <a:ext cx="2657475" cy="828094"/>
          </a:xfrm>
          <a:prstGeom prst="rect">
            <a:avLst/>
          </a:prstGeom>
          <a:noFill/>
          <a:ln w="9525">
            <a:noFill/>
            <a:miter lim="800000"/>
            <a:headEnd/>
            <a:tailEnd/>
          </a:ln>
        </p:spPr>
      </p:pic>
      <p:cxnSp>
        <p:nvCxnSpPr>
          <p:cNvPr id="5" name="Connettore diritto 12">
            <a:extLst>
              <a:ext uri="{FF2B5EF4-FFF2-40B4-BE49-F238E27FC236}">
                <a16:creationId xmlns:a16="http://schemas.microsoft.com/office/drawing/2014/main" id="{C62DD1AD-4ADF-4478-B718-88234D297F33}"/>
              </a:ext>
            </a:extLst>
          </p:cNvPr>
          <p:cNvCxnSpPr>
            <a:cxnSpLocks/>
          </p:cNvCxnSpPr>
          <p:nvPr/>
        </p:nvCxnSpPr>
        <p:spPr>
          <a:xfrm>
            <a:off x="178700" y="824284"/>
            <a:ext cx="11844000" cy="360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4" descr="C:\Users\acarcani\Desktop\REEHUB +\LOGO PROJECT PARTNERS LEAD PARTNER REEHUB PLUS\Lead Partner Logo\LOGO BIRD.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15498" y="5943600"/>
            <a:ext cx="762000" cy="762000"/>
          </a:xfrm>
          <a:prstGeom prst="rect">
            <a:avLst/>
          </a:prstGeom>
          <a:noFill/>
        </p:spPr>
      </p:pic>
      <p:pic>
        <p:nvPicPr>
          <p:cNvPr id="7" name="Picture 5" descr="C:\Users\acarcani\Desktop\REEHUB +\LOGO PROJECT PARTNERS LEAD PARTNER REEHUB PLUS\Project Partners Logo\LOGO MI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05200" y="5957212"/>
            <a:ext cx="939800" cy="735687"/>
          </a:xfrm>
          <a:prstGeom prst="rect">
            <a:avLst/>
          </a:prstGeom>
          <a:noFill/>
        </p:spPr>
      </p:pic>
      <p:pic>
        <p:nvPicPr>
          <p:cNvPr id="8" name="Picture 6" descr="C:\Users\acarcani\Desktop\REEHUB +\LOGO PROJECT PARTNERS LEAD PARTNER REEHUB PLUS\Project Partners Logo\LOGO DITNE.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29263" y="6089873"/>
            <a:ext cx="1519237" cy="564927"/>
          </a:xfrm>
          <a:prstGeom prst="rect">
            <a:avLst/>
          </a:prstGeom>
          <a:noFill/>
        </p:spPr>
      </p:pic>
      <p:pic>
        <p:nvPicPr>
          <p:cNvPr id="9" name="Picture 7" descr="C:\Users\acarcani\Desktop\REEHUB +\LOGO PROJECT PARTNERS LEAD PARTNER REEHUB PLUS\Project Partners Logo\LOGO COMUNE DI AGNONE.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150475" y="5958433"/>
            <a:ext cx="517525" cy="764947"/>
          </a:xfrm>
          <a:prstGeom prst="rect">
            <a:avLst/>
          </a:prstGeom>
          <a:noFill/>
        </p:spPr>
      </p:pic>
      <p:pic>
        <p:nvPicPr>
          <p:cNvPr id="10" name="Picture 8" descr="C:\Users\acarcani\Desktop\REEHUB +\LOGO PROJECT PARTNERS LEAD PARTNER REEHUB PLUS\Project Partners Logo\LOGO UCG.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222934" y="5956300"/>
            <a:ext cx="712232" cy="711200"/>
          </a:xfrm>
          <a:prstGeom prst="rect">
            <a:avLst/>
          </a:prstGeom>
          <a:noFill/>
        </p:spPr>
      </p:pic>
      <p:cxnSp>
        <p:nvCxnSpPr>
          <p:cNvPr id="11" name="Connettore diritto 12">
            <a:extLst>
              <a:ext uri="{FF2B5EF4-FFF2-40B4-BE49-F238E27FC236}">
                <a16:creationId xmlns:a16="http://schemas.microsoft.com/office/drawing/2014/main" id="{C62DD1AD-4ADF-4478-B718-88234D297F33}"/>
              </a:ext>
            </a:extLst>
          </p:cNvPr>
          <p:cNvCxnSpPr>
            <a:cxnSpLocks/>
          </p:cNvCxnSpPr>
          <p:nvPr/>
        </p:nvCxnSpPr>
        <p:spPr>
          <a:xfrm>
            <a:off x="153300" y="5840784"/>
            <a:ext cx="11844000" cy="36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55093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27100"/>
            <a:ext cx="10515600" cy="763588"/>
          </a:xfrm>
        </p:spPr>
        <p:txBody>
          <a:bodyPr>
            <a:noAutofit/>
          </a:bodyPr>
          <a:lstStyle/>
          <a:p>
            <a:r>
              <a:rPr lang="en-US" sz="3200" dirty="0"/>
              <a:t>Ventilation system (heating)</a:t>
            </a:r>
            <a:endParaRPr lang="en-US" sz="3200" b="1" dirty="0"/>
          </a:p>
        </p:txBody>
      </p:sp>
      <p:sp>
        <p:nvSpPr>
          <p:cNvPr id="3" name="Content Placeholder 2"/>
          <p:cNvSpPr>
            <a:spLocks noGrp="1"/>
          </p:cNvSpPr>
          <p:nvPr>
            <p:ph idx="1"/>
          </p:nvPr>
        </p:nvSpPr>
        <p:spPr>
          <a:xfrm>
            <a:off x="838200" y="1825625"/>
            <a:ext cx="10515600" cy="3933510"/>
          </a:xfrm>
        </p:spPr>
        <p:txBody>
          <a:bodyPr>
            <a:normAutofit/>
          </a:bodyPr>
          <a:lstStyle/>
          <a:p>
            <a:pPr lvl="0"/>
            <a:r>
              <a:rPr lang="en-US" sz="2400" dirty="0"/>
              <a:t>Specify the </a:t>
            </a:r>
            <a:r>
              <a:rPr lang="en-US" sz="2200" b="1" u="sng" dirty="0">
                <a:effectLst>
                  <a:outerShdw blurRad="38100" dist="38100" dir="2700000" algn="tl">
                    <a:srgbClr val="000000">
                      <a:alpha val="43137"/>
                    </a:srgbClr>
                  </a:outerShdw>
                </a:effectLst>
              </a:rPr>
              <a:t>data about the ventilated space </a:t>
            </a:r>
            <a:r>
              <a:rPr lang="en-US" sz="2400" dirty="0"/>
              <a:t>(description and size);</a:t>
            </a:r>
          </a:p>
          <a:p>
            <a:pPr lvl="0"/>
            <a:r>
              <a:rPr lang="en-US" sz="2400" dirty="0"/>
              <a:t>Provide information about the requirement for air exchange and quality (temperature, humidity);</a:t>
            </a:r>
          </a:p>
          <a:p>
            <a:pPr lvl="0"/>
            <a:r>
              <a:rPr lang="en-US" sz="2400" dirty="0"/>
              <a:t>Make a note of the data on the air handling unit plate (number of units, type, year of production, total installed electrical power and capacity of the system);</a:t>
            </a:r>
          </a:p>
          <a:p>
            <a:pPr lvl="0"/>
            <a:r>
              <a:rPr lang="en-US" sz="2400" dirty="0"/>
              <a:t>Mark the location of the air handling units in the drawings/sketches; </a:t>
            </a:r>
          </a:p>
          <a:p>
            <a:pPr lvl="0"/>
            <a:r>
              <a:rPr lang="en-US" sz="2400" dirty="0"/>
              <a:t>Describe the condition of the air handling unit </a:t>
            </a:r>
          </a:p>
        </p:txBody>
      </p:sp>
      <p:pic>
        <p:nvPicPr>
          <p:cNvPr id="4" name="Picture 3" descr="C:\Users\acarcani\Desktop\REEHUB +\Communication template - logo\REEHUB PLUS\LOGO_INTERREG_REEHUB PLUS-200.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750" y="38101"/>
            <a:ext cx="2657475" cy="828094"/>
          </a:xfrm>
          <a:prstGeom prst="rect">
            <a:avLst/>
          </a:prstGeom>
          <a:noFill/>
          <a:ln w="9525">
            <a:noFill/>
            <a:miter lim="800000"/>
            <a:headEnd/>
            <a:tailEnd/>
          </a:ln>
        </p:spPr>
      </p:pic>
      <p:cxnSp>
        <p:nvCxnSpPr>
          <p:cNvPr id="5" name="Connettore diritto 12">
            <a:extLst>
              <a:ext uri="{FF2B5EF4-FFF2-40B4-BE49-F238E27FC236}">
                <a16:creationId xmlns:a16="http://schemas.microsoft.com/office/drawing/2014/main" id="{C62DD1AD-4ADF-4478-B718-88234D297F33}"/>
              </a:ext>
            </a:extLst>
          </p:cNvPr>
          <p:cNvCxnSpPr>
            <a:cxnSpLocks/>
          </p:cNvCxnSpPr>
          <p:nvPr/>
        </p:nvCxnSpPr>
        <p:spPr>
          <a:xfrm>
            <a:off x="178700" y="824284"/>
            <a:ext cx="11844000" cy="360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4" descr="C:\Users\acarcani\Desktop\REEHUB +\LOGO PROJECT PARTNERS LEAD PARTNER REEHUB PLUS\Lead Partner Logo\LOGO BIRD.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15498" y="5943600"/>
            <a:ext cx="762000" cy="762000"/>
          </a:xfrm>
          <a:prstGeom prst="rect">
            <a:avLst/>
          </a:prstGeom>
          <a:noFill/>
        </p:spPr>
      </p:pic>
      <p:pic>
        <p:nvPicPr>
          <p:cNvPr id="7" name="Picture 5" descr="C:\Users\acarcani\Desktop\REEHUB +\LOGO PROJECT PARTNERS LEAD PARTNER REEHUB PLUS\Project Partners Logo\LOGO MI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05200" y="5957212"/>
            <a:ext cx="939800" cy="735687"/>
          </a:xfrm>
          <a:prstGeom prst="rect">
            <a:avLst/>
          </a:prstGeom>
          <a:noFill/>
        </p:spPr>
      </p:pic>
      <p:pic>
        <p:nvPicPr>
          <p:cNvPr id="8" name="Picture 6" descr="C:\Users\acarcani\Desktop\REEHUB +\LOGO PROJECT PARTNERS LEAD PARTNER REEHUB PLUS\Project Partners Logo\LOGO DITNE.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29263" y="6089873"/>
            <a:ext cx="1519237" cy="564927"/>
          </a:xfrm>
          <a:prstGeom prst="rect">
            <a:avLst/>
          </a:prstGeom>
          <a:noFill/>
        </p:spPr>
      </p:pic>
      <p:pic>
        <p:nvPicPr>
          <p:cNvPr id="9" name="Picture 7" descr="C:\Users\acarcani\Desktop\REEHUB +\LOGO PROJECT PARTNERS LEAD PARTNER REEHUB PLUS\Project Partners Logo\LOGO COMUNE DI AGNONE.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150475" y="5958433"/>
            <a:ext cx="517525" cy="764947"/>
          </a:xfrm>
          <a:prstGeom prst="rect">
            <a:avLst/>
          </a:prstGeom>
          <a:noFill/>
        </p:spPr>
      </p:pic>
      <p:pic>
        <p:nvPicPr>
          <p:cNvPr id="10" name="Picture 8" descr="C:\Users\acarcani\Desktop\REEHUB +\LOGO PROJECT PARTNERS LEAD PARTNER REEHUB PLUS\Project Partners Logo\LOGO UCG.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222934" y="5956300"/>
            <a:ext cx="712232" cy="711200"/>
          </a:xfrm>
          <a:prstGeom prst="rect">
            <a:avLst/>
          </a:prstGeom>
          <a:noFill/>
        </p:spPr>
      </p:pic>
      <p:cxnSp>
        <p:nvCxnSpPr>
          <p:cNvPr id="11" name="Connettore diritto 12">
            <a:extLst>
              <a:ext uri="{FF2B5EF4-FFF2-40B4-BE49-F238E27FC236}">
                <a16:creationId xmlns:a16="http://schemas.microsoft.com/office/drawing/2014/main" id="{C62DD1AD-4ADF-4478-B718-88234D297F33}"/>
              </a:ext>
            </a:extLst>
          </p:cNvPr>
          <p:cNvCxnSpPr>
            <a:cxnSpLocks/>
          </p:cNvCxnSpPr>
          <p:nvPr/>
        </p:nvCxnSpPr>
        <p:spPr>
          <a:xfrm>
            <a:off x="153300" y="5840784"/>
            <a:ext cx="11844000" cy="36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45095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27100"/>
            <a:ext cx="10515600" cy="763588"/>
          </a:xfrm>
        </p:spPr>
        <p:txBody>
          <a:bodyPr>
            <a:noAutofit/>
          </a:bodyPr>
          <a:lstStyle/>
          <a:p>
            <a:r>
              <a:rPr lang="en-US" sz="3200" dirty="0"/>
              <a:t>Ventilation system (heating)</a:t>
            </a:r>
            <a:endParaRPr lang="en-US" sz="3200" b="1" dirty="0"/>
          </a:p>
        </p:txBody>
      </p:sp>
      <p:sp>
        <p:nvSpPr>
          <p:cNvPr id="3" name="Content Placeholder 2"/>
          <p:cNvSpPr>
            <a:spLocks noGrp="1"/>
          </p:cNvSpPr>
          <p:nvPr>
            <p:ph idx="1"/>
          </p:nvPr>
        </p:nvSpPr>
        <p:spPr>
          <a:xfrm>
            <a:off x="838199" y="1825625"/>
            <a:ext cx="11243209" cy="3933510"/>
          </a:xfrm>
        </p:spPr>
        <p:txBody>
          <a:bodyPr>
            <a:normAutofit/>
          </a:bodyPr>
          <a:lstStyle/>
          <a:p>
            <a:pPr lvl="0"/>
            <a:r>
              <a:rPr lang="en-US" sz="2400" dirty="0"/>
              <a:t>Specify the type and capacity of the </a:t>
            </a:r>
            <a:r>
              <a:rPr lang="en-US" sz="2200" b="1" u="sng" dirty="0">
                <a:effectLst>
                  <a:outerShdw blurRad="38100" dist="38100" dir="2700000" algn="tl">
                    <a:srgbClr val="000000">
                      <a:alpha val="43137"/>
                    </a:srgbClr>
                  </a:outerShdw>
                </a:effectLst>
              </a:rPr>
              <a:t>air heater</a:t>
            </a:r>
            <a:r>
              <a:rPr lang="en-US" sz="2400" dirty="0"/>
              <a:t>;</a:t>
            </a:r>
          </a:p>
          <a:p>
            <a:pPr lvl="0"/>
            <a:r>
              <a:rPr lang="en-US" sz="2400" dirty="0"/>
              <a:t>Describe the condition of the air heater</a:t>
            </a:r>
          </a:p>
          <a:p>
            <a:pPr lvl="0"/>
            <a:r>
              <a:rPr lang="en-US" sz="2400" dirty="0"/>
              <a:t>Indicate the source of thermal energy used by the air heater (data from the boiler nameplate);</a:t>
            </a:r>
          </a:p>
          <a:p>
            <a:pPr lvl="0"/>
            <a:r>
              <a:rPr lang="en-US" sz="2400" dirty="0"/>
              <a:t>Describe the state of the boiler, the casing, insulation, installations;</a:t>
            </a:r>
          </a:p>
          <a:p>
            <a:pPr lvl="0"/>
            <a:r>
              <a:rPr lang="en-US" sz="2400" dirty="0"/>
              <a:t>Provide information on circulating pumps (type, power, condition) and their regulation;</a:t>
            </a:r>
          </a:p>
          <a:p>
            <a:pPr lvl="0"/>
            <a:r>
              <a:rPr lang="en-US" sz="2400" dirty="0"/>
              <a:t>Check if there are filters, humidifiers, cooling coils and specify their type and capacity;</a:t>
            </a:r>
          </a:p>
          <a:p>
            <a:pPr lvl="0"/>
            <a:r>
              <a:rPr lang="en-US" sz="2400" dirty="0"/>
              <a:t>Provide </a:t>
            </a:r>
            <a:r>
              <a:rPr lang="en-US" sz="2200" b="1" u="sng" dirty="0">
                <a:effectLst>
                  <a:outerShdw blurRad="38100" dist="38100" dir="2700000" algn="tl">
                    <a:srgbClr val="000000">
                      <a:alpha val="43137"/>
                    </a:srgbClr>
                  </a:outerShdw>
                </a:effectLst>
              </a:rPr>
              <a:t>information about fans </a:t>
            </a:r>
            <a:r>
              <a:rPr lang="en-US" sz="2400" dirty="0"/>
              <a:t>(type, power, condition) and their regulation</a:t>
            </a:r>
          </a:p>
        </p:txBody>
      </p:sp>
      <p:pic>
        <p:nvPicPr>
          <p:cNvPr id="4" name="Picture 3" descr="C:\Users\acarcani\Desktop\REEHUB +\Communication template - logo\REEHUB PLUS\LOGO_INTERREG_REEHUB PLUS-200.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750" y="38101"/>
            <a:ext cx="2657475" cy="828094"/>
          </a:xfrm>
          <a:prstGeom prst="rect">
            <a:avLst/>
          </a:prstGeom>
          <a:noFill/>
          <a:ln w="9525">
            <a:noFill/>
            <a:miter lim="800000"/>
            <a:headEnd/>
            <a:tailEnd/>
          </a:ln>
        </p:spPr>
      </p:pic>
      <p:cxnSp>
        <p:nvCxnSpPr>
          <p:cNvPr id="5" name="Connettore diritto 12">
            <a:extLst>
              <a:ext uri="{FF2B5EF4-FFF2-40B4-BE49-F238E27FC236}">
                <a16:creationId xmlns:a16="http://schemas.microsoft.com/office/drawing/2014/main" id="{C62DD1AD-4ADF-4478-B718-88234D297F33}"/>
              </a:ext>
            </a:extLst>
          </p:cNvPr>
          <p:cNvCxnSpPr>
            <a:cxnSpLocks/>
          </p:cNvCxnSpPr>
          <p:nvPr/>
        </p:nvCxnSpPr>
        <p:spPr>
          <a:xfrm>
            <a:off x="178700" y="824284"/>
            <a:ext cx="11844000" cy="360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4" descr="C:\Users\acarcani\Desktop\REEHUB +\LOGO PROJECT PARTNERS LEAD PARTNER REEHUB PLUS\Lead Partner Logo\LOGO BIRD.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15498" y="5943600"/>
            <a:ext cx="762000" cy="762000"/>
          </a:xfrm>
          <a:prstGeom prst="rect">
            <a:avLst/>
          </a:prstGeom>
          <a:noFill/>
        </p:spPr>
      </p:pic>
      <p:pic>
        <p:nvPicPr>
          <p:cNvPr id="7" name="Picture 5" descr="C:\Users\acarcani\Desktop\REEHUB +\LOGO PROJECT PARTNERS LEAD PARTNER REEHUB PLUS\Project Partners Logo\LOGO MI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05200" y="5957212"/>
            <a:ext cx="939800" cy="735687"/>
          </a:xfrm>
          <a:prstGeom prst="rect">
            <a:avLst/>
          </a:prstGeom>
          <a:noFill/>
        </p:spPr>
      </p:pic>
      <p:pic>
        <p:nvPicPr>
          <p:cNvPr id="8" name="Picture 6" descr="C:\Users\acarcani\Desktop\REEHUB +\LOGO PROJECT PARTNERS LEAD PARTNER REEHUB PLUS\Project Partners Logo\LOGO DITNE.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29263" y="6089873"/>
            <a:ext cx="1519237" cy="564927"/>
          </a:xfrm>
          <a:prstGeom prst="rect">
            <a:avLst/>
          </a:prstGeom>
          <a:noFill/>
        </p:spPr>
      </p:pic>
      <p:pic>
        <p:nvPicPr>
          <p:cNvPr id="9" name="Picture 7" descr="C:\Users\acarcani\Desktop\REEHUB +\LOGO PROJECT PARTNERS LEAD PARTNER REEHUB PLUS\Project Partners Logo\LOGO COMUNE DI AGNONE.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150475" y="5958433"/>
            <a:ext cx="517525" cy="764947"/>
          </a:xfrm>
          <a:prstGeom prst="rect">
            <a:avLst/>
          </a:prstGeom>
          <a:noFill/>
        </p:spPr>
      </p:pic>
      <p:pic>
        <p:nvPicPr>
          <p:cNvPr id="10" name="Picture 8" descr="C:\Users\acarcani\Desktop\REEHUB +\LOGO PROJECT PARTNERS LEAD PARTNER REEHUB PLUS\Project Partners Logo\LOGO UCG.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222934" y="5956300"/>
            <a:ext cx="712232" cy="711200"/>
          </a:xfrm>
          <a:prstGeom prst="rect">
            <a:avLst/>
          </a:prstGeom>
          <a:noFill/>
        </p:spPr>
      </p:pic>
      <p:cxnSp>
        <p:nvCxnSpPr>
          <p:cNvPr id="11" name="Connettore diritto 12">
            <a:extLst>
              <a:ext uri="{FF2B5EF4-FFF2-40B4-BE49-F238E27FC236}">
                <a16:creationId xmlns:a16="http://schemas.microsoft.com/office/drawing/2014/main" id="{C62DD1AD-4ADF-4478-B718-88234D297F33}"/>
              </a:ext>
            </a:extLst>
          </p:cNvPr>
          <p:cNvCxnSpPr>
            <a:cxnSpLocks/>
          </p:cNvCxnSpPr>
          <p:nvPr/>
        </p:nvCxnSpPr>
        <p:spPr>
          <a:xfrm>
            <a:off x="153300" y="5840784"/>
            <a:ext cx="11844000" cy="36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54820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27100"/>
            <a:ext cx="10515600" cy="763588"/>
          </a:xfrm>
        </p:spPr>
        <p:txBody>
          <a:bodyPr>
            <a:noAutofit/>
          </a:bodyPr>
          <a:lstStyle/>
          <a:p>
            <a:r>
              <a:rPr lang="en-US" sz="3200" b="1" dirty="0"/>
              <a:t>Ventilation system (heating)</a:t>
            </a:r>
          </a:p>
        </p:txBody>
      </p:sp>
      <p:sp>
        <p:nvSpPr>
          <p:cNvPr id="3" name="Content Placeholder 2"/>
          <p:cNvSpPr>
            <a:spLocks noGrp="1"/>
          </p:cNvSpPr>
          <p:nvPr>
            <p:ph idx="1"/>
          </p:nvPr>
        </p:nvSpPr>
        <p:spPr>
          <a:xfrm>
            <a:off x="838200" y="1646467"/>
            <a:ext cx="10515600" cy="4112668"/>
          </a:xfrm>
        </p:spPr>
        <p:txBody>
          <a:bodyPr>
            <a:normAutofit fontScale="77500" lnSpcReduction="20000"/>
          </a:bodyPr>
          <a:lstStyle/>
          <a:p>
            <a:pPr lvl="0"/>
            <a:r>
              <a:rPr lang="en-US" sz="2400" dirty="0"/>
              <a:t>Describe the </a:t>
            </a:r>
            <a:r>
              <a:rPr lang="en-US" sz="2900" b="1" u="sng" dirty="0">
                <a:effectLst>
                  <a:outerShdw blurRad="38100" dist="38100" dir="2700000" algn="tl">
                    <a:srgbClr val="000000">
                      <a:alpha val="43137"/>
                    </a:srgbClr>
                  </a:outerShdw>
                </a:effectLst>
              </a:rPr>
              <a:t>d</a:t>
            </a:r>
            <a:r>
              <a:rPr lang="en-US" b="1" u="sng" dirty="0">
                <a:effectLst>
                  <a:outerShdw blurRad="38100" dist="38100" dir="2700000" algn="tl">
                    <a:srgbClr val="000000">
                      <a:alpha val="43137"/>
                    </a:srgbClr>
                  </a:outerShdw>
                </a:effectLst>
              </a:rPr>
              <a:t>uctwork</a:t>
            </a:r>
            <a:r>
              <a:rPr lang="en-US" sz="2400" dirty="0"/>
              <a:t> (material, cross-section, insulation);</a:t>
            </a:r>
          </a:p>
          <a:p>
            <a:pPr lvl="0"/>
            <a:r>
              <a:rPr lang="en-US" sz="2400" dirty="0"/>
              <a:t>Describe the condition of ductwork;</a:t>
            </a:r>
          </a:p>
          <a:p>
            <a:pPr lvl="0"/>
            <a:r>
              <a:rPr lang="en-US" sz="2400" dirty="0"/>
              <a:t>Indicate if there are regulating flap valves;</a:t>
            </a:r>
          </a:p>
          <a:p>
            <a:pPr lvl="0"/>
            <a:r>
              <a:rPr lang="en-US" sz="2400" dirty="0"/>
              <a:t>Identify the elements for air distribution (grilles, diffusers, etc.);</a:t>
            </a:r>
          </a:p>
          <a:p>
            <a:pPr lvl="0"/>
            <a:r>
              <a:rPr lang="en-US" sz="2400" dirty="0"/>
              <a:t>Identify the inlets for fresh air supply and the outlets for the exhaust air discharge;</a:t>
            </a:r>
          </a:p>
          <a:p>
            <a:pPr lvl="0"/>
            <a:r>
              <a:rPr lang="en-US" sz="2400" dirty="0"/>
              <a:t>Indicate the proportion of fresh air;</a:t>
            </a:r>
          </a:p>
          <a:p>
            <a:pPr lvl="0"/>
            <a:r>
              <a:rPr lang="en-US" sz="2400" dirty="0"/>
              <a:t>Indicate the quantity and temperature of the exhaust air;</a:t>
            </a:r>
          </a:p>
          <a:p>
            <a:pPr lvl="0"/>
            <a:r>
              <a:rPr lang="en-US" sz="2400" dirty="0"/>
              <a:t>Indicate the quantity and temperature of the supplied air;</a:t>
            </a:r>
          </a:p>
          <a:p>
            <a:pPr lvl="0"/>
            <a:r>
              <a:rPr lang="en-US" sz="2400" dirty="0"/>
              <a:t>Check if air recirculation is used;</a:t>
            </a:r>
          </a:p>
          <a:p>
            <a:pPr lvl="0"/>
            <a:r>
              <a:rPr lang="en-US" sz="2400" dirty="0"/>
              <a:t>Check if there is a </a:t>
            </a:r>
            <a:r>
              <a:rPr lang="en-US" sz="2900" b="1" u="sng" dirty="0">
                <a:effectLst>
                  <a:outerShdw blurRad="38100" dist="38100" dir="2700000" algn="tl">
                    <a:srgbClr val="000000">
                      <a:alpha val="43137"/>
                    </a:srgbClr>
                  </a:outerShdw>
                </a:effectLst>
              </a:rPr>
              <a:t>heat recovery system </a:t>
            </a:r>
            <a:r>
              <a:rPr lang="en-US" sz="2400" dirty="0"/>
              <a:t>and indicate its type and efficiency;</a:t>
            </a:r>
          </a:p>
          <a:p>
            <a:pPr lvl="0"/>
            <a:r>
              <a:rPr lang="en-US" sz="2400" dirty="0"/>
              <a:t>Describe the regulating system and its condition;</a:t>
            </a:r>
          </a:p>
          <a:p>
            <a:pPr lvl="0"/>
            <a:r>
              <a:rPr lang="en-US" sz="2400" dirty="0"/>
              <a:t>Make a note on possibility of monitoring of physical quantities to be regulated </a:t>
            </a:r>
          </a:p>
        </p:txBody>
      </p:sp>
      <p:pic>
        <p:nvPicPr>
          <p:cNvPr id="4" name="Picture 3" descr="C:\Users\acarcani\Desktop\REEHUB +\Communication template - logo\REEHUB PLUS\LOGO_INTERREG_REEHUB PLUS-200.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750" y="38101"/>
            <a:ext cx="2657475" cy="828094"/>
          </a:xfrm>
          <a:prstGeom prst="rect">
            <a:avLst/>
          </a:prstGeom>
          <a:noFill/>
          <a:ln w="9525">
            <a:noFill/>
            <a:miter lim="800000"/>
            <a:headEnd/>
            <a:tailEnd/>
          </a:ln>
        </p:spPr>
      </p:pic>
      <p:cxnSp>
        <p:nvCxnSpPr>
          <p:cNvPr id="5" name="Connettore diritto 12">
            <a:extLst>
              <a:ext uri="{FF2B5EF4-FFF2-40B4-BE49-F238E27FC236}">
                <a16:creationId xmlns:a16="http://schemas.microsoft.com/office/drawing/2014/main" id="{C62DD1AD-4ADF-4478-B718-88234D297F33}"/>
              </a:ext>
            </a:extLst>
          </p:cNvPr>
          <p:cNvCxnSpPr>
            <a:cxnSpLocks/>
          </p:cNvCxnSpPr>
          <p:nvPr/>
        </p:nvCxnSpPr>
        <p:spPr>
          <a:xfrm>
            <a:off x="178700" y="824284"/>
            <a:ext cx="11844000" cy="360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4" descr="C:\Users\acarcani\Desktop\REEHUB +\LOGO PROJECT PARTNERS LEAD PARTNER REEHUB PLUS\Lead Partner Logo\LOGO BIRD.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15498" y="5943600"/>
            <a:ext cx="762000" cy="762000"/>
          </a:xfrm>
          <a:prstGeom prst="rect">
            <a:avLst/>
          </a:prstGeom>
          <a:noFill/>
        </p:spPr>
      </p:pic>
      <p:pic>
        <p:nvPicPr>
          <p:cNvPr id="7" name="Picture 5" descr="C:\Users\acarcani\Desktop\REEHUB +\LOGO PROJECT PARTNERS LEAD PARTNER REEHUB PLUS\Project Partners Logo\LOGO MI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05200" y="5957212"/>
            <a:ext cx="939800" cy="735687"/>
          </a:xfrm>
          <a:prstGeom prst="rect">
            <a:avLst/>
          </a:prstGeom>
          <a:noFill/>
        </p:spPr>
      </p:pic>
      <p:pic>
        <p:nvPicPr>
          <p:cNvPr id="8" name="Picture 6" descr="C:\Users\acarcani\Desktop\REEHUB +\LOGO PROJECT PARTNERS LEAD PARTNER REEHUB PLUS\Project Partners Logo\LOGO DITNE.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29263" y="6089873"/>
            <a:ext cx="1519237" cy="564927"/>
          </a:xfrm>
          <a:prstGeom prst="rect">
            <a:avLst/>
          </a:prstGeom>
          <a:noFill/>
        </p:spPr>
      </p:pic>
      <p:pic>
        <p:nvPicPr>
          <p:cNvPr id="9" name="Picture 7" descr="C:\Users\acarcani\Desktop\REEHUB +\LOGO PROJECT PARTNERS LEAD PARTNER REEHUB PLUS\Project Partners Logo\LOGO COMUNE DI AGNONE.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150475" y="5958433"/>
            <a:ext cx="517525" cy="764947"/>
          </a:xfrm>
          <a:prstGeom prst="rect">
            <a:avLst/>
          </a:prstGeom>
          <a:noFill/>
        </p:spPr>
      </p:pic>
      <p:pic>
        <p:nvPicPr>
          <p:cNvPr id="10" name="Picture 8" descr="C:\Users\acarcani\Desktop\REEHUB +\LOGO PROJECT PARTNERS LEAD PARTNER REEHUB PLUS\Project Partners Logo\LOGO UCG.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222934" y="5956300"/>
            <a:ext cx="712232" cy="711200"/>
          </a:xfrm>
          <a:prstGeom prst="rect">
            <a:avLst/>
          </a:prstGeom>
          <a:noFill/>
        </p:spPr>
      </p:pic>
      <p:cxnSp>
        <p:nvCxnSpPr>
          <p:cNvPr id="11" name="Connettore diritto 12">
            <a:extLst>
              <a:ext uri="{FF2B5EF4-FFF2-40B4-BE49-F238E27FC236}">
                <a16:creationId xmlns:a16="http://schemas.microsoft.com/office/drawing/2014/main" id="{C62DD1AD-4ADF-4478-B718-88234D297F33}"/>
              </a:ext>
            </a:extLst>
          </p:cNvPr>
          <p:cNvCxnSpPr>
            <a:cxnSpLocks/>
          </p:cNvCxnSpPr>
          <p:nvPr/>
        </p:nvCxnSpPr>
        <p:spPr>
          <a:xfrm>
            <a:off x="153300" y="5840784"/>
            <a:ext cx="11844000" cy="36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8308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Lessons	</a:t>
            </a:r>
          </a:p>
        </p:txBody>
      </p:sp>
      <p:sp>
        <p:nvSpPr>
          <p:cNvPr id="3" name="Content Placeholder 2"/>
          <p:cNvSpPr>
            <a:spLocks noGrp="1"/>
          </p:cNvSpPr>
          <p:nvPr>
            <p:ph idx="1"/>
          </p:nvPr>
        </p:nvSpPr>
        <p:spPr/>
        <p:txBody>
          <a:bodyPr>
            <a:normAutofit fontScale="92500"/>
          </a:bodyPr>
          <a:lstStyle/>
          <a:p>
            <a:r>
              <a:rPr lang="en-US" dirty="0"/>
              <a:t>0-Auditi_introduction</a:t>
            </a:r>
          </a:p>
          <a:p>
            <a:r>
              <a:rPr lang="en-US" dirty="0"/>
              <a:t>1-Auditi_The purpose and types of a detailed energy audit</a:t>
            </a:r>
          </a:p>
          <a:p>
            <a:r>
              <a:rPr lang="en-US" b="1" dirty="0">
                <a:solidFill>
                  <a:srgbClr val="FF0000"/>
                </a:solidFill>
              </a:rPr>
              <a:t>2-Auditi_Phase 1</a:t>
            </a:r>
            <a:r>
              <a:rPr lang="en-US" dirty="0"/>
              <a:t> Activities before the site visit</a:t>
            </a:r>
          </a:p>
          <a:p>
            <a:r>
              <a:rPr lang="en-US" b="1" dirty="0">
                <a:solidFill>
                  <a:srgbClr val="FF0000"/>
                </a:solidFill>
              </a:rPr>
              <a:t>3-Auditi_Phase 2</a:t>
            </a:r>
            <a:r>
              <a:rPr lang="en-US" dirty="0"/>
              <a:t> Activities during the site visit</a:t>
            </a:r>
          </a:p>
          <a:p>
            <a:r>
              <a:rPr lang="en-US" b="1" dirty="0">
                <a:solidFill>
                  <a:srgbClr val="FF0000"/>
                </a:solidFill>
              </a:rPr>
              <a:t>4-Auditi_Phase 3</a:t>
            </a:r>
            <a:r>
              <a:rPr lang="en-US" dirty="0"/>
              <a:t> Activities after the site visit - </a:t>
            </a:r>
            <a:r>
              <a:rPr lang="en-US" b="1" dirty="0">
                <a:solidFill>
                  <a:srgbClr val="FF0000"/>
                </a:solidFill>
              </a:rPr>
              <a:t>MEASURES</a:t>
            </a:r>
            <a:r>
              <a:rPr lang="en-US" dirty="0">
                <a:solidFill>
                  <a:srgbClr val="FF0000"/>
                </a:solidFill>
              </a:rPr>
              <a:t> </a:t>
            </a:r>
            <a:r>
              <a:rPr lang="en-US" dirty="0"/>
              <a:t>– ENVELOPE</a:t>
            </a:r>
          </a:p>
          <a:p>
            <a:r>
              <a:rPr lang="en-US" dirty="0"/>
              <a:t>5-MV </a:t>
            </a:r>
            <a:r>
              <a:rPr lang="en-US" dirty="0" err="1"/>
              <a:t>Auditi_Phase</a:t>
            </a:r>
            <a:r>
              <a:rPr lang="en-US" dirty="0"/>
              <a:t> 3 Activities after the site visit - </a:t>
            </a:r>
            <a:r>
              <a:rPr lang="en-US" b="1" dirty="0">
                <a:solidFill>
                  <a:srgbClr val="FF0000"/>
                </a:solidFill>
              </a:rPr>
              <a:t>MEASURES</a:t>
            </a:r>
            <a:r>
              <a:rPr lang="en-US" dirty="0">
                <a:solidFill>
                  <a:srgbClr val="FF0000"/>
                </a:solidFill>
              </a:rPr>
              <a:t> </a:t>
            </a:r>
            <a:r>
              <a:rPr lang="en-US" dirty="0"/>
              <a:t>HVAC_ELECTRO</a:t>
            </a:r>
          </a:p>
          <a:p>
            <a:r>
              <a:rPr lang="en-US" dirty="0"/>
              <a:t>6-Auditi_Phase 5 Calculation</a:t>
            </a:r>
          </a:p>
          <a:p>
            <a:r>
              <a:rPr lang="en-US" b="1" dirty="0">
                <a:solidFill>
                  <a:srgbClr val="FF0000"/>
                </a:solidFill>
              </a:rPr>
              <a:t>7-Auditi_software-example MEEC</a:t>
            </a:r>
          </a:p>
        </p:txBody>
      </p:sp>
    </p:spTree>
    <p:extLst>
      <p:ext uri="{BB962C8B-B14F-4D97-AF65-F5344CB8AC3E}">
        <p14:creationId xmlns:p14="http://schemas.microsoft.com/office/powerpoint/2010/main" val="4096504093"/>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27100"/>
            <a:ext cx="10515600" cy="763588"/>
          </a:xfrm>
        </p:spPr>
        <p:txBody>
          <a:bodyPr>
            <a:noAutofit/>
          </a:bodyPr>
          <a:lstStyle/>
          <a:p>
            <a:r>
              <a:rPr lang="en-US" sz="3200" dirty="0"/>
              <a:t>Ventilation system (heating)</a:t>
            </a:r>
            <a:endParaRPr lang="en-US" sz="3200" b="1" dirty="0"/>
          </a:p>
        </p:txBody>
      </p:sp>
      <p:sp>
        <p:nvSpPr>
          <p:cNvPr id="3" name="Content Placeholder 2"/>
          <p:cNvSpPr>
            <a:spLocks noGrp="1"/>
          </p:cNvSpPr>
          <p:nvPr>
            <p:ph idx="1"/>
          </p:nvPr>
        </p:nvSpPr>
        <p:spPr>
          <a:xfrm>
            <a:off x="838200" y="1825625"/>
            <a:ext cx="10515600" cy="3933510"/>
          </a:xfrm>
        </p:spPr>
        <p:txBody>
          <a:bodyPr>
            <a:normAutofit/>
          </a:bodyPr>
          <a:lstStyle/>
          <a:p>
            <a:pPr lvl="0"/>
            <a:r>
              <a:rPr lang="en-US" sz="2400" dirty="0"/>
              <a:t>Indicate the regime of operation of the ventilation system;</a:t>
            </a:r>
          </a:p>
          <a:p>
            <a:pPr lvl="0"/>
            <a:r>
              <a:rPr lang="en-US" sz="2400" dirty="0"/>
              <a:t>Describe the maintenance of the ventilation system;</a:t>
            </a:r>
          </a:p>
          <a:p>
            <a:pPr lvl="0"/>
            <a:r>
              <a:rPr lang="en-US" sz="2400" dirty="0"/>
              <a:t>Indicate the age of the system and its general condition </a:t>
            </a:r>
          </a:p>
        </p:txBody>
      </p:sp>
      <p:pic>
        <p:nvPicPr>
          <p:cNvPr id="4" name="Picture 3" descr="C:\Users\acarcani\Desktop\REEHUB +\Communication template - logo\REEHUB PLUS\LOGO_INTERREG_REEHUB PLUS-200.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750" y="38101"/>
            <a:ext cx="2657475" cy="828094"/>
          </a:xfrm>
          <a:prstGeom prst="rect">
            <a:avLst/>
          </a:prstGeom>
          <a:noFill/>
          <a:ln w="9525">
            <a:noFill/>
            <a:miter lim="800000"/>
            <a:headEnd/>
            <a:tailEnd/>
          </a:ln>
        </p:spPr>
      </p:pic>
      <p:cxnSp>
        <p:nvCxnSpPr>
          <p:cNvPr id="5" name="Connettore diritto 12">
            <a:extLst>
              <a:ext uri="{FF2B5EF4-FFF2-40B4-BE49-F238E27FC236}">
                <a16:creationId xmlns:a16="http://schemas.microsoft.com/office/drawing/2014/main" id="{C62DD1AD-4ADF-4478-B718-88234D297F33}"/>
              </a:ext>
            </a:extLst>
          </p:cNvPr>
          <p:cNvCxnSpPr>
            <a:cxnSpLocks/>
          </p:cNvCxnSpPr>
          <p:nvPr/>
        </p:nvCxnSpPr>
        <p:spPr>
          <a:xfrm>
            <a:off x="178700" y="824284"/>
            <a:ext cx="11844000" cy="360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4" descr="C:\Users\acarcani\Desktop\REEHUB +\LOGO PROJECT PARTNERS LEAD PARTNER REEHUB PLUS\Lead Partner Logo\LOGO BIRD.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15498" y="5943600"/>
            <a:ext cx="762000" cy="762000"/>
          </a:xfrm>
          <a:prstGeom prst="rect">
            <a:avLst/>
          </a:prstGeom>
          <a:noFill/>
        </p:spPr>
      </p:pic>
      <p:pic>
        <p:nvPicPr>
          <p:cNvPr id="7" name="Picture 5" descr="C:\Users\acarcani\Desktop\REEHUB +\LOGO PROJECT PARTNERS LEAD PARTNER REEHUB PLUS\Project Partners Logo\LOGO MI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05200" y="5957212"/>
            <a:ext cx="939800" cy="735687"/>
          </a:xfrm>
          <a:prstGeom prst="rect">
            <a:avLst/>
          </a:prstGeom>
          <a:noFill/>
        </p:spPr>
      </p:pic>
      <p:pic>
        <p:nvPicPr>
          <p:cNvPr id="8" name="Picture 6" descr="C:\Users\acarcani\Desktop\REEHUB +\LOGO PROJECT PARTNERS LEAD PARTNER REEHUB PLUS\Project Partners Logo\LOGO DITNE.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29263" y="6089873"/>
            <a:ext cx="1519237" cy="564927"/>
          </a:xfrm>
          <a:prstGeom prst="rect">
            <a:avLst/>
          </a:prstGeom>
          <a:noFill/>
        </p:spPr>
      </p:pic>
      <p:pic>
        <p:nvPicPr>
          <p:cNvPr id="9" name="Picture 7" descr="C:\Users\acarcani\Desktop\REEHUB +\LOGO PROJECT PARTNERS LEAD PARTNER REEHUB PLUS\Project Partners Logo\LOGO COMUNE DI AGNONE.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150475" y="5958433"/>
            <a:ext cx="517525" cy="764947"/>
          </a:xfrm>
          <a:prstGeom prst="rect">
            <a:avLst/>
          </a:prstGeom>
          <a:noFill/>
        </p:spPr>
      </p:pic>
      <p:pic>
        <p:nvPicPr>
          <p:cNvPr id="10" name="Picture 8" descr="C:\Users\acarcani\Desktop\REEHUB +\LOGO PROJECT PARTNERS LEAD PARTNER REEHUB PLUS\Project Partners Logo\LOGO UCG.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222934" y="5956300"/>
            <a:ext cx="712232" cy="711200"/>
          </a:xfrm>
          <a:prstGeom prst="rect">
            <a:avLst/>
          </a:prstGeom>
          <a:noFill/>
        </p:spPr>
      </p:pic>
      <p:cxnSp>
        <p:nvCxnSpPr>
          <p:cNvPr id="11" name="Connettore diritto 12">
            <a:extLst>
              <a:ext uri="{FF2B5EF4-FFF2-40B4-BE49-F238E27FC236}">
                <a16:creationId xmlns:a16="http://schemas.microsoft.com/office/drawing/2014/main" id="{C62DD1AD-4ADF-4478-B718-88234D297F33}"/>
              </a:ext>
            </a:extLst>
          </p:cNvPr>
          <p:cNvCxnSpPr>
            <a:cxnSpLocks/>
          </p:cNvCxnSpPr>
          <p:nvPr/>
        </p:nvCxnSpPr>
        <p:spPr>
          <a:xfrm>
            <a:off x="153300" y="5840784"/>
            <a:ext cx="11844000" cy="36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22559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27100"/>
            <a:ext cx="10515600" cy="763588"/>
          </a:xfrm>
        </p:spPr>
        <p:txBody>
          <a:bodyPr>
            <a:noAutofit/>
          </a:bodyPr>
          <a:lstStyle/>
          <a:p>
            <a:r>
              <a:rPr lang="en-US" sz="3200" dirty="0"/>
              <a:t>Cooling/air conditioning system</a:t>
            </a:r>
            <a:endParaRPr lang="en-US" sz="3200" b="1" dirty="0"/>
          </a:p>
        </p:txBody>
      </p:sp>
      <p:sp>
        <p:nvSpPr>
          <p:cNvPr id="3" name="Content Placeholder 2"/>
          <p:cNvSpPr>
            <a:spLocks noGrp="1"/>
          </p:cNvSpPr>
          <p:nvPr>
            <p:ph idx="1"/>
          </p:nvPr>
        </p:nvSpPr>
        <p:spPr>
          <a:xfrm>
            <a:off x="838200" y="1825625"/>
            <a:ext cx="10515600" cy="3933510"/>
          </a:xfrm>
        </p:spPr>
        <p:txBody>
          <a:bodyPr>
            <a:normAutofit/>
          </a:bodyPr>
          <a:lstStyle/>
          <a:p>
            <a:pPr lvl="0"/>
            <a:r>
              <a:rPr lang="en-US" sz="2400" dirty="0"/>
              <a:t>Indicate the </a:t>
            </a:r>
            <a:r>
              <a:rPr lang="en-US" sz="2000" b="1" u="sng" dirty="0">
                <a:effectLst>
                  <a:outerShdw blurRad="38100" dist="38100" dir="2700000" algn="tl">
                    <a:srgbClr val="000000">
                      <a:alpha val="43137"/>
                    </a:srgbClr>
                  </a:outerShdw>
                </a:effectLst>
              </a:rPr>
              <a:t>type of cooling/air conditioning </a:t>
            </a:r>
            <a:r>
              <a:rPr lang="en-US" sz="2400" dirty="0"/>
              <a:t>system (local or central)</a:t>
            </a:r>
          </a:p>
        </p:txBody>
      </p:sp>
      <p:pic>
        <p:nvPicPr>
          <p:cNvPr id="4" name="Picture 3" descr="C:\Users\acarcani\Desktop\REEHUB +\Communication template - logo\REEHUB PLUS\LOGO_INTERREG_REEHUB PLUS-200.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750" y="38101"/>
            <a:ext cx="2657475" cy="828094"/>
          </a:xfrm>
          <a:prstGeom prst="rect">
            <a:avLst/>
          </a:prstGeom>
          <a:noFill/>
          <a:ln w="9525">
            <a:noFill/>
            <a:miter lim="800000"/>
            <a:headEnd/>
            <a:tailEnd/>
          </a:ln>
        </p:spPr>
      </p:pic>
      <p:cxnSp>
        <p:nvCxnSpPr>
          <p:cNvPr id="5" name="Connettore diritto 12">
            <a:extLst>
              <a:ext uri="{FF2B5EF4-FFF2-40B4-BE49-F238E27FC236}">
                <a16:creationId xmlns:a16="http://schemas.microsoft.com/office/drawing/2014/main" id="{C62DD1AD-4ADF-4478-B718-88234D297F33}"/>
              </a:ext>
            </a:extLst>
          </p:cNvPr>
          <p:cNvCxnSpPr>
            <a:cxnSpLocks/>
          </p:cNvCxnSpPr>
          <p:nvPr/>
        </p:nvCxnSpPr>
        <p:spPr>
          <a:xfrm>
            <a:off x="178700" y="824284"/>
            <a:ext cx="11844000" cy="360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4" descr="C:\Users\acarcani\Desktop\REEHUB +\LOGO PROJECT PARTNERS LEAD PARTNER REEHUB PLUS\Lead Partner Logo\LOGO BIRD.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15498" y="5943600"/>
            <a:ext cx="762000" cy="762000"/>
          </a:xfrm>
          <a:prstGeom prst="rect">
            <a:avLst/>
          </a:prstGeom>
          <a:noFill/>
        </p:spPr>
      </p:pic>
      <p:pic>
        <p:nvPicPr>
          <p:cNvPr id="7" name="Picture 5" descr="C:\Users\acarcani\Desktop\REEHUB +\LOGO PROJECT PARTNERS LEAD PARTNER REEHUB PLUS\Project Partners Logo\LOGO MI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05200" y="5957212"/>
            <a:ext cx="939800" cy="735687"/>
          </a:xfrm>
          <a:prstGeom prst="rect">
            <a:avLst/>
          </a:prstGeom>
          <a:noFill/>
        </p:spPr>
      </p:pic>
      <p:pic>
        <p:nvPicPr>
          <p:cNvPr id="8" name="Picture 6" descr="C:\Users\acarcani\Desktop\REEHUB +\LOGO PROJECT PARTNERS LEAD PARTNER REEHUB PLUS\Project Partners Logo\LOGO DITNE.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29263" y="6089873"/>
            <a:ext cx="1519237" cy="564927"/>
          </a:xfrm>
          <a:prstGeom prst="rect">
            <a:avLst/>
          </a:prstGeom>
          <a:noFill/>
        </p:spPr>
      </p:pic>
      <p:pic>
        <p:nvPicPr>
          <p:cNvPr id="9" name="Picture 7" descr="C:\Users\acarcani\Desktop\REEHUB +\LOGO PROJECT PARTNERS LEAD PARTNER REEHUB PLUS\Project Partners Logo\LOGO COMUNE DI AGNONE.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150475" y="5958433"/>
            <a:ext cx="517525" cy="764947"/>
          </a:xfrm>
          <a:prstGeom prst="rect">
            <a:avLst/>
          </a:prstGeom>
          <a:noFill/>
        </p:spPr>
      </p:pic>
      <p:pic>
        <p:nvPicPr>
          <p:cNvPr id="10" name="Picture 8" descr="C:\Users\acarcani\Desktop\REEHUB +\LOGO PROJECT PARTNERS LEAD PARTNER REEHUB PLUS\Project Partners Logo\LOGO UCG.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222934" y="5956300"/>
            <a:ext cx="712232" cy="711200"/>
          </a:xfrm>
          <a:prstGeom prst="rect">
            <a:avLst/>
          </a:prstGeom>
          <a:noFill/>
        </p:spPr>
      </p:pic>
      <p:cxnSp>
        <p:nvCxnSpPr>
          <p:cNvPr id="11" name="Connettore diritto 12">
            <a:extLst>
              <a:ext uri="{FF2B5EF4-FFF2-40B4-BE49-F238E27FC236}">
                <a16:creationId xmlns:a16="http://schemas.microsoft.com/office/drawing/2014/main" id="{C62DD1AD-4ADF-4478-B718-88234D297F33}"/>
              </a:ext>
            </a:extLst>
          </p:cNvPr>
          <p:cNvCxnSpPr>
            <a:cxnSpLocks/>
          </p:cNvCxnSpPr>
          <p:nvPr/>
        </p:nvCxnSpPr>
        <p:spPr>
          <a:xfrm>
            <a:off x="153300" y="5840784"/>
            <a:ext cx="11844000" cy="36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28059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27100"/>
            <a:ext cx="10515600" cy="763588"/>
          </a:xfrm>
        </p:spPr>
        <p:txBody>
          <a:bodyPr>
            <a:noAutofit/>
          </a:bodyPr>
          <a:lstStyle/>
          <a:p>
            <a:r>
              <a:rPr lang="en-US" sz="3200" b="1" dirty="0"/>
              <a:t>Local cooling system</a:t>
            </a:r>
          </a:p>
        </p:txBody>
      </p:sp>
      <p:sp>
        <p:nvSpPr>
          <p:cNvPr id="3" name="Content Placeholder 2"/>
          <p:cNvSpPr>
            <a:spLocks noGrp="1"/>
          </p:cNvSpPr>
          <p:nvPr>
            <p:ph idx="1"/>
          </p:nvPr>
        </p:nvSpPr>
        <p:spPr>
          <a:xfrm>
            <a:off x="838200" y="1825625"/>
            <a:ext cx="10515600" cy="3933510"/>
          </a:xfrm>
        </p:spPr>
        <p:txBody>
          <a:bodyPr>
            <a:normAutofit fontScale="85000" lnSpcReduction="20000"/>
          </a:bodyPr>
          <a:lstStyle/>
          <a:p>
            <a:pPr lvl="0"/>
            <a:r>
              <a:rPr lang="en-US" sz="2400" dirty="0"/>
              <a:t>Specify the type of system (mono-split, multi-split, compact units);</a:t>
            </a:r>
          </a:p>
          <a:p>
            <a:pPr lvl="0"/>
            <a:r>
              <a:rPr lang="en-US" sz="2400" dirty="0"/>
              <a:t>Specify the number of units (indoor and outdoor) and mark their locations in the drawings/sketches;</a:t>
            </a:r>
          </a:p>
          <a:p>
            <a:pPr lvl="0"/>
            <a:r>
              <a:rPr lang="en-US" sz="2400" dirty="0"/>
              <a:t>Indicate the total installed cooling capacity;</a:t>
            </a:r>
          </a:p>
          <a:p>
            <a:pPr lvl="0"/>
            <a:r>
              <a:rPr lang="en-US" sz="2400" dirty="0"/>
              <a:t>Specify individual cooling capacities;</a:t>
            </a:r>
          </a:p>
          <a:p>
            <a:pPr lvl="0"/>
            <a:r>
              <a:rPr lang="en-US" sz="2400" dirty="0"/>
              <a:t>Check if there is an option for heating as well;</a:t>
            </a:r>
          </a:p>
          <a:p>
            <a:pPr lvl="0"/>
            <a:r>
              <a:rPr lang="en-US" sz="2400" dirty="0"/>
              <a:t>Specify the average cooling/heating factor (EER/COP);</a:t>
            </a:r>
          </a:p>
          <a:p>
            <a:pPr lvl="0"/>
            <a:r>
              <a:rPr lang="en-US" sz="2400" dirty="0"/>
              <a:t>Specify the type of cooling agent;</a:t>
            </a:r>
          </a:p>
          <a:p>
            <a:pPr lvl="0"/>
            <a:r>
              <a:rPr lang="en-US" sz="2400" dirty="0"/>
              <a:t>Describe the regulation of the cooling system;</a:t>
            </a:r>
          </a:p>
          <a:p>
            <a:pPr lvl="0"/>
            <a:r>
              <a:rPr lang="en-US" sz="2400" dirty="0"/>
              <a:t>Indicate the regime of operation of the cooling system (on/off);</a:t>
            </a:r>
          </a:p>
          <a:p>
            <a:pPr lvl="0"/>
            <a:r>
              <a:rPr lang="en-US" sz="2400" dirty="0"/>
              <a:t>Describe the maintenance of the system;</a:t>
            </a:r>
          </a:p>
          <a:p>
            <a:pPr lvl="0"/>
            <a:r>
              <a:rPr lang="en-US" sz="2400" dirty="0"/>
              <a:t>Indicate the age of the system and its general condition </a:t>
            </a:r>
          </a:p>
        </p:txBody>
      </p:sp>
      <p:pic>
        <p:nvPicPr>
          <p:cNvPr id="4" name="Picture 3" descr="C:\Users\acarcani\Desktop\REEHUB +\Communication template - logo\REEHUB PLUS\LOGO_INTERREG_REEHUB PLUS-200.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750" y="38101"/>
            <a:ext cx="2657475" cy="828094"/>
          </a:xfrm>
          <a:prstGeom prst="rect">
            <a:avLst/>
          </a:prstGeom>
          <a:noFill/>
          <a:ln w="9525">
            <a:noFill/>
            <a:miter lim="800000"/>
            <a:headEnd/>
            <a:tailEnd/>
          </a:ln>
        </p:spPr>
      </p:pic>
      <p:cxnSp>
        <p:nvCxnSpPr>
          <p:cNvPr id="5" name="Connettore diritto 12">
            <a:extLst>
              <a:ext uri="{FF2B5EF4-FFF2-40B4-BE49-F238E27FC236}">
                <a16:creationId xmlns:a16="http://schemas.microsoft.com/office/drawing/2014/main" id="{C62DD1AD-4ADF-4478-B718-88234D297F33}"/>
              </a:ext>
            </a:extLst>
          </p:cNvPr>
          <p:cNvCxnSpPr>
            <a:cxnSpLocks/>
          </p:cNvCxnSpPr>
          <p:nvPr/>
        </p:nvCxnSpPr>
        <p:spPr>
          <a:xfrm>
            <a:off x="178700" y="824284"/>
            <a:ext cx="11844000" cy="360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4" descr="C:\Users\acarcani\Desktop\REEHUB +\LOGO PROJECT PARTNERS LEAD PARTNER REEHUB PLUS\Lead Partner Logo\LOGO BIRD.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15498" y="5943600"/>
            <a:ext cx="762000" cy="762000"/>
          </a:xfrm>
          <a:prstGeom prst="rect">
            <a:avLst/>
          </a:prstGeom>
          <a:noFill/>
        </p:spPr>
      </p:pic>
      <p:pic>
        <p:nvPicPr>
          <p:cNvPr id="7" name="Picture 5" descr="C:\Users\acarcani\Desktop\REEHUB +\LOGO PROJECT PARTNERS LEAD PARTNER REEHUB PLUS\Project Partners Logo\LOGO MI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05200" y="5957212"/>
            <a:ext cx="939800" cy="735687"/>
          </a:xfrm>
          <a:prstGeom prst="rect">
            <a:avLst/>
          </a:prstGeom>
          <a:noFill/>
        </p:spPr>
      </p:pic>
      <p:pic>
        <p:nvPicPr>
          <p:cNvPr id="8" name="Picture 6" descr="C:\Users\acarcani\Desktop\REEHUB +\LOGO PROJECT PARTNERS LEAD PARTNER REEHUB PLUS\Project Partners Logo\LOGO DITNE.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29263" y="6089873"/>
            <a:ext cx="1519237" cy="564927"/>
          </a:xfrm>
          <a:prstGeom prst="rect">
            <a:avLst/>
          </a:prstGeom>
          <a:noFill/>
        </p:spPr>
      </p:pic>
      <p:pic>
        <p:nvPicPr>
          <p:cNvPr id="9" name="Picture 7" descr="C:\Users\acarcani\Desktop\REEHUB +\LOGO PROJECT PARTNERS LEAD PARTNER REEHUB PLUS\Project Partners Logo\LOGO COMUNE DI AGNONE.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150475" y="5958433"/>
            <a:ext cx="517525" cy="764947"/>
          </a:xfrm>
          <a:prstGeom prst="rect">
            <a:avLst/>
          </a:prstGeom>
          <a:noFill/>
        </p:spPr>
      </p:pic>
      <p:pic>
        <p:nvPicPr>
          <p:cNvPr id="10" name="Picture 8" descr="C:\Users\acarcani\Desktop\REEHUB +\LOGO PROJECT PARTNERS LEAD PARTNER REEHUB PLUS\Project Partners Logo\LOGO UCG.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222934" y="5956300"/>
            <a:ext cx="712232" cy="711200"/>
          </a:xfrm>
          <a:prstGeom prst="rect">
            <a:avLst/>
          </a:prstGeom>
          <a:noFill/>
        </p:spPr>
      </p:pic>
      <p:cxnSp>
        <p:nvCxnSpPr>
          <p:cNvPr id="11" name="Connettore diritto 12">
            <a:extLst>
              <a:ext uri="{FF2B5EF4-FFF2-40B4-BE49-F238E27FC236}">
                <a16:creationId xmlns:a16="http://schemas.microsoft.com/office/drawing/2014/main" id="{C62DD1AD-4ADF-4478-B718-88234D297F33}"/>
              </a:ext>
            </a:extLst>
          </p:cNvPr>
          <p:cNvCxnSpPr>
            <a:cxnSpLocks/>
          </p:cNvCxnSpPr>
          <p:nvPr/>
        </p:nvCxnSpPr>
        <p:spPr>
          <a:xfrm>
            <a:off x="153300" y="5840784"/>
            <a:ext cx="11844000" cy="36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72552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27100"/>
            <a:ext cx="10515600" cy="763588"/>
          </a:xfrm>
        </p:spPr>
        <p:txBody>
          <a:bodyPr>
            <a:noAutofit/>
          </a:bodyPr>
          <a:lstStyle/>
          <a:p>
            <a:r>
              <a:rPr lang="en-US" sz="3200" b="1" dirty="0"/>
              <a:t>Central cooling system</a:t>
            </a:r>
          </a:p>
        </p:txBody>
      </p:sp>
      <p:sp>
        <p:nvSpPr>
          <p:cNvPr id="3" name="Content Placeholder 2"/>
          <p:cNvSpPr>
            <a:spLocks noGrp="1"/>
          </p:cNvSpPr>
          <p:nvPr>
            <p:ph idx="1"/>
          </p:nvPr>
        </p:nvSpPr>
        <p:spPr>
          <a:xfrm>
            <a:off x="838200" y="1825625"/>
            <a:ext cx="10515600" cy="3933510"/>
          </a:xfrm>
        </p:spPr>
        <p:txBody>
          <a:bodyPr>
            <a:normAutofit fontScale="85000" lnSpcReduction="20000"/>
          </a:bodyPr>
          <a:lstStyle/>
          <a:p>
            <a:pPr lvl="0"/>
            <a:r>
              <a:rPr lang="en-US" sz="2400" dirty="0"/>
              <a:t>Specify the total installed cooling capacity;</a:t>
            </a:r>
          </a:p>
          <a:p>
            <a:pPr lvl="0"/>
            <a:r>
              <a:rPr lang="en-US" sz="2400" dirty="0"/>
              <a:t>Specify the type of chiller (compressor or absorption);</a:t>
            </a:r>
          </a:p>
          <a:p>
            <a:pPr lvl="0"/>
            <a:r>
              <a:rPr lang="en-US" sz="2400" dirty="0"/>
              <a:t>Specify the number of chillers and mark their locations in the drawings/sketches;</a:t>
            </a:r>
          </a:p>
          <a:p>
            <a:pPr lvl="0"/>
            <a:r>
              <a:rPr lang="en-US" sz="2400" dirty="0"/>
              <a:t>Make a note of the data on the chiller’s nameplate (type, power, efficiency, temperature regime);</a:t>
            </a:r>
          </a:p>
          <a:p>
            <a:pPr lvl="0"/>
            <a:r>
              <a:rPr lang="en-US" sz="2400" dirty="0"/>
              <a:t>Specify the type of refrigerant;</a:t>
            </a:r>
          </a:p>
          <a:p>
            <a:pPr lvl="0"/>
            <a:r>
              <a:rPr lang="en-US" sz="2400" dirty="0"/>
              <a:t>Specify the age and describe the condition of the chiller;</a:t>
            </a:r>
          </a:p>
          <a:p>
            <a:pPr lvl="0"/>
            <a:r>
              <a:rPr lang="en-US" sz="2400" dirty="0"/>
              <a:t>Specify the energy source used by the chiller;</a:t>
            </a:r>
          </a:p>
          <a:p>
            <a:pPr lvl="0"/>
            <a:r>
              <a:rPr lang="en-US" sz="2400" dirty="0"/>
              <a:t>Check if there are cooling towers (specify their number and mark their location in the building);</a:t>
            </a:r>
          </a:p>
          <a:p>
            <a:pPr lvl="0"/>
            <a:r>
              <a:rPr lang="en-US" sz="2400" dirty="0"/>
              <a:t>Check if free cooling is used;</a:t>
            </a:r>
          </a:p>
          <a:p>
            <a:pPr lvl="0"/>
            <a:r>
              <a:rPr lang="en-US" sz="2400" dirty="0"/>
              <a:t>Check if evaporative cooling is used (specify airflow, saturation effectiveness); </a:t>
            </a:r>
          </a:p>
          <a:p>
            <a:pPr lvl="0"/>
            <a:r>
              <a:rPr lang="en-US" sz="2400" dirty="0"/>
              <a:t>Check if the availability of the heating option</a:t>
            </a:r>
          </a:p>
        </p:txBody>
      </p:sp>
      <p:pic>
        <p:nvPicPr>
          <p:cNvPr id="4" name="Picture 3" descr="C:\Users\acarcani\Desktop\REEHUB +\Communication template - logo\REEHUB PLUS\LOGO_INTERREG_REEHUB PLUS-200.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750" y="38101"/>
            <a:ext cx="2657475" cy="828094"/>
          </a:xfrm>
          <a:prstGeom prst="rect">
            <a:avLst/>
          </a:prstGeom>
          <a:noFill/>
          <a:ln w="9525">
            <a:noFill/>
            <a:miter lim="800000"/>
            <a:headEnd/>
            <a:tailEnd/>
          </a:ln>
        </p:spPr>
      </p:pic>
      <p:cxnSp>
        <p:nvCxnSpPr>
          <p:cNvPr id="5" name="Connettore diritto 12">
            <a:extLst>
              <a:ext uri="{FF2B5EF4-FFF2-40B4-BE49-F238E27FC236}">
                <a16:creationId xmlns:a16="http://schemas.microsoft.com/office/drawing/2014/main" id="{C62DD1AD-4ADF-4478-B718-88234D297F33}"/>
              </a:ext>
            </a:extLst>
          </p:cNvPr>
          <p:cNvCxnSpPr>
            <a:cxnSpLocks/>
          </p:cNvCxnSpPr>
          <p:nvPr/>
        </p:nvCxnSpPr>
        <p:spPr>
          <a:xfrm>
            <a:off x="178700" y="824284"/>
            <a:ext cx="11844000" cy="360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4" descr="C:\Users\acarcani\Desktop\REEHUB +\LOGO PROJECT PARTNERS LEAD PARTNER REEHUB PLUS\Lead Partner Logo\LOGO BIRD.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15498" y="5943600"/>
            <a:ext cx="762000" cy="762000"/>
          </a:xfrm>
          <a:prstGeom prst="rect">
            <a:avLst/>
          </a:prstGeom>
          <a:noFill/>
        </p:spPr>
      </p:pic>
      <p:pic>
        <p:nvPicPr>
          <p:cNvPr id="7" name="Picture 5" descr="C:\Users\acarcani\Desktop\REEHUB +\LOGO PROJECT PARTNERS LEAD PARTNER REEHUB PLUS\Project Partners Logo\LOGO MI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05200" y="5957212"/>
            <a:ext cx="939800" cy="735687"/>
          </a:xfrm>
          <a:prstGeom prst="rect">
            <a:avLst/>
          </a:prstGeom>
          <a:noFill/>
        </p:spPr>
      </p:pic>
      <p:pic>
        <p:nvPicPr>
          <p:cNvPr id="8" name="Picture 6" descr="C:\Users\acarcani\Desktop\REEHUB +\LOGO PROJECT PARTNERS LEAD PARTNER REEHUB PLUS\Project Partners Logo\LOGO DITNE.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29263" y="6089873"/>
            <a:ext cx="1519237" cy="564927"/>
          </a:xfrm>
          <a:prstGeom prst="rect">
            <a:avLst/>
          </a:prstGeom>
          <a:noFill/>
        </p:spPr>
      </p:pic>
      <p:pic>
        <p:nvPicPr>
          <p:cNvPr id="9" name="Picture 7" descr="C:\Users\acarcani\Desktop\REEHUB +\LOGO PROJECT PARTNERS LEAD PARTNER REEHUB PLUS\Project Partners Logo\LOGO COMUNE DI AGNONE.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150475" y="5958433"/>
            <a:ext cx="517525" cy="764947"/>
          </a:xfrm>
          <a:prstGeom prst="rect">
            <a:avLst/>
          </a:prstGeom>
          <a:noFill/>
        </p:spPr>
      </p:pic>
      <p:pic>
        <p:nvPicPr>
          <p:cNvPr id="10" name="Picture 8" descr="C:\Users\acarcani\Desktop\REEHUB +\LOGO PROJECT PARTNERS LEAD PARTNER REEHUB PLUS\Project Partners Logo\LOGO UCG.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222934" y="5956300"/>
            <a:ext cx="712232" cy="711200"/>
          </a:xfrm>
          <a:prstGeom prst="rect">
            <a:avLst/>
          </a:prstGeom>
          <a:noFill/>
        </p:spPr>
      </p:pic>
      <p:cxnSp>
        <p:nvCxnSpPr>
          <p:cNvPr id="11" name="Connettore diritto 12">
            <a:extLst>
              <a:ext uri="{FF2B5EF4-FFF2-40B4-BE49-F238E27FC236}">
                <a16:creationId xmlns:a16="http://schemas.microsoft.com/office/drawing/2014/main" id="{C62DD1AD-4ADF-4478-B718-88234D297F33}"/>
              </a:ext>
            </a:extLst>
          </p:cNvPr>
          <p:cNvCxnSpPr>
            <a:cxnSpLocks/>
          </p:cNvCxnSpPr>
          <p:nvPr/>
        </p:nvCxnSpPr>
        <p:spPr>
          <a:xfrm>
            <a:off x="153300" y="5840784"/>
            <a:ext cx="11844000" cy="36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76024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27100"/>
            <a:ext cx="10515600" cy="763588"/>
          </a:xfrm>
        </p:spPr>
        <p:txBody>
          <a:bodyPr>
            <a:noAutofit/>
          </a:bodyPr>
          <a:lstStyle/>
          <a:p>
            <a:r>
              <a:rPr lang="en-US" sz="3200" b="1" dirty="0"/>
              <a:t>Central cooling system</a:t>
            </a:r>
          </a:p>
        </p:txBody>
      </p:sp>
      <p:sp>
        <p:nvSpPr>
          <p:cNvPr id="3" name="Content Placeholder 2"/>
          <p:cNvSpPr>
            <a:spLocks noGrp="1"/>
          </p:cNvSpPr>
          <p:nvPr>
            <p:ph idx="1"/>
          </p:nvPr>
        </p:nvSpPr>
        <p:spPr>
          <a:xfrm>
            <a:off x="838200" y="1825625"/>
            <a:ext cx="10515600" cy="3933510"/>
          </a:xfrm>
        </p:spPr>
        <p:txBody>
          <a:bodyPr>
            <a:normAutofit/>
          </a:bodyPr>
          <a:lstStyle/>
          <a:p>
            <a:pPr lvl="0"/>
            <a:r>
              <a:rPr lang="en-US" sz="2400" dirty="0"/>
              <a:t>Check if there is a </a:t>
            </a:r>
            <a:r>
              <a:rPr lang="en-US" sz="2000" b="1" u="sng" dirty="0">
                <a:effectLst>
                  <a:outerShdw blurRad="38100" dist="38100" dir="2700000" algn="tl">
                    <a:srgbClr val="000000">
                      <a:alpha val="43137"/>
                    </a:srgbClr>
                  </a:outerShdw>
                </a:effectLst>
              </a:rPr>
              <a:t>heat pump </a:t>
            </a:r>
            <a:r>
              <a:rPr lang="en-US" sz="2400" dirty="0"/>
              <a:t>(specify the source and sink, number of pumps and their locations in the building);</a:t>
            </a:r>
          </a:p>
          <a:p>
            <a:pPr lvl="0"/>
            <a:r>
              <a:rPr lang="en-US" sz="2400" dirty="0"/>
              <a:t>Make a note of the data on the heat pump nameplate (type, cooling/heating capacity, EER/COP);</a:t>
            </a:r>
          </a:p>
          <a:p>
            <a:pPr lvl="0"/>
            <a:r>
              <a:rPr lang="en-US" sz="2400" dirty="0"/>
              <a:t>Specify the age and describe the condition of the heat pump</a:t>
            </a:r>
          </a:p>
        </p:txBody>
      </p:sp>
      <p:pic>
        <p:nvPicPr>
          <p:cNvPr id="4" name="Picture 3" descr="C:\Users\acarcani\Desktop\REEHUB +\Communication template - logo\REEHUB PLUS\LOGO_INTERREG_REEHUB PLUS-200.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750" y="38101"/>
            <a:ext cx="2657475" cy="828094"/>
          </a:xfrm>
          <a:prstGeom prst="rect">
            <a:avLst/>
          </a:prstGeom>
          <a:noFill/>
          <a:ln w="9525">
            <a:noFill/>
            <a:miter lim="800000"/>
            <a:headEnd/>
            <a:tailEnd/>
          </a:ln>
        </p:spPr>
      </p:pic>
      <p:cxnSp>
        <p:nvCxnSpPr>
          <p:cNvPr id="5" name="Connettore diritto 12">
            <a:extLst>
              <a:ext uri="{FF2B5EF4-FFF2-40B4-BE49-F238E27FC236}">
                <a16:creationId xmlns:a16="http://schemas.microsoft.com/office/drawing/2014/main" id="{C62DD1AD-4ADF-4478-B718-88234D297F33}"/>
              </a:ext>
            </a:extLst>
          </p:cNvPr>
          <p:cNvCxnSpPr>
            <a:cxnSpLocks/>
          </p:cNvCxnSpPr>
          <p:nvPr/>
        </p:nvCxnSpPr>
        <p:spPr>
          <a:xfrm>
            <a:off x="178700" y="824284"/>
            <a:ext cx="11844000" cy="360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4" descr="C:\Users\acarcani\Desktop\REEHUB +\LOGO PROJECT PARTNERS LEAD PARTNER REEHUB PLUS\Lead Partner Logo\LOGO BIRD.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15498" y="5943600"/>
            <a:ext cx="762000" cy="762000"/>
          </a:xfrm>
          <a:prstGeom prst="rect">
            <a:avLst/>
          </a:prstGeom>
          <a:noFill/>
        </p:spPr>
      </p:pic>
      <p:pic>
        <p:nvPicPr>
          <p:cNvPr id="7" name="Picture 5" descr="C:\Users\acarcani\Desktop\REEHUB +\LOGO PROJECT PARTNERS LEAD PARTNER REEHUB PLUS\Project Partners Logo\LOGO MI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05200" y="5957212"/>
            <a:ext cx="939800" cy="735687"/>
          </a:xfrm>
          <a:prstGeom prst="rect">
            <a:avLst/>
          </a:prstGeom>
          <a:noFill/>
        </p:spPr>
      </p:pic>
      <p:pic>
        <p:nvPicPr>
          <p:cNvPr id="8" name="Picture 6" descr="C:\Users\acarcani\Desktop\REEHUB +\LOGO PROJECT PARTNERS LEAD PARTNER REEHUB PLUS\Project Partners Logo\LOGO DITNE.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29263" y="6089873"/>
            <a:ext cx="1519237" cy="564927"/>
          </a:xfrm>
          <a:prstGeom prst="rect">
            <a:avLst/>
          </a:prstGeom>
          <a:noFill/>
        </p:spPr>
      </p:pic>
      <p:pic>
        <p:nvPicPr>
          <p:cNvPr id="9" name="Picture 7" descr="C:\Users\acarcani\Desktop\REEHUB +\LOGO PROJECT PARTNERS LEAD PARTNER REEHUB PLUS\Project Partners Logo\LOGO COMUNE DI AGNONE.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150475" y="5958433"/>
            <a:ext cx="517525" cy="764947"/>
          </a:xfrm>
          <a:prstGeom prst="rect">
            <a:avLst/>
          </a:prstGeom>
          <a:noFill/>
        </p:spPr>
      </p:pic>
      <p:pic>
        <p:nvPicPr>
          <p:cNvPr id="10" name="Picture 8" descr="C:\Users\acarcani\Desktop\REEHUB +\LOGO PROJECT PARTNERS LEAD PARTNER REEHUB PLUS\Project Partners Logo\LOGO UCG.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222934" y="5956300"/>
            <a:ext cx="712232" cy="711200"/>
          </a:xfrm>
          <a:prstGeom prst="rect">
            <a:avLst/>
          </a:prstGeom>
          <a:noFill/>
        </p:spPr>
      </p:pic>
      <p:cxnSp>
        <p:nvCxnSpPr>
          <p:cNvPr id="11" name="Connettore diritto 12">
            <a:extLst>
              <a:ext uri="{FF2B5EF4-FFF2-40B4-BE49-F238E27FC236}">
                <a16:creationId xmlns:a16="http://schemas.microsoft.com/office/drawing/2014/main" id="{C62DD1AD-4ADF-4478-B718-88234D297F33}"/>
              </a:ext>
            </a:extLst>
          </p:cNvPr>
          <p:cNvCxnSpPr>
            <a:cxnSpLocks/>
          </p:cNvCxnSpPr>
          <p:nvPr/>
        </p:nvCxnSpPr>
        <p:spPr>
          <a:xfrm>
            <a:off x="153300" y="5840784"/>
            <a:ext cx="11844000" cy="36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70817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27100"/>
            <a:ext cx="10515600" cy="763588"/>
          </a:xfrm>
        </p:spPr>
        <p:txBody>
          <a:bodyPr>
            <a:noAutofit/>
          </a:bodyPr>
          <a:lstStyle/>
          <a:p>
            <a:r>
              <a:rPr lang="en-US" sz="3200" b="1" dirty="0"/>
              <a:t>Central cooling system</a:t>
            </a:r>
          </a:p>
        </p:txBody>
      </p:sp>
      <p:sp>
        <p:nvSpPr>
          <p:cNvPr id="3" name="Content Placeholder 2"/>
          <p:cNvSpPr>
            <a:spLocks noGrp="1"/>
          </p:cNvSpPr>
          <p:nvPr>
            <p:ph idx="1"/>
          </p:nvPr>
        </p:nvSpPr>
        <p:spPr>
          <a:xfrm>
            <a:off x="838200" y="1825625"/>
            <a:ext cx="10515600" cy="3933510"/>
          </a:xfrm>
        </p:spPr>
        <p:txBody>
          <a:bodyPr>
            <a:normAutofit fontScale="85000" lnSpcReduction="20000"/>
          </a:bodyPr>
          <a:lstStyle/>
          <a:p>
            <a:pPr lvl="0"/>
            <a:r>
              <a:rPr lang="en-US" sz="2400" dirty="0"/>
              <a:t>Establish Check if the presence of air conditioning chambers air handling unit exists (specify indicate the number of units chambers, type, year of production, total installed electric power and capacity of the system);</a:t>
            </a:r>
          </a:p>
          <a:p>
            <a:pPr lvl="0"/>
            <a:r>
              <a:rPr lang="en-US" sz="2400" dirty="0"/>
              <a:t>Establish Check if there are the presence of filters, humidifiers, heaters, cooling coilers and specify their type, capacity, and energy source; </a:t>
            </a:r>
          </a:p>
          <a:p>
            <a:pPr lvl="0"/>
            <a:r>
              <a:rPr lang="en-US" sz="2400" dirty="0"/>
              <a:t>Provide information on circulating or pumps (type, power, condition) and their regulation how they are regulated; </a:t>
            </a:r>
          </a:p>
          <a:p>
            <a:pPr lvl="0"/>
            <a:r>
              <a:rPr lang="en-US" sz="2400" dirty="0"/>
              <a:t>Provide information about ventilators fans (type, power, condition) and how they are regulated their regulation; </a:t>
            </a:r>
          </a:p>
          <a:p>
            <a:pPr lvl="0"/>
            <a:r>
              <a:rPr lang="en-US" sz="2400" dirty="0"/>
              <a:t>Establish Check if there is a heat recovery system and state specify the type and efficiency of the system; </a:t>
            </a:r>
          </a:p>
          <a:p>
            <a:pPr lvl="0"/>
            <a:r>
              <a:rPr lang="en-US" sz="2400" dirty="0"/>
              <a:t>Mark in drawings/sketches the location of the air conditioning </a:t>
            </a:r>
            <a:r>
              <a:rPr lang="en-US" sz="2400" dirty="0" err="1"/>
              <a:t>chamberair</a:t>
            </a:r>
            <a:r>
              <a:rPr lang="en-US" sz="2400" dirty="0"/>
              <a:t> handling unit within the building; </a:t>
            </a:r>
          </a:p>
          <a:p>
            <a:pPr lvl="0"/>
            <a:r>
              <a:rPr lang="en-US" sz="2400" dirty="0"/>
              <a:t>Describe the state condition of the air conditioning </a:t>
            </a:r>
            <a:r>
              <a:rPr lang="en-US" sz="2400" dirty="0" err="1"/>
              <a:t>chamberair</a:t>
            </a:r>
            <a:r>
              <a:rPr lang="en-US" sz="2400" dirty="0"/>
              <a:t> handling unit </a:t>
            </a:r>
          </a:p>
        </p:txBody>
      </p:sp>
      <p:pic>
        <p:nvPicPr>
          <p:cNvPr id="4" name="Picture 3" descr="C:\Users\acarcani\Desktop\REEHUB +\Communication template - logo\REEHUB PLUS\LOGO_INTERREG_REEHUB PLUS-200.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750" y="38101"/>
            <a:ext cx="2657475" cy="828094"/>
          </a:xfrm>
          <a:prstGeom prst="rect">
            <a:avLst/>
          </a:prstGeom>
          <a:noFill/>
          <a:ln w="9525">
            <a:noFill/>
            <a:miter lim="800000"/>
            <a:headEnd/>
            <a:tailEnd/>
          </a:ln>
        </p:spPr>
      </p:pic>
      <p:cxnSp>
        <p:nvCxnSpPr>
          <p:cNvPr id="5" name="Connettore diritto 12">
            <a:extLst>
              <a:ext uri="{FF2B5EF4-FFF2-40B4-BE49-F238E27FC236}">
                <a16:creationId xmlns:a16="http://schemas.microsoft.com/office/drawing/2014/main" id="{C62DD1AD-4ADF-4478-B718-88234D297F33}"/>
              </a:ext>
            </a:extLst>
          </p:cNvPr>
          <p:cNvCxnSpPr>
            <a:cxnSpLocks/>
          </p:cNvCxnSpPr>
          <p:nvPr/>
        </p:nvCxnSpPr>
        <p:spPr>
          <a:xfrm>
            <a:off x="178700" y="824284"/>
            <a:ext cx="11844000" cy="360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4" descr="C:\Users\acarcani\Desktop\REEHUB +\LOGO PROJECT PARTNERS LEAD PARTNER REEHUB PLUS\Lead Partner Logo\LOGO BIRD.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15498" y="5943600"/>
            <a:ext cx="762000" cy="762000"/>
          </a:xfrm>
          <a:prstGeom prst="rect">
            <a:avLst/>
          </a:prstGeom>
          <a:noFill/>
        </p:spPr>
      </p:pic>
      <p:pic>
        <p:nvPicPr>
          <p:cNvPr id="7" name="Picture 5" descr="C:\Users\acarcani\Desktop\REEHUB +\LOGO PROJECT PARTNERS LEAD PARTNER REEHUB PLUS\Project Partners Logo\LOGO MI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05200" y="5957212"/>
            <a:ext cx="939800" cy="735687"/>
          </a:xfrm>
          <a:prstGeom prst="rect">
            <a:avLst/>
          </a:prstGeom>
          <a:noFill/>
        </p:spPr>
      </p:pic>
      <p:pic>
        <p:nvPicPr>
          <p:cNvPr id="8" name="Picture 6" descr="C:\Users\acarcani\Desktop\REEHUB +\LOGO PROJECT PARTNERS LEAD PARTNER REEHUB PLUS\Project Partners Logo\LOGO DITNE.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29263" y="6089873"/>
            <a:ext cx="1519237" cy="564927"/>
          </a:xfrm>
          <a:prstGeom prst="rect">
            <a:avLst/>
          </a:prstGeom>
          <a:noFill/>
        </p:spPr>
      </p:pic>
      <p:pic>
        <p:nvPicPr>
          <p:cNvPr id="9" name="Picture 7" descr="C:\Users\acarcani\Desktop\REEHUB +\LOGO PROJECT PARTNERS LEAD PARTNER REEHUB PLUS\Project Partners Logo\LOGO COMUNE DI AGNONE.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150475" y="5958433"/>
            <a:ext cx="517525" cy="764947"/>
          </a:xfrm>
          <a:prstGeom prst="rect">
            <a:avLst/>
          </a:prstGeom>
          <a:noFill/>
        </p:spPr>
      </p:pic>
      <p:pic>
        <p:nvPicPr>
          <p:cNvPr id="10" name="Picture 8" descr="C:\Users\acarcani\Desktop\REEHUB +\LOGO PROJECT PARTNERS LEAD PARTNER REEHUB PLUS\Project Partners Logo\LOGO UCG.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222934" y="5956300"/>
            <a:ext cx="712232" cy="711200"/>
          </a:xfrm>
          <a:prstGeom prst="rect">
            <a:avLst/>
          </a:prstGeom>
          <a:noFill/>
        </p:spPr>
      </p:pic>
      <p:cxnSp>
        <p:nvCxnSpPr>
          <p:cNvPr id="11" name="Connettore diritto 12">
            <a:extLst>
              <a:ext uri="{FF2B5EF4-FFF2-40B4-BE49-F238E27FC236}">
                <a16:creationId xmlns:a16="http://schemas.microsoft.com/office/drawing/2014/main" id="{C62DD1AD-4ADF-4478-B718-88234D297F33}"/>
              </a:ext>
            </a:extLst>
          </p:cNvPr>
          <p:cNvCxnSpPr>
            <a:cxnSpLocks/>
          </p:cNvCxnSpPr>
          <p:nvPr/>
        </p:nvCxnSpPr>
        <p:spPr>
          <a:xfrm>
            <a:off x="153300" y="5840784"/>
            <a:ext cx="11844000" cy="36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69062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27100"/>
            <a:ext cx="10515600" cy="763588"/>
          </a:xfrm>
        </p:spPr>
        <p:txBody>
          <a:bodyPr>
            <a:noAutofit/>
          </a:bodyPr>
          <a:lstStyle/>
          <a:p>
            <a:r>
              <a:rPr lang="en-US" sz="3200" b="1" dirty="0"/>
              <a:t>Central cooling system</a:t>
            </a:r>
          </a:p>
        </p:txBody>
      </p:sp>
      <p:sp>
        <p:nvSpPr>
          <p:cNvPr id="3" name="Content Placeholder 2"/>
          <p:cNvSpPr>
            <a:spLocks noGrp="1"/>
          </p:cNvSpPr>
          <p:nvPr>
            <p:ph idx="1"/>
          </p:nvPr>
        </p:nvSpPr>
        <p:spPr>
          <a:xfrm>
            <a:off x="838200" y="1825625"/>
            <a:ext cx="10515600" cy="3933510"/>
          </a:xfrm>
        </p:spPr>
        <p:txBody>
          <a:bodyPr>
            <a:normAutofit/>
          </a:bodyPr>
          <a:lstStyle/>
          <a:p>
            <a:pPr lvl="0"/>
            <a:r>
              <a:rPr lang="en-US" sz="2400" dirty="0"/>
              <a:t>Specify the type of energy carrier (water, air);</a:t>
            </a:r>
          </a:p>
          <a:p>
            <a:pPr lvl="0"/>
            <a:r>
              <a:rPr lang="en-US" sz="2400" dirty="0"/>
              <a:t>Describe the ductwork (cross-section, material, insulation, regulating flap valves);</a:t>
            </a:r>
          </a:p>
          <a:p>
            <a:pPr lvl="0"/>
            <a:r>
              <a:rPr lang="en-US" sz="2400" dirty="0"/>
              <a:t>Describe pipe distribution (two-pipe or four-pipe, the material, insulation);</a:t>
            </a:r>
          </a:p>
          <a:p>
            <a:pPr lvl="0"/>
            <a:r>
              <a:rPr lang="en-US" sz="2400" dirty="0"/>
              <a:t>Specify the age and describe the condition of the duct/pipe distribution;</a:t>
            </a:r>
          </a:p>
          <a:p>
            <a:pPr lvl="0"/>
            <a:r>
              <a:rPr lang="en-US" sz="2400" dirty="0"/>
              <a:t>Identify terminal units (specify their type, number, installed power, and mark their locations in drawings/sketches)</a:t>
            </a:r>
          </a:p>
        </p:txBody>
      </p:sp>
      <p:pic>
        <p:nvPicPr>
          <p:cNvPr id="4" name="Picture 3" descr="C:\Users\acarcani\Desktop\REEHUB +\Communication template - logo\REEHUB PLUS\LOGO_INTERREG_REEHUB PLUS-200.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750" y="38101"/>
            <a:ext cx="2657475" cy="828094"/>
          </a:xfrm>
          <a:prstGeom prst="rect">
            <a:avLst/>
          </a:prstGeom>
          <a:noFill/>
          <a:ln w="9525">
            <a:noFill/>
            <a:miter lim="800000"/>
            <a:headEnd/>
            <a:tailEnd/>
          </a:ln>
        </p:spPr>
      </p:pic>
      <p:cxnSp>
        <p:nvCxnSpPr>
          <p:cNvPr id="5" name="Connettore diritto 12">
            <a:extLst>
              <a:ext uri="{FF2B5EF4-FFF2-40B4-BE49-F238E27FC236}">
                <a16:creationId xmlns:a16="http://schemas.microsoft.com/office/drawing/2014/main" id="{C62DD1AD-4ADF-4478-B718-88234D297F33}"/>
              </a:ext>
            </a:extLst>
          </p:cNvPr>
          <p:cNvCxnSpPr>
            <a:cxnSpLocks/>
          </p:cNvCxnSpPr>
          <p:nvPr/>
        </p:nvCxnSpPr>
        <p:spPr>
          <a:xfrm>
            <a:off x="178700" y="824284"/>
            <a:ext cx="11844000" cy="360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4" descr="C:\Users\acarcani\Desktop\REEHUB +\LOGO PROJECT PARTNERS LEAD PARTNER REEHUB PLUS\Lead Partner Logo\LOGO BIRD.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15498" y="5943600"/>
            <a:ext cx="762000" cy="762000"/>
          </a:xfrm>
          <a:prstGeom prst="rect">
            <a:avLst/>
          </a:prstGeom>
          <a:noFill/>
        </p:spPr>
      </p:pic>
      <p:pic>
        <p:nvPicPr>
          <p:cNvPr id="7" name="Picture 5" descr="C:\Users\acarcani\Desktop\REEHUB +\LOGO PROJECT PARTNERS LEAD PARTNER REEHUB PLUS\Project Partners Logo\LOGO MI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05200" y="5957212"/>
            <a:ext cx="939800" cy="735687"/>
          </a:xfrm>
          <a:prstGeom prst="rect">
            <a:avLst/>
          </a:prstGeom>
          <a:noFill/>
        </p:spPr>
      </p:pic>
      <p:pic>
        <p:nvPicPr>
          <p:cNvPr id="8" name="Picture 6" descr="C:\Users\acarcani\Desktop\REEHUB +\LOGO PROJECT PARTNERS LEAD PARTNER REEHUB PLUS\Project Partners Logo\LOGO DITNE.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29263" y="6089873"/>
            <a:ext cx="1519237" cy="564927"/>
          </a:xfrm>
          <a:prstGeom prst="rect">
            <a:avLst/>
          </a:prstGeom>
          <a:noFill/>
        </p:spPr>
      </p:pic>
      <p:pic>
        <p:nvPicPr>
          <p:cNvPr id="9" name="Picture 7" descr="C:\Users\acarcani\Desktop\REEHUB +\LOGO PROJECT PARTNERS LEAD PARTNER REEHUB PLUS\Project Partners Logo\LOGO COMUNE DI AGNONE.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150475" y="5958433"/>
            <a:ext cx="517525" cy="764947"/>
          </a:xfrm>
          <a:prstGeom prst="rect">
            <a:avLst/>
          </a:prstGeom>
          <a:noFill/>
        </p:spPr>
      </p:pic>
      <p:pic>
        <p:nvPicPr>
          <p:cNvPr id="10" name="Picture 8" descr="C:\Users\acarcani\Desktop\REEHUB +\LOGO PROJECT PARTNERS LEAD PARTNER REEHUB PLUS\Project Partners Logo\LOGO UCG.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222934" y="5956300"/>
            <a:ext cx="712232" cy="711200"/>
          </a:xfrm>
          <a:prstGeom prst="rect">
            <a:avLst/>
          </a:prstGeom>
          <a:noFill/>
        </p:spPr>
      </p:pic>
      <p:cxnSp>
        <p:nvCxnSpPr>
          <p:cNvPr id="11" name="Connettore diritto 12">
            <a:extLst>
              <a:ext uri="{FF2B5EF4-FFF2-40B4-BE49-F238E27FC236}">
                <a16:creationId xmlns:a16="http://schemas.microsoft.com/office/drawing/2014/main" id="{C62DD1AD-4ADF-4478-B718-88234D297F33}"/>
              </a:ext>
            </a:extLst>
          </p:cNvPr>
          <p:cNvCxnSpPr>
            <a:cxnSpLocks/>
          </p:cNvCxnSpPr>
          <p:nvPr/>
        </p:nvCxnSpPr>
        <p:spPr>
          <a:xfrm>
            <a:off x="153300" y="5840784"/>
            <a:ext cx="11844000" cy="36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21147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27100"/>
            <a:ext cx="10515600" cy="763588"/>
          </a:xfrm>
        </p:spPr>
        <p:txBody>
          <a:bodyPr>
            <a:noAutofit/>
          </a:bodyPr>
          <a:lstStyle/>
          <a:p>
            <a:r>
              <a:rPr lang="en-US" sz="3200" b="1" dirty="0"/>
              <a:t>Central cooling system</a:t>
            </a:r>
          </a:p>
        </p:txBody>
      </p:sp>
      <p:sp>
        <p:nvSpPr>
          <p:cNvPr id="3" name="Content Placeholder 2"/>
          <p:cNvSpPr>
            <a:spLocks noGrp="1"/>
          </p:cNvSpPr>
          <p:nvPr>
            <p:ph idx="1"/>
          </p:nvPr>
        </p:nvSpPr>
        <p:spPr>
          <a:xfrm>
            <a:off x="838200" y="1825625"/>
            <a:ext cx="10515600" cy="3933510"/>
          </a:xfrm>
        </p:spPr>
        <p:txBody>
          <a:bodyPr>
            <a:normAutofit/>
          </a:bodyPr>
          <a:lstStyle/>
          <a:p>
            <a:pPr lvl="0"/>
            <a:r>
              <a:rPr lang="en-US" sz="2400" dirty="0"/>
              <a:t>Describe the regulation system of chillers and terminal units;</a:t>
            </a:r>
          </a:p>
          <a:p>
            <a:pPr lvl="0"/>
            <a:r>
              <a:rPr lang="en-US" sz="2400" dirty="0"/>
              <a:t>Check if there are zones with different cooling temperatures;</a:t>
            </a:r>
          </a:p>
          <a:p>
            <a:pPr lvl="0"/>
            <a:r>
              <a:rPr lang="en-US" sz="2400" dirty="0"/>
              <a:t>Make a note on possibility of monitoring of physical quantities to be regulated </a:t>
            </a:r>
          </a:p>
          <a:p>
            <a:pPr lvl="0"/>
            <a:r>
              <a:rPr lang="en-US" sz="2400" dirty="0"/>
              <a:t>Indicate the regime of operation of the cooling system;</a:t>
            </a:r>
          </a:p>
          <a:p>
            <a:pPr lvl="0"/>
            <a:r>
              <a:rPr lang="en-US" sz="2400" dirty="0"/>
              <a:t>Describe the maintenance of the cooling system</a:t>
            </a:r>
          </a:p>
        </p:txBody>
      </p:sp>
      <p:pic>
        <p:nvPicPr>
          <p:cNvPr id="4" name="Picture 3" descr="C:\Users\acarcani\Desktop\REEHUB +\Communication template - logo\REEHUB PLUS\LOGO_INTERREG_REEHUB PLUS-200.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750" y="38101"/>
            <a:ext cx="2657475" cy="828094"/>
          </a:xfrm>
          <a:prstGeom prst="rect">
            <a:avLst/>
          </a:prstGeom>
          <a:noFill/>
          <a:ln w="9525">
            <a:noFill/>
            <a:miter lim="800000"/>
            <a:headEnd/>
            <a:tailEnd/>
          </a:ln>
        </p:spPr>
      </p:pic>
      <p:cxnSp>
        <p:nvCxnSpPr>
          <p:cNvPr id="5" name="Connettore diritto 12">
            <a:extLst>
              <a:ext uri="{FF2B5EF4-FFF2-40B4-BE49-F238E27FC236}">
                <a16:creationId xmlns:a16="http://schemas.microsoft.com/office/drawing/2014/main" id="{C62DD1AD-4ADF-4478-B718-88234D297F33}"/>
              </a:ext>
            </a:extLst>
          </p:cNvPr>
          <p:cNvCxnSpPr>
            <a:cxnSpLocks/>
          </p:cNvCxnSpPr>
          <p:nvPr/>
        </p:nvCxnSpPr>
        <p:spPr>
          <a:xfrm>
            <a:off x="178700" y="824284"/>
            <a:ext cx="11844000" cy="360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4" descr="C:\Users\acarcani\Desktop\REEHUB +\LOGO PROJECT PARTNERS LEAD PARTNER REEHUB PLUS\Lead Partner Logo\LOGO BIRD.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15498" y="5943600"/>
            <a:ext cx="762000" cy="762000"/>
          </a:xfrm>
          <a:prstGeom prst="rect">
            <a:avLst/>
          </a:prstGeom>
          <a:noFill/>
        </p:spPr>
      </p:pic>
      <p:pic>
        <p:nvPicPr>
          <p:cNvPr id="7" name="Picture 5" descr="C:\Users\acarcani\Desktop\REEHUB +\LOGO PROJECT PARTNERS LEAD PARTNER REEHUB PLUS\Project Partners Logo\LOGO MI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05200" y="5957212"/>
            <a:ext cx="939800" cy="735687"/>
          </a:xfrm>
          <a:prstGeom prst="rect">
            <a:avLst/>
          </a:prstGeom>
          <a:noFill/>
        </p:spPr>
      </p:pic>
      <p:pic>
        <p:nvPicPr>
          <p:cNvPr id="8" name="Picture 6" descr="C:\Users\acarcani\Desktop\REEHUB +\LOGO PROJECT PARTNERS LEAD PARTNER REEHUB PLUS\Project Partners Logo\LOGO DITNE.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29263" y="6089873"/>
            <a:ext cx="1519237" cy="564927"/>
          </a:xfrm>
          <a:prstGeom prst="rect">
            <a:avLst/>
          </a:prstGeom>
          <a:noFill/>
        </p:spPr>
      </p:pic>
      <p:pic>
        <p:nvPicPr>
          <p:cNvPr id="9" name="Picture 7" descr="C:\Users\acarcani\Desktop\REEHUB +\LOGO PROJECT PARTNERS LEAD PARTNER REEHUB PLUS\Project Partners Logo\LOGO COMUNE DI AGNONE.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150475" y="5958433"/>
            <a:ext cx="517525" cy="764947"/>
          </a:xfrm>
          <a:prstGeom prst="rect">
            <a:avLst/>
          </a:prstGeom>
          <a:noFill/>
        </p:spPr>
      </p:pic>
      <p:pic>
        <p:nvPicPr>
          <p:cNvPr id="10" name="Picture 8" descr="C:\Users\acarcani\Desktop\REEHUB +\LOGO PROJECT PARTNERS LEAD PARTNER REEHUB PLUS\Project Partners Logo\LOGO UCG.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222934" y="5956300"/>
            <a:ext cx="712232" cy="711200"/>
          </a:xfrm>
          <a:prstGeom prst="rect">
            <a:avLst/>
          </a:prstGeom>
          <a:noFill/>
        </p:spPr>
      </p:pic>
      <p:cxnSp>
        <p:nvCxnSpPr>
          <p:cNvPr id="11" name="Connettore diritto 12">
            <a:extLst>
              <a:ext uri="{FF2B5EF4-FFF2-40B4-BE49-F238E27FC236}">
                <a16:creationId xmlns:a16="http://schemas.microsoft.com/office/drawing/2014/main" id="{C62DD1AD-4ADF-4478-B718-88234D297F33}"/>
              </a:ext>
            </a:extLst>
          </p:cNvPr>
          <p:cNvCxnSpPr>
            <a:cxnSpLocks/>
          </p:cNvCxnSpPr>
          <p:nvPr/>
        </p:nvCxnSpPr>
        <p:spPr>
          <a:xfrm>
            <a:off x="153300" y="5840784"/>
            <a:ext cx="11844000" cy="36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5423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927100"/>
            <a:ext cx="10903343" cy="763588"/>
          </a:xfrm>
        </p:spPr>
        <p:txBody>
          <a:bodyPr>
            <a:noAutofit/>
          </a:bodyPr>
          <a:lstStyle/>
          <a:p>
            <a:r>
              <a:rPr lang="en-US" sz="3200" dirty="0"/>
              <a:t>System for domestic hot water (DHW) preparation</a:t>
            </a:r>
            <a:endParaRPr lang="en-US" sz="3200" b="1" dirty="0"/>
          </a:p>
        </p:txBody>
      </p:sp>
      <p:sp>
        <p:nvSpPr>
          <p:cNvPr id="3" name="Content Placeholder 2"/>
          <p:cNvSpPr>
            <a:spLocks noGrp="1"/>
          </p:cNvSpPr>
          <p:nvPr>
            <p:ph idx="1"/>
          </p:nvPr>
        </p:nvSpPr>
        <p:spPr>
          <a:xfrm>
            <a:off x="838200" y="1825625"/>
            <a:ext cx="10515600" cy="3933510"/>
          </a:xfrm>
        </p:spPr>
        <p:txBody>
          <a:bodyPr>
            <a:normAutofit/>
          </a:bodyPr>
          <a:lstStyle/>
          <a:p>
            <a:pPr lvl="0"/>
            <a:r>
              <a:rPr lang="en-US" sz="2400" dirty="0"/>
              <a:t>Indicate how DHW is prepared (decentralized, central system)</a:t>
            </a:r>
          </a:p>
        </p:txBody>
      </p:sp>
      <p:pic>
        <p:nvPicPr>
          <p:cNvPr id="4" name="Picture 3" descr="C:\Users\acarcani\Desktop\REEHUB +\Communication template - logo\REEHUB PLUS\LOGO_INTERREG_REEHUB PLUS-200.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750" y="38101"/>
            <a:ext cx="2657475" cy="828094"/>
          </a:xfrm>
          <a:prstGeom prst="rect">
            <a:avLst/>
          </a:prstGeom>
          <a:noFill/>
          <a:ln w="9525">
            <a:noFill/>
            <a:miter lim="800000"/>
            <a:headEnd/>
            <a:tailEnd/>
          </a:ln>
        </p:spPr>
      </p:pic>
      <p:cxnSp>
        <p:nvCxnSpPr>
          <p:cNvPr id="5" name="Connettore diritto 12">
            <a:extLst>
              <a:ext uri="{FF2B5EF4-FFF2-40B4-BE49-F238E27FC236}">
                <a16:creationId xmlns:a16="http://schemas.microsoft.com/office/drawing/2014/main" id="{C62DD1AD-4ADF-4478-B718-88234D297F33}"/>
              </a:ext>
            </a:extLst>
          </p:cNvPr>
          <p:cNvCxnSpPr>
            <a:cxnSpLocks/>
          </p:cNvCxnSpPr>
          <p:nvPr/>
        </p:nvCxnSpPr>
        <p:spPr>
          <a:xfrm>
            <a:off x="178700" y="824284"/>
            <a:ext cx="11844000" cy="360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4" descr="C:\Users\acarcani\Desktop\REEHUB +\LOGO PROJECT PARTNERS LEAD PARTNER REEHUB PLUS\Lead Partner Logo\LOGO BIRD.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15498" y="5943600"/>
            <a:ext cx="762000" cy="762000"/>
          </a:xfrm>
          <a:prstGeom prst="rect">
            <a:avLst/>
          </a:prstGeom>
          <a:noFill/>
        </p:spPr>
      </p:pic>
      <p:pic>
        <p:nvPicPr>
          <p:cNvPr id="7" name="Picture 5" descr="C:\Users\acarcani\Desktop\REEHUB +\LOGO PROJECT PARTNERS LEAD PARTNER REEHUB PLUS\Project Partners Logo\LOGO MI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05200" y="5957212"/>
            <a:ext cx="939800" cy="735687"/>
          </a:xfrm>
          <a:prstGeom prst="rect">
            <a:avLst/>
          </a:prstGeom>
          <a:noFill/>
        </p:spPr>
      </p:pic>
      <p:pic>
        <p:nvPicPr>
          <p:cNvPr id="8" name="Picture 6" descr="C:\Users\acarcani\Desktop\REEHUB +\LOGO PROJECT PARTNERS LEAD PARTNER REEHUB PLUS\Project Partners Logo\LOGO DITNE.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29263" y="6089873"/>
            <a:ext cx="1519237" cy="564927"/>
          </a:xfrm>
          <a:prstGeom prst="rect">
            <a:avLst/>
          </a:prstGeom>
          <a:noFill/>
        </p:spPr>
      </p:pic>
      <p:pic>
        <p:nvPicPr>
          <p:cNvPr id="9" name="Picture 7" descr="C:\Users\acarcani\Desktop\REEHUB +\LOGO PROJECT PARTNERS LEAD PARTNER REEHUB PLUS\Project Partners Logo\LOGO COMUNE DI AGNONE.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150475" y="5958433"/>
            <a:ext cx="517525" cy="764947"/>
          </a:xfrm>
          <a:prstGeom prst="rect">
            <a:avLst/>
          </a:prstGeom>
          <a:noFill/>
        </p:spPr>
      </p:pic>
      <p:pic>
        <p:nvPicPr>
          <p:cNvPr id="10" name="Picture 8" descr="C:\Users\acarcani\Desktop\REEHUB +\LOGO PROJECT PARTNERS LEAD PARTNER REEHUB PLUS\Project Partners Logo\LOGO UCG.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222934" y="5956300"/>
            <a:ext cx="712232" cy="711200"/>
          </a:xfrm>
          <a:prstGeom prst="rect">
            <a:avLst/>
          </a:prstGeom>
          <a:noFill/>
        </p:spPr>
      </p:pic>
      <p:cxnSp>
        <p:nvCxnSpPr>
          <p:cNvPr id="11" name="Connettore diritto 12">
            <a:extLst>
              <a:ext uri="{FF2B5EF4-FFF2-40B4-BE49-F238E27FC236}">
                <a16:creationId xmlns:a16="http://schemas.microsoft.com/office/drawing/2014/main" id="{C62DD1AD-4ADF-4478-B718-88234D297F33}"/>
              </a:ext>
            </a:extLst>
          </p:cNvPr>
          <p:cNvCxnSpPr>
            <a:cxnSpLocks/>
          </p:cNvCxnSpPr>
          <p:nvPr/>
        </p:nvCxnSpPr>
        <p:spPr>
          <a:xfrm>
            <a:off x="153300" y="5840784"/>
            <a:ext cx="11844000" cy="36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11750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927100"/>
            <a:ext cx="10903343" cy="763588"/>
          </a:xfrm>
        </p:spPr>
        <p:txBody>
          <a:bodyPr>
            <a:noAutofit/>
          </a:bodyPr>
          <a:lstStyle/>
          <a:p>
            <a:r>
              <a:rPr lang="en-US" sz="3200" dirty="0"/>
              <a:t>Decentralized DHW preparation</a:t>
            </a:r>
            <a:endParaRPr lang="en-US" sz="3200" b="1" dirty="0"/>
          </a:p>
        </p:txBody>
      </p:sp>
      <p:sp>
        <p:nvSpPr>
          <p:cNvPr id="3" name="Content Placeholder 2"/>
          <p:cNvSpPr>
            <a:spLocks noGrp="1"/>
          </p:cNvSpPr>
          <p:nvPr>
            <p:ph idx="1"/>
          </p:nvPr>
        </p:nvSpPr>
        <p:spPr>
          <a:xfrm>
            <a:off x="838200" y="1825625"/>
            <a:ext cx="10515600" cy="3933510"/>
          </a:xfrm>
        </p:spPr>
        <p:txBody>
          <a:bodyPr>
            <a:normAutofit/>
          </a:bodyPr>
          <a:lstStyle/>
          <a:p>
            <a:pPr lvl="0"/>
            <a:r>
              <a:rPr lang="en-US" sz="2400" dirty="0"/>
              <a:t>Specify the type of device (storage or flow heater), number, type of  fuel, total capacity, and capacity by types;</a:t>
            </a:r>
          </a:p>
          <a:p>
            <a:pPr lvl="0"/>
            <a:r>
              <a:rPr lang="en-US" sz="2400" dirty="0"/>
              <a:t>Specify the amount of water consumed in the building;</a:t>
            </a:r>
          </a:p>
          <a:p>
            <a:pPr lvl="0"/>
            <a:r>
              <a:rPr lang="en-US" sz="2400" dirty="0"/>
              <a:t>Specify the water consumption locations in the building (type and number, the way of use and number of uses);</a:t>
            </a:r>
          </a:p>
          <a:p>
            <a:pPr lvl="0"/>
            <a:r>
              <a:rPr lang="en-US" sz="2400" dirty="0"/>
              <a:t>Specify the operating regime of the device;</a:t>
            </a:r>
          </a:p>
          <a:p>
            <a:pPr lvl="0"/>
            <a:r>
              <a:rPr lang="en-US" sz="2400" dirty="0"/>
              <a:t>Describe how the device is maintained;</a:t>
            </a:r>
          </a:p>
          <a:p>
            <a:pPr lvl="0"/>
            <a:r>
              <a:rPr lang="en-US" sz="2400" dirty="0"/>
              <a:t>Indicate the age of the device and describe its </a:t>
            </a:r>
            <a:r>
              <a:rPr lang="en-US" sz="2400" dirty="0" err="1"/>
              <a:t>condition;e</a:t>
            </a:r>
            <a:r>
              <a:rPr lang="en-US" sz="2400" dirty="0"/>
              <a:t> how DHW is prepared (decentralized, central system)</a:t>
            </a:r>
          </a:p>
        </p:txBody>
      </p:sp>
      <p:pic>
        <p:nvPicPr>
          <p:cNvPr id="4" name="Picture 3" descr="C:\Users\acarcani\Desktop\REEHUB +\Communication template - logo\REEHUB PLUS\LOGO_INTERREG_REEHUB PLUS-200.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750" y="38101"/>
            <a:ext cx="2657475" cy="828094"/>
          </a:xfrm>
          <a:prstGeom prst="rect">
            <a:avLst/>
          </a:prstGeom>
          <a:noFill/>
          <a:ln w="9525">
            <a:noFill/>
            <a:miter lim="800000"/>
            <a:headEnd/>
            <a:tailEnd/>
          </a:ln>
        </p:spPr>
      </p:pic>
      <p:cxnSp>
        <p:nvCxnSpPr>
          <p:cNvPr id="5" name="Connettore diritto 12">
            <a:extLst>
              <a:ext uri="{FF2B5EF4-FFF2-40B4-BE49-F238E27FC236}">
                <a16:creationId xmlns:a16="http://schemas.microsoft.com/office/drawing/2014/main" id="{C62DD1AD-4ADF-4478-B718-88234D297F33}"/>
              </a:ext>
            </a:extLst>
          </p:cNvPr>
          <p:cNvCxnSpPr>
            <a:cxnSpLocks/>
          </p:cNvCxnSpPr>
          <p:nvPr/>
        </p:nvCxnSpPr>
        <p:spPr>
          <a:xfrm>
            <a:off x="178700" y="824284"/>
            <a:ext cx="11844000" cy="360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4" descr="C:\Users\acarcani\Desktop\REEHUB +\LOGO PROJECT PARTNERS LEAD PARTNER REEHUB PLUS\Lead Partner Logo\LOGO BIRD.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15498" y="5943600"/>
            <a:ext cx="762000" cy="762000"/>
          </a:xfrm>
          <a:prstGeom prst="rect">
            <a:avLst/>
          </a:prstGeom>
          <a:noFill/>
        </p:spPr>
      </p:pic>
      <p:pic>
        <p:nvPicPr>
          <p:cNvPr id="7" name="Picture 5" descr="C:\Users\acarcani\Desktop\REEHUB +\LOGO PROJECT PARTNERS LEAD PARTNER REEHUB PLUS\Project Partners Logo\LOGO MI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05200" y="5957212"/>
            <a:ext cx="939800" cy="735687"/>
          </a:xfrm>
          <a:prstGeom prst="rect">
            <a:avLst/>
          </a:prstGeom>
          <a:noFill/>
        </p:spPr>
      </p:pic>
      <p:pic>
        <p:nvPicPr>
          <p:cNvPr id="8" name="Picture 6" descr="C:\Users\acarcani\Desktop\REEHUB +\LOGO PROJECT PARTNERS LEAD PARTNER REEHUB PLUS\Project Partners Logo\LOGO DITNE.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29263" y="6089873"/>
            <a:ext cx="1519237" cy="564927"/>
          </a:xfrm>
          <a:prstGeom prst="rect">
            <a:avLst/>
          </a:prstGeom>
          <a:noFill/>
        </p:spPr>
      </p:pic>
      <p:pic>
        <p:nvPicPr>
          <p:cNvPr id="9" name="Picture 7" descr="C:\Users\acarcani\Desktop\REEHUB +\LOGO PROJECT PARTNERS LEAD PARTNER REEHUB PLUS\Project Partners Logo\LOGO COMUNE DI AGNONE.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150475" y="5958433"/>
            <a:ext cx="517525" cy="764947"/>
          </a:xfrm>
          <a:prstGeom prst="rect">
            <a:avLst/>
          </a:prstGeom>
          <a:noFill/>
        </p:spPr>
      </p:pic>
      <p:pic>
        <p:nvPicPr>
          <p:cNvPr id="10" name="Picture 8" descr="C:\Users\acarcani\Desktop\REEHUB +\LOGO PROJECT PARTNERS LEAD PARTNER REEHUB PLUS\Project Partners Logo\LOGO UCG.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222934" y="5956300"/>
            <a:ext cx="712232" cy="711200"/>
          </a:xfrm>
          <a:prstGeom prst="rect">
            <a:avLst/>
          </a:prstGeom>
          <a:noFill/>
        </p:spPr>
      </p:pic>
      <p:cxnSp>
        <p:nvCxnSpPr>
          <p:cNvPr id="11" name="Connettore diritto 12">
            <a:extLst>
              <a:ext uri="{FF2B5EF4-FFF2-40B4-BE49-F238E27FC236}">
                <a16:creationId xmlns:a16="http://schemas.microsoft.com/office/drawing/2014/main" id="{C62DD1AD-4ADF-4478-B718-88234D297F33}"/>
              </a:ext>
            </a:extLst>
          </p:cNvPr>
          <p:cNvCxnSpPr>
            <a:cxnSpLocks/>
          </p:cNvCxnSpPr>
          <p:nvPr/>
        </p:nvCxnSpPr>
        <p:spPr>
          <a:xfrm>
            <a:off x="153300" y="5840784"/>
            <a:ext cx="11844000" cy="36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6112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838200" y="946623"/>
            <a:ext cx="10515600" cy="744065"/>
          </a:xfrm>
        </p:spPr>
        <p:txBody>
          <a:bodyPr/>
          <a:lstStyle/>
          <a:p>
            <a:r>
              <a:rPr lang="en-US" dirty="0"/>
              <a:t>About Energy Audits</a:t>
            </a:r>
          </a:p>
        </p:txBody>
      </p:sp>
      <p:sp>
        <p:nvSpPr>
          <p:cNvPr id="13" name="Content Placeholder 12"/>
          <p:cNvSpPr>
            <a:spLocks noGrp="1"/>
          </p:cNvSpPr>
          <p:nvPr>
            <p:ph idx="1"/>
          </p:nvPr>
        </p:nvSpPr>
        <p:spPr>
          <a:xfrm>
            <a:off x="838200" y="1825625"/>
            <a:ext cx="10515600" cy="3802070"/>
          </a:xfrm>
        </p:spPr>
        <p:txBody>
          <a:bodyPr/>
          <a:lstStyle/>
          <a:p>
            <a:pPr marL="0" indent="0">
              <a:buNone/>
            </a:pPr>
            <a:r>
              <a:rPr lang="en-US" dirty="0"/>
              <a:t>Energy audit of a building entails an </a:t>
            </a:r>
            <a:r>
              <a:rPr lang="en-US" b="1" dirty="0"/>
              <a:t>analysis of the </a:t>
            </a:r>
            <a:r>
              <a:rPr lang="en-US" b="1" dirty="0">
                <a:solidFill>
                  <a:srgbClr val="FF0000"/>
                </a:solidFill>
              </a:rPr>
              <a:t>energy properties </a:t>
            </a:r>
            <a:r>
              <a:rPr lang="en-US" dirty="0"/>
              <a:t>of the </a:t>
            </a:r>
            <a:r>
              <a:rPr lang="en-US" b="1" dirty="0">
                <a:solidFill>
                  <a:srgbClr val="FF0000"/>
                </a:solidFill>
              </a:rPr>
              <a:t>building envelope </a:t>
            </a:r>
            <a:r>
              <a:rPr lang="en-US" dirty="0"/>
              <a:t>and its </a:t>
            </a:r>
            <a:r>
              <a:rPr lang="en-US" b="1" dirty="0">
                <a:solidFill>
                  <a:srgbClr val="FF0000"/>
                </a:solidFill>
              </a:rPr>
              <a:t>technical systems </a:t>
            </a:r>
            <a:r>
              <a:rPr lang="en-US" dirty="0"/>
              <a:t>in order to establish the present </a:t>
            </a:r>
            <a:r>
              <a:rPr lang="en-US" dirty="0">
                <a:solidFill>
                  <a:srgbClr val="FF0000"/>
                </a:solidFill>
              </a:rPr>
              <a:t>energy </a:t>
            </a:r>
            <a:r>
              <a:rPr lang="en-US" i="1" dirty="0">
                <a:solidFill>
                  <a:srgbClr val="FF0000"/>
                </a:solidFill>
              </a:rPr>
              <a:t>consumption</a:t>
            </a:r>
            <a:r>
              <a:rPr lang="en-US" dirty="0"/>
              <a:t>, and provide conclusions and </a:t>
            </a:r>
            <a:r>
              <a:rPr lang="en-US" i="1" dirty="0">
                <a:solidFill>
                  <a:srgbClr val="FF0000"/>
                </a:solidFill>
              </a:rPr>
              <a:t>recommendations for improving its energy efficiency</a:t>
            </a:r>
            <a:r>
              <a:rPr lang="en-US" dirty="0">
                <a:solidFill>
                  <a:srgbClr val="FF0000"/>
                </a:solidFill>
              </a:rPr>
              <a:t>.</a:t>
            </a:r>
          </a:p>
          <a:p>
            <a:endParaRPr lang="en-US" dirty="0"/>
          </a:p>
        </p:txBody>
      </p:sp>
      <p:pic>
        <p:nvPicPr>
          <p:cNvPr id="4" name="Picture 3" descr="C:\Users\acarcani\Desktop\REEHUB +\Communication template - logo\REEHUB PLUS\LOGO_INTERREG_REEHUB PLUS-200.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750" y="38101"/>
            <a:ext cx="2657475" cy="828094"/>
          </a:xfrm>
          <a:prstGeom prst="rect">
            <a:avLst/>
          </a:prstGeom>
          <a:noFill/>
          <a:ln w="9525">
            <a:noFill/>
            <a:miter lim="800000"/>
            <a:headEnd/>
            <a:tailEnd/>
          </a:ln>
        </p:spPr>
      </p:pic>
      <p:cxnSp>
        <p:nvCxnSpPr>
          <p:cNvPr id="5" name="Connettore diritto 12">
            <a:extLst>
              <a:ext uri="{FF2B5EF4-FFF2-40B4-BE49-F238E27FC236}">
                <a16:creationId xmlns:a16="http://schemas.microsoft.com/office/drawing/2014/main" id="{C62DD1AD-4ADF-4478-B718-88234D297F33}"/>
              </a:ext>
            </a:extLst>
          </p:cNvPr>
          <p:cNvCxnSpPr>
            <a:cxnSpLocks/>
          </p:cNvCxnSpPr>
          <p:nvPr/>
        </p:nvCxnSpPr>
        <p:spPr>
          <a:xfrm>
            <a:off x="178700" y="824284"/>
            <a:ext cx="11844000" cy="360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4" descr="C:\Users\acarcani\Desktop\REEHUB +\LOGO PROJECT PARTNERS LEAD PARTNER REEHUB PLUS\Lead Partner Logo\LOGO BIRD.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15498" y="5943600"/>
            <a:ext cx="762000" cy="762000"/>
          </a:xfrm>
          <a:prstGeom prst="rect">
            <a:avLst/>
          </a:prstGeom>
          <a:noFill/>
        </p:spPr>
      </p:pic>
      <p:pic>
        <p:nvPicPr>
          <p:cNvPr id="7" name="Picture 5" descr="C:\Users\acarcani\Desktop\REEHUB +\LOGO PROJECT PARTNERS LEAD PARTNER REEHUB PLUS\Project Partners Logo\LOGO MI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05200" y="5957212"/>
            <a:ext cx="939800" cy="735687"/>
          </a:xfrm>
          <a:prstGeom prst="rect">
            <a:avLst/>
          </a:prstGeom>
          <a:noFill/>
        </p:spPr>
      </p:pic>
      <p:pic>
        <p:nvPicPr>
          <p:cNvPr id="8" name="Picture 6" descr="C:\Users\acarcani\Desktop\REEHUB +\LOGO PROJECT PARTNERS LEAD PARTNER REEHUB PLUS\Project Partners Logo\LOGO DITNE.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29263" y="6089873"/>
            <a:ext cx="1519237" cy="564927"/>
          </a:xfrm>
          <a:prstGeom prst="rect">
            <a:avLst/>
          </a:prstGeom>
          <a:noFill/>
        </p:spPr>
      </p:pic>
      <p:pic>
        <p:nvPicPr>
          <p:cNvPr id="9" name="Picture 7" descr="C:\Users\acarcani\Desktop\REEHUB +\LOGO PROJECT PARTNERS LEAD PARTNER REEHUB PLUS\Project Partners Logo\LOGO COMUNE DI AGNONE.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150475" y="5958433"/>
            <a:ext cx="517525" cy="764947"/>
          </a:xfrm>
          <a:prstGeom prst="rect">
            <a:avLst/>
          </a:prstGeom>
          <a:noFill/>
        </p:spPr>
      </p:pic>
      <p:pic>
        <p:nvPicPr>
          <p:cNvPr id="10" name="Picture 8" descr="C:\Users\acarcani\Desktop\REEHUB +\LOGO PROJECT PARTNERS LEAD PARTNER REEHUB PLUS\Project Partners Logo\LOGO UCG.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222934" y="5956300"/>
            <a:ext cx="712232" cy="711200"/>
          </a:xfrm>
          <a:prstGeom prst="rect">
            <a:avLst/>
          </a:prstGeom>
          <a:noFill/>
        </p:spPr>
      </p:pic>
      <p:cxnSp>
        <p:nvCxnSpPr>
          <p:cNvPr id="11" name="Connettore diritto 12">
            <a:extLst>
              <a:ext uri="{FF2B5EF4-FFF2-40B4-BE49-F238E27FC236}">
                <a16:creationId xmlns:a16="http://schemas.microsoft.com/office/drawing/2014/main" id="{C62DD1AD-4ADF-4478-B718-88234D297F33}"/>
              </a:ext>
            </a:extLst>
          </p:cNvPr>
          <p:cNvCxnSpPr>
            <a:cxnSpLocks/>
          </p:cNvCxnSpPr>
          <p:nvPr/>
        </p:nvCxnSpPr>
        <p:spPr>
          <a:xfrm>
            <a:off x="153300" y="5840784"/>
            <a:ext cx="11844000" cy="36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35846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927100"/>
            <a:ext cx="10903343" cy="763588"/>
          </a:xfrm>
        </p:spPr>
        <p:txBody>
          <a:bodyPr>
            <a:noAutofit/>
          </a:bodyPr>
          <a:lstStyle/>
          <a:p>
            <a:r>
              <a:rPr lang="en-US" sz="3200" b="1" dirty="0"/>
              <a:t>Central DHW preparation </a:t>
            </a:r>
          </a:p>
        </p:txBody>
      </p:sp>
      <p:sp>
        <p:nvSpPr>
          <p:cNvPr id="3" name="Content Placeholder 2"/>
          <p:cNvSpPr>
            <a:spLocks noGrp="1"/>
          </p:cNvSpPr>
          <p:nvPr>
            <p:ph idx="1"/>
          </p:nvPr>
        </p:nvSpPr>
        <p:spPr>
          <a:xfrm>
            <a:off x="838200" y="1825625"/>
            <a:ext cx="5295563" cy="3933510"/>
          </a:xfrm>
        </p:spPr>
        <p:txBody>
          <a:bodyPr>
            <a:normAutofit fontScale="85000" lnSpcReduction="20000"/>
          </a:bodyPr>
          <a:lstStyle/>
          <a:p>
            <a:pPr lvl="0"/>
            <a:r>
              <a:rPr lang="en-US" sz="2400" dirty="0"/>
              <a:t>Specify the heat source (existing boilers used for heating of the building, separate DHW boilers);</a:t>
            </a:r>
          </a:p>
          <a:p>
            <a:pPr lvl="0"/>
            <a:r>
              <a:rPr lang="en-US" sz="2400" dirty="0"/>
              <a:t>Make a note of the data on the boiler nameplate; </a:t>
            </a:r>
          </a:p>
          <a:p>
            <a:pPr lvl="0"/>
            <a:r>
              <a:rPr lang="en-US" sz="2400" dirty="0"/>
              <a:t>Describe the condition of the boiler, casing, insulation, installation; </a:t>
            </a:r>
          </a:p>
          <a:p>
            <a:pPr lvl="0"/>
            <a:r>
              <a:rPr lang="en-US" sz="2400" dirty="0"/>
              <a:t>Make a note of the data on the tank nameplate (volume, etc.); </a:t>
            </a:r>
          </a:p>
          <a:p>
            <a:pPr lvl="0"/>
            <a:r>
              <a:rPr lang="en-US" sz="2400" dirty="0"/>
              <a:t>Describe the condition of the tank and the insulation;</a:t>
            </a:r>
          </a:p>
          <a:p>
            <a:pPr lvl="0"/>
            <a:r>
              <a:rPr lang="en-US" sz="2400" dirty="0"/>
              <a:t>Describe the pipe distribution system (material, insulation); </a:t>
            </a:r>
          </a:p>
          <a:p>
            <a:pPr lvl="0"/>
            <a:r>
              <a:rPr lang="en-US" sz="2400" dirty="0"/>
              <a:t>Check if there is a leakage in the system;</a:t>
            </a:r>
          </a:p>
        </p:txBody>
      </p:sp>
      <p:pic>
        <p:nvPicPr>
          <p:cNvPr id="4" name="Picture 3" descr="C:\Users\acarcani\Desktop\REEHUB +\Communication template - logo\REEHUB PLUS\LOGO_INTERREG_REEHUB PLUS-200.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750" y="38101"/>
            <a:ext cx="2657475" cy="828094"/>
          </a:xfrm>
          <a:prstGeom prst="rect">
            <a:avLst/>
          </a:prstGeom>
          <a:noFill/>
          <a:ln w="9525">
            <a:noFill/>
            <a:miter lim="800000"/>
            <a:headEnd/>
            <a:tailEnd/>
          </a:ln>
        </p:spPr>
      </p:pic>
      <p:cxnSp>
        <p:nvCxnSpPr>
          <p:cNvPr id="5" name="Connettore diritto 12">
            <a:extLst>
              <a:ext uri="{FF2B5EF4-FFF2-40B4-BE49-F238E27FC236}">
                <a16:creationId xmlns:a16="http://schemas.microsoft.com/office/drawing/2014/main" id="{C62DD1AD-4ADF-4478-B718-88234D297F33}"/>
              </a:ext>
            </a:extLst>
          </p:cNvPr>
          <p:cNvCxnSpPr>
            <a:cxnSpLocks/>
          </p:cNvCxnSpPr>
          <p:nvPr/>
        </p:nvCxnSpPr>
        <p:spPr>
          <a:xfrm>
            <a:off x="178700" y="824284"/>
            <a:ext cx="11844000" cy="360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4" descr="C:\Users\acarcani\Desktop\REEHUB +\LOGO PROJECT PARTNERS LEAD PARTNER REEHUB PLUS\Lead Partner Logo\LOGO BIRD.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15498" y="5943600"/>
            <a:ext cx="762000" cy="762000"/>
          </a:xfrm>
          <a:prstGeom prst="rect">
            <a:avLst/>
          </a:prstGeom>
          <a:noFill/>
        </p:spPr>
      </p:pic>
      <p:pic>
        <p:nvPicPr>
          <p:cNvPr id="7" name="Picture 5" descr="C:\Users\acarcani\Desktop\REEHUB +\LOGO PROJECT PARTNERS LEAD PARTNER REEHUB PLUS\Project Partners Logo\LOGO MI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05200" y="5957212"/>
            <a:ext cx="939800" cy="735687"/>
          </a:xfrm>
          <a:prstGeom prst="rect">
            <a:avLst/>
          </a:prstGeom>
          <a:noFill/>
        </p:spPr>
      </p:pic>
      <p:pic>
        <p:nvPicPr>
          <p:cNvPr id="8" name="Picture 6" descr="C:\Users\acarcani\Desktop\REEHUB +\LOGO PROJECT PARTNERS LEAD PARTNER REEHUB PLUS\Project Partners Logo\LOGO DITNE.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29263" y="6089873"/>
            <a:ext cx="1519237" cy="564927"/>
          </a:xfrm>
          <a:prstGeom prst="rect">
            <a:avLst/>
          </a:prstGeom>
          <a:noFill/>
        </p:spPr>
      </p:pic>
      <p:pic>
        <p:nvPicPr>
          <p:cNvPr id="9" name="Picture 7" descr="C:\Users\acarcani\Desktop\REEHUB +\LOGO PROJECT PARTNERS LEAD PARTNER REEHUB PLUS\Project Partners Logo\LOGO COMUNE DI AGNONE.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150475" y="5958433"/>
            <a:ext cx="517525" cy="764947"/>
          </a:xfrm>
          <a:prstGeom prst="rect">
            <a:avLst/>
          </a:prstGeom>
          <a:noFill/>
        </p:spPr>
      </p:pic>
      <p:pic>
        <p:nvPicPr>
          <p:cNvPr id="10" name="Picture 8" descr="C:\Users\acarcani\Desktop\REEHUB +\LOGO PROJECT PARTNERS LEAD PARTNER REEHUB PLUS\Project Partners Logo\LOGO UCG.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222934" y="5956300"/>
            <a:ext cx="712232" cy="711200"/>
          </a:xfrm>
          <a:prstGeom prst="rect">
            <a:avLst/>
          </a:prstGeom>
          <a:noFill/>
        </p:spPr>
      </p:pic>
      <p:cxnSp>
        <p:nvCxnSpPr>
          <p:cNvPr id="11" name="Connettore diritto 12">
            <a:extLst>
              <a:ext uri="{FF2B5EF4-FFF2-40B4-BE49-F238E27FC236}">
                <a16:creationId xmlns:a16="http://schemas.microsoft.com/office/drawing/2014/main" id="{C62DD1AD-4ADF-4478-B718-88234D297F33}"/>
              </a:ext>
            </a:extLst>
          </p:cNvPr>
          <p:cNvCxnSpPr>
            <a:cxnSpLocks/>
          </p:cNvCxnSpPr>
          <p:nvPr/>
        </p:nvCxnSpPr>
        <p:spPr>
          <a:xfrm>
            <a:off x="153300" y="5840784"/>
            <a:ext cx="11844000" cy="36000"/>
          </a:xfrm>
          <a:prstGeom prst="line">
            <a:avLst/>
          </a:prstGeom>
        </p:spPr>
        <p:style>
          <a:lnRef idx="1">
            <a:schemeClr val="accent1"/>
          </a:lnRef>
          <a:fillRef idx="0">
            <a:schemeClr val="accent1"/>
          </a:fillRef>
          <a:effectRef idx="0">
            <a:schemeClr val="accent1"/>
          </a:effectRef>
          <a:fontRef idx="minor">
            <a:schemeClr val="tx1"/>
          </a:fontRef>
        </p:style>
      </p:cxnSp>
      <p:sp>
        <p:nvSpPr>
          <p:cNvPr id="13" name="Content Placeholder 2"/>
          <p:cNvSpPr txBox="1">
            <a:spLocks/>
          </p:cNvSpPr>
          <p:nvPr/>
        </p:nvSpPr>
        <p:spPr>
          <a:xfrm>
            <a:off x="6133763" y="1690688"/>
            <a:ext cx="5258475" cy="3933510"/>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Specify the temperatures of water (hot/cold); </a:t>
            </a:r>
          </a:p>
          <a:p>
            <a:r>
              <a:rPr lang="en-US" sz="2400" dirty="0"/>
              <a:t>Check if the hot water consumption is measured; </a:t>
            </a:r>
          </a:p>
          <a:p>
            <a:r>
              <a:rPr lang="en-US" sz="2400" dirty="0"/>
              <a:t>Describe the regulation of DHW preparation system;</a:t>
            </a:r>
          </a:p>
          <a:p>
            <a:r>
              <a:rPr lang="en-US" sz="2400" dirty="0"/>
              <a:t>Specify the quantity of water consumed in the building; </a:t>
            </a:r>
          </a:p>
          <a:p>
            <a:r>
              <a:rPr lang="en-US" sz="2400" dirty="0"/>
              <a:t>Specify the water consumption locations in the building (type and number, the way of use and number of uses); </a:t>
            </a:r>
          </a:p>
          <a:p>
            <a:r>
              <a:rPr lang="en-US" sz="2400" dirty="0"/>
              <a:t>Specify the regime of operation of the system; </a:t>
            </a:r>
          </a:p>
          <a:p>
            <a:r>
              <a:rPr lang="en-US" sz="2400" dirty="0"/>
              <a:t>Describe the maintenance of the system; </a:t>
            </a:r>
          </a:p>
          <a:p>
            <a:r>
              <a:rPr lang="en-US" sz="2400" dirty="0"/>
              <a:t>Indicate the age of the system and describe its condition; </a:t>
            </a:r>
          </a:p>
        </p:txBody>
      </p:sp>
    </p:spTree>
    <p:extLst>
      <p:ext uri="{BB962C8B-B14F-4D97-AF65-F5344CB8AC3E}">
        <p14:creationId xmlns:p14="http://schemas.microsoft.com/office/powerpoint/2010/main" val="31457880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927100"/>
            <a:ext cx="10903343" cy="763588"/>
          </a:xfrm>
        </p:spPr>
        <p:txBody>
          <a:bodyPr>
            <a:noAutofit/>
          </a:bodyPr>
          <a:lstStyle/>
          <a:p>
            <a:r>
              <a:rPr lang="en-US" sz="3200" b="1" dirty="0"/>
              <a:t>An electric power system and consumption measuring </a:t>
            </a:r>
          </a:p>
        </p:txBody>
      </p:sp>
      <p:sp>
        <p:nvSpPr>
          <p:cNvPr id="3" name="Content Placeholder 2"/>
          <p:cNvSpPr>
            <a:spLocks noGrp="1"/>
          </p:cNvSpPr>
          <p:nvPr>
            <p:ph idx="1"/>
          </p:nvPr>
        </p:nvSpPr>
        <p:spPr>
          <a:xfrm>
            <a:off x="838200" y="1825625"/>
            <a:ext cx="10515600" cy="3933510"/>
          </a:xfrm>
        </p:spPr>
        <p:txBody>
          <a:bodyPr>
            <a:normAutofit fontScale="92500"/>
          </a:bodyPr>
          <a:lstStyle/>
          <a:p>
            <a:pPr lvl="0"/>
            <a:r>
              <a:rPr lang="en-US" sz="2400" dirty="0"/>
              <a:t>Check the condition of the main distribution cabinet in the building, and the local distribution cabinets;</a:t>
            </a:r>
          </a:p>
          <a:p>
            <a:pPr lvl="0"/>
            <a:r>
              <a:rPr lang="en-US" sz="2400" dirty="0"/>
              <a:t>Make a note of the results of IR camerawork of the distribution cabinets which indicate the unwanted heating of cables, circuit breakers, fuses, and other elements;</a:t>
            </a:r>
          </a:p>
          <a:p>
            <a:pPr lvl="0"/>
            <a:r>
              <a:rPr lang="en-US" sz="2400" dirty="0"/>
              <a:t>Indicate the type, cross-section, and state of the main electrical power cable; </a:t>
            </a:r>
          </a:p>
          <a:p>
            <a:pPr lvl="0"/>
            <a:r>
              <a:rPr lang="en-US" sz="2400" dirty="0"/>
              <a:t>Indicate the age of installations, the latest date when the electrical installation system or its parts were repaired or reconstructed; </a:t>
            </a:r>
          </a:p>
          <a:p>
            <a:pPr lvl="0"/>
            <a:r>
              <a:rPr lang="en-US" sz="2400" dirty="0"/>
              <a:t>Indicate the voltage level, location, and method of power supply of the building;</a:t>
            </a:r>
          </a:p>
          <a:p>
            <a:pPr lvl="0"/>
            <a:r>
              <a:rPr lang="en-US" sz="2400" dirty="0"/>
              <a:t>Establish if regular maintenance is carried out and if the contracts for maintenance of electrical installations in the building exist; </a:t>
            </a:r>
          </a:p>
        </p:txBody>
      </p:sp>
      <p:pic>
        <p:nvPicPr>
          <p:cNvPr id="4" name="Picture 3" descr="C:\Users\acarcani\Desktop\REEHUB +\Communication template - logo\REEHUB PLUS\LOGO_INTERREG_REEHUB PLUS-200.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750" y="38101"/>
            <a:ext cx="2657475" cy="828094"/>
          </a:xfrm>
          <a:prstGeom prst="rect">
            <a:avLst/>
          </a:prstGeom>
          <a:noFill/>
          <a:ln w="9525">
            <a:noFill/>
            <a:miter lim="800000"/>
            <a:headEnd/>
            <a:tailEnd/>
          </a:ln>
        </p:spPr>
      </p:pic>
      <p:cxnSp>
        <p:nvCxnSpPr>
          <p:cNvPr id="5" name="Connettore diritto 12">
            <a:extLst>
              <a:ext uri="{FF2B5EF4-FFF2-40B4-BE49-F238E27FC236}">
                <a16:creationId xmlns:a16="http://schemas.microsoft.com/office/drawing/2014/main" id="{C62DD1AD-4ADF-4478-B718-88234D297F33}"/>
              </a:ext>
            </a:extLst>
          </p:cNvPr>
          <p:cNvCxnSpPr>
            <a:cxnSpLocks/>
          </p:cNvCxnSpPr>
          <p:nvPr/>
        </p:nvCxnSpPr>
        <p:spPr>
          <a:xfrm>
            <a:off x="178700" y="824284"/>
            <a:ext cx="11844000" cy="360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4" descr="C:\Users\acarcani\Desktop\REEHUB +\LOGO PROJECT PARTNERS LEAD PARTNER REEHUB PLUS\Lead Partner Logo\LOGO BIRD.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15498" y="5943600"/>
            <a:ext cx="762000" cy="762000"/>
          </a:xfrm>
          <a:prstGeom prst="rect">
            <a:avLst/>
          </a:prstGeom>
          <a:noFill/>
        </p:spPr>
      </p:pic>
      <p:pic>
        <p:nvPicPr>
          <p:cNvPr id="7" name="Picture 5" descr="C:\Users\acarcani\Desktop\REEHUB +\LOGO PROJECT PARTNERS LEAD PARTNER REEHUB PLUS\Project Partners Logo\LOGO MI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05200" y="5957212"/>
            <a:ext cx="939800" cy="735687"/>
          </a:xfrm>
          <a:prstGeom prst="rect">
            <a:avLst/>
          </a:prstGeom>
          <a:noFill/>
        </p:spPr>
      </p:pic>
      <p:pic>
        <p:nvPicPr>
          <p:cNvPr id="8" name="Picture 6" descr="C:\Users\acarcani\Desktop\REEHUB +\LOGO PROJECT PARTNERS LEAD PARTNER REEHUB PLUS\Project Partners Logo\LOGO DITNE.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29263" y="6089873"/>
            <a:ext cx="1519237" cy="564927"/>
          </a:xfrm>
          <a:prstGeom prst="rect">
            <a:avLst/>
          </a:prstGeom>
          <a:noFill/>
        </p:spPr>
      </p:pic>
      <p:pic>
        <p:nvPicPr>
          <p:cNvPr id="9" name="Picture 7" descr="C:\Users\acarcani\Desktop\REEHUB +\LOGO PROJECT PARTNERS LEAD PARTNER REEHUB PLUS\Project Partners Logo\LOGO COMUNE DI AGNONE.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150475" y="5958433"/>
            <a:ext cx="517525" cy="764947"/>
          </a:xfrm>
          <a:prstGeom prst="rect">
            <a:avLst/>
          </a:prstGeom>
          <a:noFill/>
        </p:spPr>
      </p:pic>
      <p:pic>
        <p:nvPicPr>
          <p:cNvPr id="10" name="Picture 8" descr="C:\Users\acarcani\Desktop\REEHUB +\LOGO PROJECT PARTNERS LEAD PARTNER REEHUB PLUS\Project Partners Logo\LOGO UCG.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222934" y="5956300"/>
            <a:ext cx="712232" cy="711200"/>
          </a:xfrm>
          <a:prstGeom prst="rect">
            <a:avLst/>
          </a:prstGeom>
          <a:noFill/>
        </p:spPr>
      </p:pic>
      <p:cxnSp>
        <p:nvCxnSpPr>
          <p:cNvPr id="11" name="Connettore diritto 12">
            <a:extLst>
              <a:ext uri="{FF2B5EF4-FFF2-40B4-BE49-F238E27FC236}">
                <a16:creationId xmlns:a16="http://schemas.microsoft.com/office/drawing/2014/main" id="{C62DD1AD-4ADF-4478-B718-88234D297F33}"/>
              </a:ext>
            </a:extLst>
          </p:cNvPr>
          <p:cNvCxnSpPr>
            <a:cxnSpLocks/>
          </p:cNvCxnSpPr>
          <p:nvPr/>
        </p:nvCxnSpPr>
        <p:spPr>
          <a:xfrm>
            <a:off x="153300" y="5840784"/>
            <a:ext cx="11844000" cy="36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40232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927100"/>
            <a:ext cx="10903343" cy="763588"/>
          </a:xfrm>
        </p:spPr>
        <p:txBody>
          <a:bodyPr>
            <a:noAutofit/>
          </a:bodyPr>
          <a:lstStyle/>
          <a:p>
            <a:r>
              <a:rPr lang="en-US" sz="3200" b="1" dirty="0"/>
              <a:t>An electric power system and consumption measuring </a:t>
            </a:r>
          </a:p>
        </p:txBody>
      </p:sp>
      <p:sp>
        <p:nvSpPr>
          <p:cNvPr id="3" name="Content Placeholder 2"/>
          <p:cNvSpPr>
            <a:spLocks noGrp="1"/>
          </p:cNvSpPr>
          <p:nvPr>
            <p:ph idx="1"/>
          </p:nvPr>
        </p:nvSpPr>
        <p:spPr>
          <a:xfrm>
            <a:off x="838200" y="1825625"/>
            <a:ext cx="10515600" cy="3933510"/>
          </a:xfrm>
        </p:spPr>
        <p:txBody>
          <a:bodyPr>
            <a:normAutofit fontScale="92500" lnSpcReduction="10000"/>
          </a:bodyPr>
          <a:lstStyle/>
          <a:p>
            <a:pPr lvl="0"/>
            <a:r>
              <a:rPr lang="en-US" sz="2400" dirty="0"/>
              <a:t>Establish if a certificate of proper functioning of electrical installations has been issued in the last three years; </a:t>
            </a:r>
          </a:p>
          <a:p>
            <a:pPr lvl="0"/>
            <a:r>
              <a:rPr lang="en-US" sz="2400" dirty="0"/>
              <a:t>Indicate the place of measurement, and the voltage level; </a:t>
            </a:r>
          </a:p>
          <a:p>
            <a:pPr lvl="0"/>
            <a:r>
              <a:rPr lang="en-US" sz="2400" dirty="0"/>
              <a:t>Specify the method of measurement (direct or indirect);</a:t>
            </a:r>
          </a:p>
          <a:p>
            <a:pPr lvl="0"/>
            <a:r>
              <a:rPr lang="en-US" sz="2400" dirty="0"/>
              <a:t>Check if the consumed reactive energy and power demand  have been measured; </a:t>
            </a:r>
          </a:p>
          <a:p>
            <a:pPr lvl="0"/>
            <a:r>
              <a:rPr lang="en-US" sz="2400" dirty="0"/>
              <a:t>Indicate the type, manufacturer, and serial number of the meter; </a:t>
            </a:r>
          </a:p>
          <a:p>
            <a:pPr lvl="0"/>
            <a:r>
              <a:rPr lang="en-US" sz="2400" dirty="0"/>
              <a:t>Indicate the current phase and intermediate voltages in the main distribution cabinet, and the phase currents in the main power cable (measured by a clamp meter);</a:t>
            </a:r>
          </a:p>
          <a:p>
            <a:pPr lvl="0"/>
            <a:r>
              <a:rPr lang="en-US" sz="2400" dirty="0"/>
              <a:t>Check if there is a device for reactive power compensation in the building; </a:t>
            </a:r>
          </a:p>
          <a:p>
            <a:pPr lvl="0"/>
            <a:r>
              <a:rPr lang="en-US" sz="2400" dirty="0"/>
              <a:t>Check if there is a system for peak power management the building </a:t>
            </a:r>
          </a:p>
        </p:txBody>
      </p:sp>
      <p:pic>
        <p:nvPicPr>
          <p:cNvPr id="4" name="Picture 3" descr="C:\Users\acarcani\Desktop\REEHUB +\Communication template - logo\REEHUB PLUS\LOGO_INTERREG_REEHUB PLUS-200.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750" y="38101"/>
            <a:ext cx="2657475" cy="828094"/>
          </a:xfrm>
          <a:prstGeom prst="rect">
            <a:avLst/>
          </a:prstGeom>
          <a:noFill/>
          <a:ln w="9525">
            <a:noFill/>
            <a:miter lim="800000"/>
            <a:headEnd/>
            <a:tailEnd/>
          </a:ln>
        </p:spPr>
      </p:pic>
      <p:cxnSp>
        <p:nvCxnSpPr>
          <p:cNvPr id="5" name="Connettore diritto 12">
            <a:extLst>
              <a:ext uri="{FF2B5EF4-FFF2-40B4-BE49-F238E27FC236}">
                <a16:creationId xmlns:a16="http://schemas.microsoft.com/office/drawing/2014/main" id="{C62DD1AD-4ADF-4478-B718-88234D297F33}"/>
              </a:ext>
            </a:extLst>
          </p:cNvPr>
          <p:cNvCxnSpPr>
            <a:cxnSpLocks/>
          </p:cNvCxnSpPr>
          <p:nvPr/>
        </p:nvCxnSpPr>
        <p:spPr>
          <a:xfrm>
            <a:off x="178700" y="824284"/>
            <a:ext cx="11844000" cy="360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4" descr="C:\Users\acarcani\Desktop\REEHUB +\LOGO PROJECT PARTNERS LEAD PARTNER REEHUB PLUS\Lead Partner Logo\LOGO BIRD.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15498" y="5943600"/>
            <a:ext cx="762000" cy="762000"/>
          </a:xfrm>
          <a:prstGeom prst="rect">
            <a:avLst/>
          </a:prstGeom>
          <a:noFill/>
        </p:spPr>
      </p:pic>
      <p:pic>
        <p:nvPicPr>
          <p:cNvPr id="7" name="Picture 5" descr="C:\Users\acarcani\Desktop\REEHUB +\LOGO PROJECT PARTNERS LEAD PARTNER REEHUB PLUS\Project Partners Logo\LOGO MI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05200" y="5957212"/>
            <a:ext cx="939800" cy="735687"/>
          </a:xfrm>
          <a:prstGeom prst="rect">
            <a:avLst/>
          </a:prstGeom>
          <a:noFill/>
        </p:spPr>
      </p:pic>
      <p:pic>
        <p:nvPicPr>
          <p:cNvPr id="8" name="Picture 6" descr="C:\Users\acarcani\Desktop\REEHUB +\LOGO PROJECT PARTNERS LEAD PARTNER REEHUB PLUS\Project Partners Logo\LOGO DITNE.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29263" y="6089873"/>
            <a:ext cx="1519237" cy="564927"/>
          </a:xfrm>
          <a:prstGeom prst="rect">
            <a:avLst/>
          </a:prstGeom>
          <a:noFill/>
        </p:spPr>
      </p:pic>
      <p:pic>
        <p:nvPicPr>
          <p:cNvPr id="9" name="Picture 7" descr="C:\Users\acarcani\Desktop\REEHUB +\LOGO PROJECT PARTNERS LEAD PARTNER REEHUB PLUS\Project Partners Logo\LOGO COMUNE DI AGNONE.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150475" y="5958433"/>
            <a:ext cx="517525" cy="764947"/>
          </a:xfrm>
          <a:prstGeom prst="rect">
            <a:avLst/>
          </a:prstGeom>
          <a:noFill/>
        </p:spPr>
      </p:pic>
      <p:pic>
        <p:nvPicPr>
          <p:cNvPr id="10" name="Picture 8" descr="C:\Users\acarcani\Desktop\REEHUB +\LOGO PROJECT PARTNERS LEAD PARTNER REEHUB PLUS\Project Partners Logo\LOGO UCG.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222934" y="5956300"/>
            <a:ext cx="712232" cy="711200"/>
          </a:xfrm>
          <a:prstGeom prst="rect">
            <a:avLst/>
          </a:prstGeom>
          <a:noFill/>
        </p:spPr>
      </p:pic>
      <p:cxnSp>
        <p:nvCxnSpPr>
          <p:cNvPr id="11" name="Connettore diritto 12">
            <a:extLst>
              <a:ext uri="{FF2B5EF4-FFF2-40B4-BE49-F238E27FC236}">
                <a16:creationId xmlns:a16="http://schemas.microsoft.com/office/drawing/2014/main" id="{C62DD1AD-4ADF-4478-B718-88234D297F33}"/>
              </a:ext>
            </a:extLst>
          </p:cNvPr>
          <p:cNvCxnSpPr>
            <a:cxnSpLocks/>
          </p:cNvCxnSpPr>
          <p:nvPr/>
        </p:nvCxnSpPr>
        <p:spPr>
          <a:xfrm>
            <a:off x="153300" y="5840784"/>
            <a:ext cx="11844000" cy="36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07196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927100"/>
            <a:ext cx="10903343" cy="763588"/>
          </a:xfrm>
        </p:spPr>
        <p:txBody>
          <a:bodyPr>
            <a:noAutofit/>
          </a:bodyPr>
          <a:lstStyle/>
          <a:p>
            <a:r>
              <a:rPr lang="en-US" sz="3200" b="1" dirty="0"/>
              <a:t>Lighting system (indoor and outdoor)</a:t>
            </a:r>
          </a:p>
        </p:txBody>
      </p:sp>
      <p:sp>
        <p:nvSpPr>
          <p:cNvPr id="3" name="Content Placeholder 2"/>
          <p:cNvSpPr>
            <a:spLocks noGrp="1"/>
          </p:cNvSpPr>
          <p:nvPr>
            <p:ph idx="1"/>
          </p:nvPr>
        </p:nvSpPr>
        <p:spPr>
          <a:xfrm>
            <a:off x="838200" y="1825625"/>
            <a:ext cx="10515600" cy="3933510"/>
          </a:xfrm>
        </p:spPr>
        <p:txBody>
          <a:bodyPr>
            <a:normAutofit fontScale="85000" lnSpcReduction="10000"/>
          </a:bodyPr>
          <a:lstStyle/>
          <a:p>
            <a:pPr lvl="0"/>
            <a:r>
              <a:rPr lang="en-US" sz="2400" dirty="0"/>
              <a:t>Specify the type and number of luminaries, their individual and total installed power;</a:t>
            </a:r>
          </a:p>
          <a:p>
            <a:pPr lvl="0"/>
            <a:r>
              <a:rPr lang="en-US" sz="2400" dirty="0"/>
              <a:t>Describe the condition of luminaries and indicate their age;</a:t>
            </a:r>
          </a:p>
          <a:p>
            <a:pPr lvl="0"/>
            <a:r>
              <a:rPr lang="en-US" sz="2400" dirty="0"/>
              <a:t>Specify the kind of ballasts used in fluorescent lamps (magnetic or electronic);</a:t>
            </a:r>
          </a:p>
          <a:p>
            <a:pPr lvl="0"/>
            <a:r>
              <a:rPr lang="en-US" sz="2400" dirty="0"/>
              <a:t>Indicate the method of lighting control (central, local, automatic);</a:t>
            </a:r>
          </a:p>
          <a:p>
            <a:pPr lvl="0"/>
            <a:r>
              <a:rPr lang="en-US" sz="2400" dirty="0"/>
              <a:t>Check if there are any timers, impulse relays, light sensors, presence sensors/motion sensors, etc.</a:t>
            </a:r>
          </a:p>
          <a:p>
            <a:pPr lvl="0"/>
            <a:r>
              <a:rPr lang="en-US" sz="2400" dirty="0"/>
              <a:t>Check if there is an intelligent control system and if the lighting is integrated into a “smart house” system (in case it is used in the building);</a:t>
            </a:r>
          </a:p>
          <a:p>
            <a:pPr lvl="0"/>
            <a:r>
              <a:rPr lang="en-US" sz="2400" dirty="0"/>
              <a:t>Check if the lighting system in the building is regularly maintained; </a:t>
            </a:r>
          </a:p>
          <a:p>
            <a:pPr lvl="0"/>
            <a:r>
              <a:rPr lang="en-US" sz="2400" dirty="0"/>
              <a:t>Check if the maintaining illuminance meets the standards for that type of building;</a:t>
            </a:r>
          </a:p>
          <a:p>
            <a:pPr lvl="0"/>
            <a:r>
              <a:rPr lang="en-US" sz="2400" dirty="0"/>
              <a:t>Describe how the outdoor lighting is managed; </a:t>
            </a:r>
          </a:p>
          <a:p>
            <a:pPr lvl="0"/>
            <a:r>
              <a:rPr lang="en-US" sz="2400" dirty="0"/>
              <a:t>Indicate the regime of use of indoor and outdoor lighting (daily, weekly, annual)</a:t>
            </a:r>
          </a:p>
        </p:txBody>
      </p:sp>
      <p:pic>
        <p:nvPicPr>
          <p:cNvPr id="4" name="Picture 3" descr="C:\Users\acarcani\Desktop\REEHUB +\Communication template - logo\REEHUB PLUS\LOGO_INTERREG_REEHUB PLUS-200.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750" y="38101"/>
            <a:ext cx="2657475" cy="828094"/>
          </a:xfrm>
          <a:prstGeom prst="rect">
            <a:avLst/>
          </a:prstGeom>
          <a:noFill/>
          <a:ln w="9525">
            <a:noFill/>
            <a:miter lim="800000"/>
            <a:headEnd/>
            <a:tailEnd/>
          </a:ln>
        </p:spPr>
      </p:pic>
      <p:cxnSp>
        <p:nvCxnSpPr>
          <p:cNvPr id="5" name="Connettore diritto 12">
            <a:extLst>
              <a:ext uri="{FF2B5EF4-FFF2-40B4-BE49-F238E27FC236}">
                <a16:creationId xmlns:a16="http://schemas.microsoft.com/office/drawing/2014/main" id="{C62DD1AD-4ADF-4478-B718-88234D297F33}"/>
              </a:ext>
            </a:extLst>
          </p:cNvPr>
          <p:cNvCxnSpPr>
            <a:cxnSpLocks/>
          </p:cNvCxnSpPr>
          <p:nvPr/>
        </p:nvCxnSpPr>
        <p:spPr>
          <a:xfrm>
            <a:off x="178700" y="824284"/>
            <a:ext cx="11844000" cy="360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4" descr="C:\Users\acarcani\Desktop\REEHUB +\LOGO PROJECT PARTNERS LEAD PARTNER REEHUB PLUS\Lead Partner Logo\LOGO BIRD.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15498" y="5943600"/>
            <a:ext cx="762000" cy="762000"/>
          </a:xfrm>
          <a:prstGeom prst="rect">
            <a:avLst/>
          </a:prstGeom>
          <a:noFill/>
        </p:spPr>
      </p:pic>
      <p:pic>
        <p:nvPicPr>
          <p:cNvPr id="7" name="Picture 5" descr="C:\Users\acarcani\Desktop\REEHUB +\LOGO PROJECT PARTNERS LEAD PARTNER REEHUB PLUS\Project Partners Logo\LOGO MI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05200" y="5957212"/>
            <a:ext cx="939800" cy="735687"/>
          </a:xfrm>
          <a:prstGeom prst="rect">
            <a:avLst/>
          </a:prstGeom>
          <a:noFill/>
        </p:spPr>
      </p:pic>
      <p:pic>
        <p:nvPicPr>
          <p:cNvPr id="8" name="Picture 6" descr="C:\Users\acarcani\Desktop\REEHUB +\LOGO PROJECT PARTNERS LEAD PARTNER REEHUB PLUS\Project Partners Logo\LOGO DITNE.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29263" y="6089873"/>
            <a:ext cx="1519237" cy="564927"/>
          </a:xfrm>
          <a:prstGeom prst="rect">
            <a:avLst/>
          </a:prstGeom>
          <a:noFill/>
        </p:spPr>
      </p:pic>
      <p:pic>
        <p:nvPicPr>
          <p:cNvPr id="9" name="Picture 7" descr="C:\Users\acarcani\Desktop\REEHUB +\LOGO PROJECT PARTNERS LEAD PARTNER REEHUB PLUS\Project Partners Logo\LOGO COMUNE DI AGNONE.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150475" y="5958433"/>
            <a:ext cx="517525" cy="764947"/>
          </a:xfrm>
          <a:prstGeom prst="rect">
            <a:avLst/>
          </a:prstGeom>
          <a:noFill/>
        </p:spPr>
      </p:pic>
      <p:pic>
        <p:nvPicPr>
          <p:cNvPr id="10" name="Picture 8" descr="C:\Users\acarcani\Desktop\REEHUB +\LOGO PROJECT PARTNERS LEAD PARTNER REEHUB PLUS\Project Partners Logo\LOGO UCG.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222934" y="5956300"/>
            <a:ext cx="712232" cy="711200"/>
          </a:xfrm>
          <a:prstGeom prst="rect">
            <a:avLst/>
          </a:prstGeom>
          <a:noFill/>
        </p:spPr>
      </p:pic>
      <p:cxnSp>
        <p:nvCxnSpPr>
          <p:cNvPr id="11" name="Connettore diritto 12">
            <a:extLst>
              <a:ext uri="{FF2B5EF4-FFF2-40B4-BE49-F238E27FC236}">
                <a16:creationId xmlns:a16="http://schemas.microsoft.com/office/drawing/2014/main" id="{C62DD1AD-4ADF-4478-B718-88234D297F33}"/>
              </a:ext>
            </a:extLst>
          </p:cNvPr>
          <p:cNvCxnSpPr>
            <a:cxnSpLocks/>
          </p:cNvCxnSpPr>
          <p:nvPr/>
        </p:nvCxnSpPr>
        <p:spPr>
          <a:xfrm>
            <a:off x="153300" y="5840784"/>
            <a:ext cx="11844000" cy="36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61426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927100"/>
            <a:ext cx="10903343" cy="763588"/>
          </a:xfrm>
        </p:spPr>
        <p:txBody>
          <a:bodyPr>
            <a:noAutofit/>
          </a:bodyPr>
          <a:lstStyle/>
          <a:p>
            <a:r>
              <a:rPr lang="en-US" sz="3200" b="1" dirty="0"/>
              <a:t>System</a:t>
            </a:r>
            <a:r>
              <a:rPr lang="en-US" sz="3200" dirty="0"/>
              <a:t> </a:t>
            </a:r>
            <a:r>
              <a:rPr lang="en-US" sz="3200" b="1" dirty="0"/>
              <a:t>of other electric appliances</a:t>
            </a:r>
          </a:p>
        </p:txBody>
      </p:sp>
      <p:sp>
        <p:nvSpPr>
          <p:cNvPr id="3" name="Content Placeholder 2"/>
          <p:cNvSpPr>
            <a:spLocks noGrp="1"/>
          </p:cNvSpPr>
          <p:nvPr>
            <p:ph idx="1"/>
          </p:nvPr>
        </p:nvSpPr>
        <p:spPr>
          <a:xfrm>
            <a:off x="838200" y="1825625"/>
            <a:ext cx="10515600" cy="3933510"/>
          </a:xfrm>
        </p:spPr>
        <p:txBody>
          <a:bodyPr>
            <a:normAutofit fontScale="85000" lnSpcReduction="20000"/>
          </a:bodyPr>
          <a:lstStyle/>
          <a:p>
            <a:pPr lvl="0"/>
            <a:r>
              <a:rPr lang="en-US" sz="2400" dirty="0"/>
              <a:t>Specify the type of appliance, and its manufacturer;</a:t>
            </a:r>
          </a:p>
          <a:p>
            <a:pPr lvl="0"/>
            <a:r>
              <a:rPr lang="en-US" sz="2400" dirty="0"/>
              <a:t>Specify the declared energy class of each appliance;</a:t>
            </a:r>
          </a:p>
          <a:p>
            <a:pPr lvl="0"/>
            <a:r>
              <a:rPr lang="en-US" sz="2400" dirty="0"/>
              <a:t>Specify the number of appliances, their individual and total installed capacity;</a:t>
            </a:r>
          </a:p>
          <a:p>
            <a:pPr lvl="0"/>
            <a:r>
              <a:rPr lang="en-US" sz="2400" dirty="0"/>
              <a:t>Assess the impact of appliances on the thermal balance of the building and divide them into two groups: appliances that do and appliances that do not affect the thermal balance of the building;</a:t>
            </a:r>
          </a:p>
          <a:p>
            <a:pPr lvl="0"/>
            <a:r>
              <a:rPr lang="en-US" sz="2400" dirty="0"/>
              <a:t>Specify the age, i.e., the year of production of appliances; </a:t>
            </a:r>
          </a:p>
          <a:p>
            <a:pPr lvl="0"/>
            <a:r>
              <a:rPr lang="en-US" sz="2400" dirty="0"/>
              <a:t>Describe the condition of appliances;</a:t>
            </a:r>
          </a:p>
          <a:p>
            <a:pPr lvl="0"/>
            <a:r>
              <a:rPr lang="en-US" sz="2400" dirty="0"/>
              <a:t>Describe how the appliances are regulated;</a:t>
            </a:r>
          </a:p>
          <a:p>
            <a:pPr lvl="0"/>
            <a:r>
              <a:rPr lang="en-US" sz="2400" dirty="0"/>
              <a:t>Specify how many hours the appliances are used per day, on average, and how many days during the year; </a:t>
            </a:r>
          </a:p>
          <a:p>
            <a:pPr lvl="0"/>
            <a:r>
              <a:rPr lang="en-US" sz="2400" dirty="0"/>
              <a:t>Check if there is an intelligent appliance control system and if the appliances are integrated into a “smart house” system or a peak power control system, if such systems are used in the building;</a:t>
            </a:r>
          </a:p>
        </p:txBody>
      </p:sp>
      <p:pic>
        <p:nvPicPr>
          <p:cNvPr id="4" name="Picture 3" descr="C:\Users\acarcani\Desktop\REEHUB +\Communication template - logo\REEHUB PLUS\LOGO_INTERREG_REEHUB PLUS-200.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750" y="38101"/>
            <a:ext cx="2657475" cy="828094"/>
          </a:xfrm>
          <a:prstGeom prst="rect">
            <a:avLst/>
          </a:prstGeom>
          <a:noFill/>
          <a:ln w="9525">
            <a:noFill/>
            <a:miter lim="800000"/>
            <a:headEnd/>
            <a:tailEnd/>
          </a:ln>
        </p:spPr>
      </p:pic>
      <p:cxnSp>
        <p:nvCxnSpPr>
          <p:cNvPr id="5" name="Connettore diritto 12">
            <a:extLst>
              <a:ext uri="{FF2B5EF4-FFF2-40B4-BE49-F238E27FC236}">
                <a16:creationId xmlns:a16="http://schemas.microsoft.com/office/drawing/2014/main" id="{C62DD1AD-4ADF-4478-B718-88234D297F33}"/>
              </a:ext>
            </a:extLst>
          </p:cNvPr>
          <p:cNvCxnSpPr>
            <a:cxnSpLocks/>
          </p:cNvCxnSpPr>
          <p:nvPr/>
        </p:nvCxnSpPr>
        <p:spPr>
          <a:xfrm>
            <a:off x="178700" y="824284"/>
            <a:ext cx="11844000" cy="360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4" descr="C:\Users\acarcani\Desktop\REEHUB +\LOGO PROJECT PARTNERS LEAD PARTNER REEHUB PLUS\Lead Partner Logo\LOGO BIRD.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15498" y="5943600"/>
            <a:ext cx="762000" cy="762000"/>
          </a:xfrm>
          <a:prstGeom prst="rect">
            <a:avLst/>
          </a:prstGeom>
          <a:noFill/>
        </p:spPr>
      </p:pic>
      <p:pic>
        <p:nvPicPr>
          <p:cNvPr id="7" name="Picture 5" descr="C:\Users\acarcani\Desktop\REEHUB +\LOGO PROJECT PARTNERS LEAD PARTNER REEHUB PLUS\Project Partners Logo\LOGO MI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05200" y="5957212"/>
            <a:ext cx="939800" cy="735687"/>
          </a:xfrm>
          <a:prstGeom prst="rect">
            <a:avLst/>
          </a:prstGeom>
          <a:noFill/>
        </p:spPr>
      </p:pic>
      <p:pic>
        <p:nvPicPr>
          <p:cNvPr id="8" name="Picture 6" descr="C:\Users\acarcani\Desktop\REEHUB +\LOGO PROJECT PARTNERS LEAD PARTNER REEHUB PLUS\Project Partners Logo\LOGO DITNE.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29263" y="6089873"/>
            <a:ext cx="1519237" cy="564927"/>
          </a:xfrm>
          <a:prstGeom prst="rect">
            <a:avLst/>
          </a:prstGeom>
          <a:noFill/>
        </p:spPr>
      </p:pic>
      <p:pic>
        <p:nvPicPr>
          <p:cNvPr id="9" name="Picture 7" descr="C:\Users\acarcani\Desktop\REEHUB +\LOGO PROJECT PARTNERS LEAD PARTNER REEHUB PLUS\Project Partners Logo\LOGO COMUNE DI AGNONE.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150475" y="5958433"/>
            <a:ext cx="517525" cy="764947"/>
          </a:xfrm>
          <a:prstGeom prst="rect">
            <a:avLst/>
          </a:prstGeom>
          <a:noFill/>
        </p:spPr>
      </p:pic>
      <p:pic>
        <p:nvPicPr>
          <p:cNvPr id="10" name="Picture 8" descr="C:\Users\acarcani\Desktop\REEHUB +\LOGO PROJECT PARTNERS LEAD PARTNER REEHUB PLUS\Project Partners Logo\LOGO UCG.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222934" y="5956300"/>
            <a:ext cx="712232" cy="711200"/>
          </a:xfrm>
          <a:prstGeom prst="rect">
            <a:avLst/>
          </a:prstGeom>
          <a:noFill/>
        </p:spPr>
      </p:pic>
      <p:cxnSp>
        <p:nvCxnSpPr>
          <p:cNvPr id="11" name="Connettore diritto 12">
            <a:extLst>
              <a:ext uri="{FF2B5EF4-FFF2-40B4-BE49-F238E27FC236}">
                <a16:creationId xmlns:a16="http://schemas.microsoft.com/office/drawing/2014/main" id="{C62DD1AD-4ADF-4478-B718-88234D297F33}"/>
              </a:ext>
            </a:extLst>
          </p:cNvPr>
          <p:cNvCxnSpPr>
            <a:cxnSpLocks/>
          </p:cNvCxnSpPr>
          <p:nvPr/>
        </p:nvCxnSpPr>
        <p:spPr>
          <a:xfrm>
            <a:off x="153300" y="5840784"/>
            <a:ext cx="11844000" cy="36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47341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927100"/>
            <a:ext cx="10903343" cy="763588"/>
          </a:xfrm>
        </p:spPr>
        <p:txBody>
          <a:bodyPr>
            <a:noAutofit/>
          </a:bodyPr>
          <a:lstStyle/>
          <a:p>
            <a:r>
              <a:rPr lang="en-US" sz="3200" b="1" dirty="0"/>
              <a:t>Drinking and domestic water supply system</a:t>
            </a:r>
          </a:p>
        </p:txBody>
      </p:sp>
      <p:sp>
        <p:nvSpPr>
          <p:cNvPr id="3" name="Content Placeholder 2"/>
          <p:cNvSpPr>
            <a:spLocks noGrp="1"/>
          </p:cNvSpPr>
          <p:nvPr>
            <p:ph idx="1"/>
          </p:nvPr>
        </p:nvSpPr>
        <p:spPr>
          <a:xfrm>
            <a:off x="838200" y="1825625"/>
            <a:ext cx="10515600" cy="3933510"/>
          </a:xfrm>
        </p:spPr>
        <p:txBody>
          <a:bodyPr>
            <a:normAutofit fontScale="92500" lnSpcReduction="10000"/>
          </a:bodyPr>
          <a:lstStyle/>
          <a:p>
            <a:pPr lvl="0"/>
            <a:r>
              <a:rPr lang="en-US" sz="2400" dirty="0"/>
              <a:t>Indicate the water consumption locations in the building (type and number, the ways of use and number of uses);</a:t>
            </a:r>
          </a:p>
          <a:p>
            <a:pPr lvl="0"/>
            <a:r>
              <a:rPr lang="en-US" sz="2400" dirty="0"/>
              <a:t>Check if water is consumed by certain technical systems in the building (e.g., cooling towers, humidifiers, etc.);</a:t>
            </a:r>
          </a:p>
          <a:p>
            <a:pPr lvl="0"/>
            <a:r>
              <a:rPr lang="en-US" sz="2400" dirty="0"/>
              <a:t>Describe how drinking water is supplied;</a:t>
            </a:r>
          </a:p>
          <a:p>
            <a:pPr lvl="0"/>
            <a:r>
              <a:rPr lang="en-US" sz="2400" dirty="0"/>
              <a:t>Describe the condition of the water supply system and network;</a:t>
            </a:r>
          </a:p>
          <a:p>
            <a:pPr lvl="0"/>
            <a:r>
              <a:rPr lang="en-US" sz="2400" dirty="0"/>
              <a:t>Record possible losses and unwanted leakages;</a:t>
            </a:r>
          </a:p>
          <a:p>
            <a:pPr lvl="0"/>
            <a:r>
              <a:rPr lang="en-US" sz="2400" dirty="0"/>
              <a:t>Check if there is a pressure regulation system;</a:t>
            </a:r>
          </a:p>
          <a:p>
            <a:pPr lvl="0"/>
            <a:r>
              <a:rPr lang="en-US" sz="2400" dirty="0"/>
              <a:t>Check if there is a hydrant network, describe its condition and potential losses;</a:t>
            </a:r>
          </a:p>
          <a:p>
            <a:pPr lvl="0"/>
            <a:r>
              <a:rPr lang="en-US" sz="2400" dirty="0"/>
              <a:t>Describe the maintenance of the system</a:t>
            </a:r>
          </a:p>
          <a:p>
            <a:pPr lvl="0"/>
            <a:endParaRPr lang="en-US" sz="2400" dirty="0"/>
          </a:p>
          <a:p>
            <a:pPr lvl="0"/>
            <a:endParaRPr lang="en-US" sz="2400" dirty="0"/>
          </a:p>
          <a:p>
            <a:pPr lvl="0"/>
            <a:endParaRPr lang="en-US" sz="2400" dirty="0"/>
          </a:p>
          <a:p>
            <a:pPr lvl="0"/>
            <a:endParaRPr lang="en-US" sz="2400" dirty="0"/>
          </a:p>
          <a:p>
            <a:pPr lvl="0"/>
            <a:endParaRPr lang="en-US" sz="2400" dirty="0"/>
          </a:p>
        </p:txBody>
      </p:sp>
      <p:pic>
        <p:nvPicPr>
          <p:cNvPr id="4" name="Picture 3" descr="C:\Users\acarcani\Desktop\REEHUB +\Communication template - logo\REEHUB PLUS\LOGO_INTERREG_REEHUB PLUS-200.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750" y="38101"/>
            <a:ext cx="2657475" cy="828094"/>
          </a:xfrm>
          <a:prstGeom prst="rect">
            <a:avLst/>
          </a:prstGeom>
          <a:noFill/>
          <a:ln w="9525">
            <a:noFill/>
            <a:miter lim="800000"/>
            <a:headEnd/>
            <a:tailEnd/>
          </a:ln>
        </p:spPr>
      </p:pic>
      <p:cxnSp>
        <p:nvCxnSpPr>
          <p:cNvPr id="5" name="Connettore diritto 12">
            <a:extLst>
              <a:ext uri="{FF2B5EF4-FFF2-40B4-BE49-F238E27FC236}">
                <a16:creationId xmlns:a16="http://schemas.microsoft.com/office/drawing/2014/main" id="{C62DD1AD-4ADF-4478-B718-88234D297F33}"/>
              </a:ext>
            </a:extLst>
          </p:cNvPr>
          <p:cNvCxnSpPr>
            <a:cxnSpLocks/>
          </p:cNvCxnSpPr>
          <p:nvPr/>
        </p:nvCxnSpPr>
        <p:spPr>
          <a:xfrm>
            <a:off x="178700" y="824284"/>
            <a:ext cx="11844000" cy="360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4" descr="C:\Users\acarcani\Desktop\REEHUB +\LOGO PROJECT PARTNERS LEAD PARTNER REEHUB PLUS\Lead Partner Logo\LOGO BIRD.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15498" y="5943600"/>
            <a:ext cx="762000" cy="762000"/>
          </a:xfrm>
          <a:prstGeom prst="rect">
            <a:avLst/>
          </a:prstGeom>
          <a:noFill/>
        </p:spPr>
      </p:pic>
      <p:pic>
        <p:nvPicPr>
          <p:cNvPr id="7" name="Picture 5" descr="C:\Users\acarcani\Desktop\REEHUB +\LOGO PROJECT PARTNERS LEAD PARTNER REEHUB PLUS\Project Partners Logo\LOGO MI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05200" y="5957212"/>
            <a:ext cx="939800" cy="735687"/>
          </a:xfrm>
          <a:prstGeom prst="rect">
            <a:avLst/>
          </a:prstGeom>
          <a:noFill/>
        </p:spPr>
      </p:pic>
      <p:pic>
        <p:nvPicPr>
          <p:cNvPr id="8" name="Picture 6" descr="C:\Users\acarcani\Desktop\REEHUB +\LOGO PROJECT PARTNERS LEAD PARTNER REEHUB PLUS\Project Partners Logo\LOGO DITNE.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29263" y="6089873"/>
            <a:ext cx="1519237" cy="564927"/>
          </a:xfrm>
          <a:prstGeom prst="rect">
            <a:avLst/>
          </a:prstGeom>
          <a:noFill/>
        </p:spPr>
      </p:pic>
      <p:pic>
        <p:nvPicPr>
          <p:cNvPr id="9" name="Picture 7" descr="C:\Users\acarcani\Desktop\REEHUB +\LOGO PROJECT PARTNERS LEAD PARTNER REEHUB PLUS\Project Partners Logo\LOGO COMUNE DI AGNONE.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150475" y="5958433"/>
            <a:ext cx="517525" cy="764947"/>
          </a:xfrm>
          <a:prstGeom prst="rect">
            <a:avLst/>
          </a:prstGeom>
          <a:noFill/>
        </p:spPr>
      </p:pic>
      <p:pic>
        <p:nvPicPr>
          <p:cNvPr id="10" name="Picture 8" descr="C:\Users\acarcani\Desktop\REEHUB +\LOGO PROJECT PARTNERS LEAD PARTNER REEHUB PLUS\Project Partners Logo\LOGO UCG.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222934" y="5956300"/>
            <a:ext cx="712232" cy="711200"/>
          </a:xfrm>
          <a:prstGeom prst="rect">
            <a:avLst/>
          </a:prstGeom>
          <a:noFill/>
        </p:spPr>
      </p:pic>
      <p:cxnSp>
        <p:nvCxnSpPr>
          <p:cNvPr id="11" name="Connettore diritto 12">
            <a:extLst>
              <a:ext uri="{FF2B5EF4-FFF2-40B4-BE49-F238E27FC236}">
                <a16:creationId xmlns:a16="http://schemas.microsoft.com/office/drawing/2014/main" id="{C62DD1AD-4ADF-4478-B718-88234D297F33}"/>
              </a:ext>
            </a:extLst>
          </p:cNvPr>
          <p:cNvCxnSpPr>
            <a:cxnSpLocks/>
          </p:cNvCxnSpPr>
          <p:nvPr/>
        </p:nvCxnSpPr>
        <p:spPr>
          <a:xfrm>
            <a:off x="153300" y="5840784"/>
            <a:ext cx="11844000" cy="36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48518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927100"/>
            <a:ext cx="10903343" cy="763588"/>
          </a:xfrm>
        </p:spPr>
        <p:txBody>
          <a:bodyPr>
            <a:noAutofit/>
          </a:bodyPr>
          <a:lstStyle/>
          <a:p>
            <a:r>
              <a:rPr lang="en-US" sz="3200" b="1" dirty="0"/>
              <a:t>Specific subsystem: Compressed air system</a:t>
            </a:r>
          </a:p>
        </p:txBody>
      </p:sp>
      <p:sp>
        <p:nvSpPr>
          <p:cNvPr id="3" name="Content Placeholder 2"/>
          <p:cNvSpPr>
            <a:spLocks noGrp="1"/>
          </p:cNvSpPr>
          <p:nvPr>
            <p:ph idx="1"/>
          </p:nvPr>
        </p:nvSpPr>
        <p:spPr>
          <a:xfrm>
            <a:off x="838200" y="1825625"/>
            <a:ext cx="10515600" cy="3933510"/>
          </a:xfrm>
        </p:spPr>
        <p:txBody>
          <a:bodyPr>
            <a:normAutofit fontScale="85000" lnSpcReduction="20000"/>
          </a:bodyPr>
          <a:lstStyle/>
          <a:p>
            <a:pPr lvl="0"/>
            <a:r>
              <a:rPr lang="en-US" sz="2400" dirty="0"/>
              <a:t>Indicate the purpose of the system;</a:t>
            </a:r>
          </a:p>
          <a:p>
            <a:pPr lvl="0"/>
            <a:r>
              <a:rPr lang="en-US" sz="2400" dirty="0"/>
              <a:t>Provide information about compressors (type, manufacturer, number, age);</a:t>
            </a:r>
          </a:p>
          <a:p>
            <a:pPr lvl="0"/>
            <a:r>
              <a:rPr lang="en-US" sz="2400" dirty="0"/>
              <a:t>Specify the total capacity and individual capacities;</a:t>
            </a:r>
          </a:p>
          <a:p>
            <a:pPr lvl="0"/>
            <a:r>
              <a:rPr lang="en-US" sz="2400" dirty="0"/>
              <a:t>Specify the operating pressure in the network;</a:t>
            </a:r>
          </a:p>
          <a:p>
            <a:pPr lvl="0"/>
            <a:r>
              <a:rPr lang="en-US" sz="2400" dirty="0"/>
              <a:t>Specify the operational parameters of the compressor;</a:t>
            </a:r>
          </a:p>
          <a:p>
            <a:pPr lvl="0"/>
            <a:r>
              <a:rPr lang="en-US" sz="2400" dirty="0"/>
              <a:t>Indicate the installed electrical power of the electric motor per compressor;</a:t>
            </a:r>
          </a:p>
          <a:p>
            <a:pPr lvl="0"/>
            <a:r>
              <a:rPr lang="en-US" sz="2400" dirty="0"/>
              <a:t>Provide the data about the compressed air tank (volume, number)</a:t>
            </a:r>
          </a:p>
          <a:p>
            <a:pPr lvl="0"/>
            <a:r>
              <a:rPr lang="en-US" sz="2400" dirty="0"/>
              <a:t>Describe how the system is regulated; </a:t>
            </a:r>
          </a:p>
          <a:p>
            <a:pPr lvl="0"/>
            <a:r>
              <a:rPr lang="en-US" sz="2400" dirty="0"/>
              <a:t>Describe how the compressor is cooled;</a:t>
            </a:r>
          </a:p>
          <a:p>
            <a:pPr lvl="0"/>
            <a:r>
              <a:rPr lang="en-US" sz="2400" dirty="0"/>
              <a:t>Specify the operating regime of the system;</a:t>
            </a:r>
          </a:p>
          <a:p>
            <a:pPr lvl="0"/>
            <a:r>
              <a:rPr lang="en-US" sz="2400" dirty="0"/>
              <a:t>Describe the general condition and efficiency of the system</a:t>
            </a:r>
          </a:p>
        </p:txBody>
      </p:sp>
      <p:pic>
        <p:nvPicPr>
          <p:cNvPr id="4" name="Picture 3" descr="C:\Users\acarcani\Desktop\REEHUB +\Communication template - logo\REEHUB PLUS\LOGO_INTERREG_REEHUB PLUS-200.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750" y="38101"/>
            <a:ext cx="2657475" cy="828094"/>
          </a:xfrm>
          <a:prstGeom prst="rect">
            <a:avLst/>
          </a:prstGeom>
          <a:noFill/>
          <a:ln w="9525">
            <a:noFill/>
            <a:miter lim="800000"/>
            <a:headEnd/>
            <a:tailEnd/>
          </a:ln>
        </p:spPr>
      </p:pic>
      <p:cxnSp>
        <p:nvCxnSpPr>
          <p:cNvPr id="5" name="Connettore diritto 12">
            <a:extLst>
              <a:ext uri="{FF2B5EF4-FFF2-40B4-BE49-F238E27FC236}">
                <a16:creationId xmlns:a16="http://schemas.microsoft.com/office/drawing/2014/main" id="{C62DD1AD-4ADF-4478-B718-88234D297F33}"/>
              </a:ext>
            </a:extLst>
          </p:cNvPr>
          <p:cNvCxnSpPr>
            <a:cxnSpLocks/>
          </p:cNvCxnSpPr>
          <p:nvPr/>
        </p:nvCxnSpPr>
        <p:spPr>
          <a:xfrm>
            <a:off x="178700" y="824284"/>
            <a:ext cx="11844000" cy="360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4" descr="C:\Users\acarcani\Desktop\REEHUB +\LOGO PROJECT PARTNERS LEAD PARTNER REEHUB PLUS\Lead Partner Logo\LOGO BIRD.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15498" y="5943600"/>
            <a:ext cx="762000" cy="762000"/>
          </a:xfrm>
          <a:prstGeom prst="rect">
            <a:avLst/>
          </a:prstGeom>
          <a:noFill/>
        </p:spPr>
      </p:pic>
      <p:pic>
        <p:nvPicPr>
          <p:cNvPr id="7" name="Picture 5" descr="C:\Users\acarcani\Desktop\REEHUB +\LOGO PROJECT PARTNERS LEAD PARTNER REEHUB PLUS\Project Partners Logo\LOGO MI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05200" y="5957212"/>
            <a:ext cx="939800" cy="735687"/>
          </a:xfrm>
          <a:prstGeom prst="rect">
            <a:avLst/>
          </a:prstGeom>
          <a:noFill/>
        </p:spPr>
      </p:pic>
      <p:pic>
        <p:nvPicPr>
          <p:cNvPr id="8" name="Picture 6" descr="C:\Users\acarcani\Desktop\REEHUB +\LOGO PROJECT PARTNERS LEAD PARTNER REEHUB PLUS\Project Partners Logo\LOGO DITNE.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29263" y="6089873"/>
            <a:ext cx="1519237" cy="564927"/>
          </a:xfrm>
          <a:prstGeom prst="rect">
            <a:avLst/>
          </a:prstGeom>
          <a:noFill/>
        </p:spPr>
      </p:pic>
      <p:pic>
        <p:nvPicPr>
          <p:cNvPr id="9" name="Picture 7" descr="C:\Users\acarcani\Desktop\REEHUB +\LOGO PROJECT PARTNERS LEAD PARTNER REEHUB PLUS\Project Partners Logo\LOGO COMUNE DI AGNONE.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150475" y="5958433"/>
            <a:ext cx="517525" cy="764947"/>
          </a:xfrm>
          <a:prstGeom prst="rect">
            <a:avLst/>
          </a:prstGeom>
          <a:noFill/>
        </p:spPr>
      </p:pic>
      <p:pic>
        <p:nvPicPr>
          <p:cNvPr id="10" name="Picture 8" descr="C:\Users\acarcani\Desktop\REEHUB +\LOGO PROJECT PARTNERS LEAD PARTNER REEHUB PLUS\Project Partners Logo\LOGO UCG.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222934" y="5956300"/>
            <a:ext cx="712232" cy="711200"/>
          </a:xfrm>
          <a:prstGeom prst="rect">
            <a:avLst/>
          </a:prstGeom>
          <a:noFill/>
        </p:spPr>
      </p:pic>
      <p:cxnSp>
        <p:nvCxnSpPr>
          <p:cNvPr id="11" name="Connettore diritto 12">
            <a:extLst>
              <a:ext uri="{FF2B5EF4-FFF2-40B4-BE49-F238E27FC236}">
                <a16:creationId xmlns:a16="http://schemas.microsoft.com/office/drawing/2014/main" id="{C62DD1AD-4ADF-4478-B718-88234D297F33}"/>
              </a:ext>
            </a:extLst>
          </p:cNvPr>
          <p:cNvCxnSpPr>
            <a:cxnSpLocks/>
          </p:cNvCxnSpPr>
          <p:nvPr/>
        </p:nvCxnSpPr>
        <p:spPr>
          <a:xfrm>
            <a:off x="153300" y="5840784"/>
            <a:ext cx="11844000" cy="36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40850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927100"/>
            <a:ext cx="10903343" cy="763588"/>
          </a:xfrm>
        </p:spPr>
        <p:txBody>
          <a:bodyPr>
            <a:noAutofit/>
          </a:bodyPr>
          <a:lstStyle/>
          <a:p>
            <a:r>
              <a:rPr lang="en-US" sz="3200" b="1" dirty="0"/>
              <a:t>Step 6 Carrying out the necessary </a:t>
            </a:r>
            <a:r>
              <a:rPr lang="en-US" sz="3200" b="1" dirty="0">
                <a:solidFill>
                  <a:srgbClr val="FF0000"/>
                </a:solidFill>
                <a:effectLst>
                  <a:outerShdw blurRad="38100" dist="38100" dir="2700000" algn="tl">
                    <a:srgbClr val="000000">
                      <a:alpha val="43137"/>
                    </a:srgbClr>
                  </a:outerShdw>
                </a:effectLst>
              </a:rPr>
              <a:t>measurements</a:t>
            </a:r>
          </a:p>
        </p:txBody>
      </p:sp>
      <p:sp>
        <p:nvSpPr>
          <p:cNvPr id="3" name="Content Placeholder 2"/>
          <p:cNvSpPr>
            <a:spLocks noGrp="1"/>
          </p:cNvSpPr>
          <p:nvPr>
            <p:ph idx="1"/>
          </p:nvPr>
        </p:nvSpPr>
        <p:spPr>
          <a:xfrm>
            <a:off x="838200" y="1825625"/>
            <a:ext cx="10515600" cy="3933510"/>
          </a:xfrm>
        </p:spPr>
        <p:txBody>
          <a:bodyPr>
            <a:normAutofit/>
          </a:bodyPr>
          <a:lstStyle/>
          <a:p>
            <a:pPr marL="0" indent="0">
              <a:buNone/>
            </a:pPr>
            <a:r>
              <a:rPr lang="en-US" sz="2400" dirty="0"/>
              <a:t>The measurement plan must answer the following questions:</a:t>
            </a:r>
          </a:p>
          <a:p>
            <a:pPr lvl="0"/>
            <a:r>
              <a:rPr lang="en-US" sz="2400" b="1" dirty="0"/>
              <a:t>Who performs </a:t>
            </a:r>
            <a:r>
              <a:rPr lang="en-US" sz="2400" dirty="0"/>
              <a:t>the measurement? </a:t>
            </a:r>
          </a:p>
          <a:p>
            <a:pPr lvl="0"/>
            <a:r>
              <a:rPr lang="en-US" sz="2400" b="1" dirty="0"/>
              <a:t>Where is </a:t>
            </a:r>
            <a:r>
              <a:rPr lang="en-US" sz="2400" dirty="0"/>
              <a:t>the measurement carried out?</a:t>
            </a:r>
          </a:p>
          <a:p>
            <a:pPr lvl="0"/>
            <a:r>
              <a:rPr lang="en-US" sz="2400" b="1" dirty="0"/>
              <a:t>How long </a:t>
            </a:r>
            <a:r>
              <a:rPr lang="en-US" sz="2400" dirty="0"/>
              <a:t>does the measuring take?</a:t>
            </a:r>
          </a:p>
          <a:p>
            <a:pPr lvl="0"/>
            <a:r>
              <a:rPr lang="en-US" sz="2400" b="1" dirty="0"/>
              <a:t>Who</a:t>
            </a:r>
            <a:r>
              <a:rPr lang="en-US" sz="2400" dirty="0"/>
              <a:t>, on the part of the users, approved the measuring?</a:t>
            </a:r>
          </a:p>
          <a:p>
            <a:pPr lvl="0"/>
            <a:r>
              <a:rPr lang="en-US" sz="2400" b="1" dirty="0"/>
              <a:t>What equipment </a:t>
            </a:r>
            <a:r>
              <a:rPr lang="en-US" sz="2400" dirty="0"/>
              <a:t>is used for measurement?</a:t>
            </a:r>
          </a:p>
          <a:p>
            <a:pPr lvl="0"/>
            <a:r>
              <a:rPr lang="en-US" sz="2400" b="1" dirty="0"/>
              <a:t>Who controls </a:t>
            </a:r>
            <a:r>
              <a:rPr lang="en-US" sz="2400" dirty="0"/>
              <a:t>the measurement?</a:t>
            </a:r>
          </a:p>
          <a:p>
            <a:endParaRPr lang="en-US" sz="2400" dirty="0"/>
          </a:p>
        </p:txBody>
      </p:sp>
      <p:pic>
        <p:nvPicPr>
          <p:cNvPr id="4" name="Picture 3" descr="C:\Users\acarcani\Desktop\REEHUB +\Communication template - logo\REEHUB PLUS\LOGO_INTERREG_REEHUB PLUS-200.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750" y="38101"/>
            <a:ext cx="2657475" cy="828094"/>
          </a:xfrm>
          <a:prstGeom prst="rect">
            <a:avLst/>
          </a:prstGeom>
          <a:noFill/>
          <a:ln w="9525">
            <a:noFill/>
            <a:miter lim="800000"/>
            <a:headEnd/>
            <a:tailEnd/>
          </a:ln>
        </p:spPr>
      </p:pic>
      <p:cxnSp>
        <p:nvCxnSpPr>
          <p:cNvPr id="5" name="Connettore diritto 12">
            <a:extLst>
              <a:ext uri="{FF2B5EF4-FFF2-40B4-BE49-F238E27FC236}">
                <a16:creationId xmlns:a16="http://schemas.microsoft.com/office/drawing/2014/main" id="{C62DD1AD-4ADF-4478-B718-88234D297F33}"/>
              </a:ext>
            </a:extLst>
          </p:cNvPr>
          <p:cNvCxnSpPr>
            <a:cxnSpLocks/>
          </p:cNvCxnSpPr>
          <p:nvPr/>
        </p:nvCxnSpPr>
        <p:spPr>
          <a:xfrm>
            <a:off x="178700" y="824284"/>
            <a:ext cx="11844000" cy="360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4" descr="C:\Users\acarcani\Desktop\REEHUB +\LOGO PROJECT PARTNERS LEAD PARTNER REEHUB PLUS\Lead Partner Logo\LOGO BIRD.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15498" y="5943600"/>
            <a:ext cx="762000" cy="762000"/>
          </a:xfrm>
          <a:prstGeom prst="rect">
            <a:avLst/>
          </a:prstGeom>
          <a:noFill/>
        </p:spPr>
      </p:pic>
      <p:pic>
        <p:nvPicPr>
          <p:cNvPr id="7" name="Picture 5" descr="C:\Users\acarcani\Desktop\REEHUB +\LOGO PROJECT PARTNERS LEAD PARTNER REEHUB PLUS\Project Partners Logo\LOGO MI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05200" y="5957212"/>
            <a:ext cx="939800" cy="735687"/>
          </a:xfrm>
          <a:prstGeom prst="rect">
            <a:avLst/>
          </a:prstGeom>
          <a:noFill/>
        </p:spPr>
      </p:pic>
      <p:pic>
        <p:nvPicPr>
          <p:cNvPr id="8" name="Picture 6" descr="C:\Users\acarcani\Desktop\REEHUB +\LOGO PROJECT PARTNERS LEAD PARTNER REEHUB PLUS\Project Partners Logo\LOGO DITNE.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29263" y="6089873"/>
            <a:ext cx="1519237" cy="564927"/>
          </a:xfrm>
          <a:prstGeom prst="rect">
            <a:avLst/>
          </a:prstGeom>
          <a:noFill/>
        </p:spPr>
      </p:pic>
      <p:pic>
        <p:nvPicPr>
          <p:cNvPr id="9" name="Picture 7" descr="C:\Users\acarcani\Desktop\REEHUB +\LOGO PROJECT PARTNERS LEAD PARTNER REEHUB PLUS\Project Partners Logo\LOGO COMUNE DI AGNONE.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150475" y="5958433"/>
            <a:ext cx="517525" cy="764947"/>
          </a:xfrm>
          <a:prstGeom prst="rect">
            <a:avLst/>
          </a:prstGeom>
          <a:noFill/>
        </p:spPr>
      </p:pic>
      <p:pic>
        <p:nvPicPr>
          <p:cNvPr id="10" name="Picture 8" descr="C:\Users\acarcani\Desktop\REEHUB +\LOGO PROJECT PARTNERS LEAD PARTNER REEHUB PLUS\Project Partners Logo\LOGO UCG.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222934" y="5956300"/>
            <a:ext cx="712232" cy="711200"/>
          </a:xfrm>
          <a:prstGeom prst="rect">
            <a:avLst/>
          </a:prstGeom>
          <a:noFill/>
        </p:spPr>
      </p:pic>
      <p:cxnSp>
        <p:nvCxnSpPr>
          <p:cNvPr id="11" name="Connettore diritto 12">
            <a:extLst>
              <a:ext uri="{FF2B5EF4-FFF2-40B4-BE49-F238E27FC236}">
                <a16:creationId xmlns:a16="http://schemas.microsoft.com/office/drawing/2014/main" id="{C62DD1AD-4ADF-4478-B718-88234D297F33}"/>
              </a:ext>
            </a:extLst>
          </p:cNvPr>
          <p:cNvCxnSpPr>
            <a:cxnSpLocks/>
          </p:cNvCxnSpPr>
          <p:nvPr/>
        </p:nvCxnSpPr>
        <p:spPr>
          <a:xfrm>
            <a:off x="153300" y="5840784"/>
            <a:ext cx="11844000" cy="36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25819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927100"/>
            <a:ext cx="10903343" cy="763588"/>
          </a:xfrm>
        </p:spPr>
        <p:txBody>
          <a:bodyPr>
            <a:noAutofit/>
          </a:bodyPr>
          <a:lstStyle/>
          <a:p>
            <a:r>
              <a:rPr lang="en-US" sz="3200" b="1" dirty="0"/>
              <a:t>Step 6 Carrying out the necessary measurements</a:t>
            </a:r>
          </a:p>
        </p:txBody>
      </p:sp>
      <p:pic>
        <p:nvPicPr>
          <p:cNvPr id="4" name="Picture 3" descr="C:\Users\acarcani\Desktop\REEHUB +\Communication template - logo\REEHUB PLUS\LOGO_INTERREG_REEHUB PLUS-200.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750" y="38101"/>
            <a:ext cx="2657475" cy="828094"/>
          </a:xfrm>
          <a:prstGeom prst="rect">
            <a:avLst/>
          </a:prstGeom>
          <a:noFill/>
          <a:ln w="9525">
            <a:noFill/>
            <a:miter lim="800000"/>
            <a:headEnd/>
            <a:tailEnd/>
          </a:ln>
        </p:spPr>
      </p:pic>
      <p:cxnSp>
        <p:nvCxnSpPr>
          <p:cNvPr id="5" name="Connettore diritto 12">
            <a:extLst>
              <a:ext uri="{FF2B5EF4-FFF2-40B4-BE49-F238E27FC236}">
                <a16:creationId xmlns:a16="http://schemas.microsoft.com/office/drawing/2014/main" id="{C62DD1AD-4ADF-4478-B718-88234D297F33}"/>
              </a:ext>
            </a:extLst>
          </p:cNvPr>
          <p:cNvCxnSpPr>
            <a:cxnSpLocks/>
          </p:cNvCxnSpPr>
          <p:nvPr/>
        </p:nvCxnSpPr>
        <p:spPr>
          <a:xfrm>
            <a:off x="178700" y="824284"/>
            <a:ext cx="11844000" cy="360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4" descr="C:\Users\acarcani\Desktop\REEHUB +\LOGO PROJECT PARTNERS LEAD PARTNER REEHUB PLUS\Lead Partner Logo\LOGO BIRD.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15498" y="5943600"/>
            <a:ext cx="762000" cy="762000"/>
          </a:xfrm>
          <a:prstGeom prst="rect">
            <a:avLst/>
          </a:prstGeom>
          <a:noFill/>
        </p:spPr>
      </p:pic>
      <p:pic>
        <p:nvPicPr>
          <p:cNvPr id="7" name="Picture 5" descr="C:\Users\acarcani\Desktop\REEHUB +\LOGO PROJECT PARTNERS LEAD PARTNER REEHUB PLUS\Project Partners Logo\LOGO MI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05200" y="5957212"/>
            <a:ext cx="939800" cy="735687"/>
          </a:xfrm>
          <a:prstGeom prst="rect">
            <a:avLst/>
          </a:prstGeom>
          <a:noFill/>
        </p:spPr>
      </p:pic>
      <p:pic>
        <p:nvPicPr>
          <p:cNvPr id="8" name="Picture 6" descr="C:\Users\acarcani\Desktop\REEHUB +\LOGO PROJECT PARTNERS LEAD PARTNER REEHUB PLUS\Project Partners Logo\LOGO DITNE.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29263" y="6089873"/>
            <a:ext cx="1519237" cy="564927"/>
          </a:xfrm>
          <a:prstGeom prst="rect">
            <a:avLst/>
          </a:prstGeom>
          <a:noFill/>
        </p:spPr>
      </p:pic>
      <p:pic>
        <p:nvPicPr>
          <p:cNvPr id="9" name="Picture 7" descr="C:\Users\acarcani\Desktop\REEHUB +\LOGO PROJECT PARTNERS LEAD PARTNER REEHUB PLUS\Project Partners Logo\LOGO COMUNE DI AGNONE.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150475" y="5958433"/>
            <a:ext cx="517525" cy="764947"/>
          </a:xfrm>
          <a:prstGeom prst="rect">
            <a:avLst/>
          </a:prstGeom>
          <a:noFill/>
        </p:spPr>
      </p:pic>
      <p:pic>
        <p:nvPicPr>
          <p:cNvPr id="10" name="Picture 8" descr="C:\Users\acarcani\Desktop\REEHUB +\LOGO PROJECT PARTNERS LEAD PARTNER REEHUB PLUS\Project Partners Logo\LOGO UCG.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222934" y="5956300"/>
            <a:ext cx="712232" cy="711200"/>
          </a:xfrm>
          <a:prstGeom prst="rect">
            <a:avLst/>
          </a:prstGeom>
          <a:noFill/>
        </p:spPr>
      </p:pic>
      <p:cxnSp>
        <p:nvCxnSpPr>
          <p:cNvPr id="11" name="Connettore diritto 12">
            <a:extLst>
              <a:ext uri="{FF2B5EF4-FFF2-40B4-BE49-F238E27FC236}">
                <a16:creationId xmlns:a16="http://schemas.microsoft.com/office/drawing/2014/main" id="{C62DD1AD-4ADF-4478-B718-88234D297F33}"/>
              </a:ext>
            </a:extLst>
          </p:cNvPr>
          <p:cNvCxnSpPr>
            <a:cxnSpLocks/>
          </p:cNvCxnSpPr>
          <p:nvPr/>
        </p:nvCxnSpPr>
        <p:spPr>
          <a:xfrm>
            <a:off x="153300" y="5840784"/>
            <a:ext cx="11844000" cy="36000"/>
          </a:xfrm>
          <a:prstGeom prst="line">
            <a:avLst/>
          </a:prstGeom>
        </p:spPr>
        <p:style>
          <a:lnRef idx="1">
            <a:schemeClr val="accent1"/>
          </a:lnRef>
          <a:fillRef idx="0">
            <a:schemeClr val="accent1"/>
          </a:fillRef>
          <a:effectRef idx="0">
            <a:schemeClr val="accent1"/>
          </a:effectRef>
          <a:fontRef idx="minor">
            <a:schemeClr val="tx1"/>
          </a:fontRef>
        </p:style>
      </p:cxnSp>
      <p:pic>
        <p:nvPicPr>
          <p:cNvPr id="27650" name="Picture 2" descr="Energy Audit Tools | Energy audit, Gas detector, Thermal imagi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075715" y="1631634"/>
            <a:ext cx="5503335" cy="4127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80683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838200" y="946623"/>
            <a:ext cx="10515600" cy="744065"/>
          </a:xfrm>
        </p:spPr>
        <p:txBody>
          <a:bodyPr>
            <a:normAutofit fontScale="90000"/>
          </a:bodyPr>
          <a:lstStyle/>
          <a:p>
            <a:r>
              <a:rPr lang="en-US" dirty="0"/>
              <a:t>Phase 4: Activities after the site visit</a:t>
            </a:r>
            <a:endParaRPr lang="en-US" b="1" dirty="0"/>
          </a:p>
        </p:txBody>
      </p:sp>
      <p:sp>
        <p:nvSpPr>
          <p:cNvPr id="13" name="Content Placeholder 12"/>
          <p:cNvSpPr>
            <a:spLocks noGrp="1"/>
          </p:cNvSpPr>
          <p:nvPr>
            <p:ph idx="1"/>
          </p:nvPr>
        </p:nvSpPr>
        <p:spPr>
          <a:xfrm>
            <a:off x="838200" y="1825625"/>
            <a:ext cx="10515600" cy="3802070"/>
          </a:xfrm>
        </p:spPr>
        <p:txBody>
          <a:bodyPr>
            <a:normAutofit/>
          </a:bodyPr>
          <a:lstStyle/>
          <a:p>
            <a:pPr marL="0" indent="0">
              <a:buNone/>
            </a:pPr>
            <a:r>
              <a:rPr lang="en-US" dirty="0"/>
              <a:t>After visiting the site, the auditor needs to </a:t>
            </a:r>
            <a:r>
              <a:rPr lang="en-US" b="1" dirty="0">
                <a:solidFill>
                  <a:srgbClr val="FF0000"/>
                </a:solidFill>
              </a:rPr>
              <a:t>examine all the data obtained from the activities during the preparation and building survey phases</a:t>
            </a:r>
            <a:r>
              <a:rPr lang="en-US" dirty="0"/>
              <a:t>, upon which he/she</a:t>
            </a:r>
          </a:p>
          <a:p>
            <a:endParaRPr lang="en-US" dirty="0"/>
          </a:p>
        </p:txBody>
      </p:sp>
      <p:pic>
        <p:nvPicPr>
          <p:cNvPr id="4" name="Picture 3" descr="C:\Users\acarcani\Desktop\REEHUB +\Communication template - logo\REEHUB PLUS\LOGO_INTERREG_REEHUB PLUS-200.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750" y="38101"/>
            <a:ext cx="2657475" cy="828094"/>
          </a:xfrm>
          <a:prstGeom prst="rect">
            <a:avLst/>
          </a:prstGeom>
          <a:noFill/>
          <a:ln w="9525">
            <a:noFill/>
            <a:miter lim="800000"/>
            <a:headEnd/>
            <a:tailEnd/>
          </a:ln>
        </p:spPr>
      </p:pic>
      <p:cxnSp>
        <p:nvCxnSpPr>
          <p:cNvPr id="5" name="Connettore diritto 12">
            <a:extLst>
              <a:ext uri="{FF2B5EF4-FFF2-40B4-BE49-F238E27FC236}">
                <a16:creationId xmlns:a16="http://schemas.microsoft.com/office/drawing/2014/main" id="{C62DD1AD-4ADF-4478-B718-88234D297F33}"/>
              </a:ext>
            </a:extLst>
          </p:cNvPr>
          <p:cNvCxnSpPr>
            <a:cxnSpLocks/>
          </p:cNvCxnSpPr>
          <p:nvPr/>
        </p:nvCxnSpPr>
        <p:spPr>
          <a:xfrm>
            <a:off x="178700" y="824284"/>
            <a:ext cx="11844000" cy="360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4" descr="C:\Users\acarcani\Desktop\REEHUB +\LOGO PROJECT PARTNERS LEAD PARTNER REEHUB PLUS\Lead Partner Logo\LOGO BIRD.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15498" y="5943600"/>
            <a:ext cx="762000" cy="762000"/>
          </a:xfrm>
          <a:prstGeom prst="rect">
            <a:avLst/>
          </a:prstGeom>
          <a:noFill/>
        </p:spPr>
      </p:pic>
      <p:pic>
        <p:nvPicPr>
          <p:cNvPr id="7" name="Picture 5" descr="C:\Users\acarcani\Desktop\REEHUB +\LOGO PROJECT PARTNERS LEAD PARTNER REEHUB PLUS\Project Partners Logo\LOGO MI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05200" y="5957212"/>
            <a:ext cx="939800" cy="735687"/>
          </a:xfrm>
          <a:prstGeom prst="rect">
            <a:avLst/>
          </a:prstGeom>
          <a:noFill/>
        </p:spPr>
      </p:pic>
      <p:pic>
        <p:nvPicPr>
          <p:cNvPr id="8" name="Picture 6" descr="C:\Users\acarcani\Desktop\REEHUB +\LOGO PROJECT PARTNERS LEAD PARTNER REEHUB PLUS\Project Partners Logo\LOGO DITNE.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29263" y="6089873"/>
            <a:ext cx="1519237" cy="564927"/>
          </a:xfrm>
          <a:prstGeom prst="rect">
            <a:avLst/>
          </a:prstGeom>
          <a:noFill/>
        </p:spPr>
      </p:pic>
      <p:pic>
        <p:nvPicPr>
          <p:cNvPr id="9" name="Picture 7" descr="C:\Users\acarcani\Desktop\REEHUB +\LOGO PROJECT PARTNERS LEAD PARTNER REEHUB PLUS\Project Partners Logo\LOGO COMUNE DI AGNONE.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150475" y="5958433"/>
            <a:ext cx="517525" cy="764947"/>
          </a:xfrm>
          <a:prstGeom prst="rect">
            <a:avLst/>
          </a:prstGeom>
          <a:noFill/>
        </p:spPr>
      </p:pic>
      <p:pic>
        <p:nvPicPr>
          <p:cNvPr id="10" name="Picture 8" descr="C:\Users\acarcani\Desktop\REEHUB +\LOGO PROJECT PARTNERS LEAD PARTNER REEHUB PLUS\Project Partners Logo\LOGO UCG.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222934" y="5956300"/>
            <a:ext cx="712232" cy="711200"/>
          </a:xfrm>
          <a:prstGeom prst="rect">
            <a:avLst/>
          </a:prstGeom>
          <a:noFill/>
        </p:spPr>
      </p:pic>
      <p:cxnSp>
        <p:nvCxnSpPr>
          <p:cNvPr id="11" name="Connettore diritto 12">
            <a:extLst>
              <a:ext uri="{FF2B5EF4-FFF2-40B4-BE49-F238E27FC236}">
                <a16:creationId xmlns:a16="http://schemas.microsoft.com/office/drawing/2014/main" id="{C62DD1AD-4ADF-4478-B718-88234D297F33}"/>
              </a:ext>
            </a:extLst>
          </p:cNvPr>
          <p:cNvCxnSpPr>
            <a:cxnSpLocks/>
          </p:cNvCxnSpPr>
          <p:nvPr/>
        </p:nvCxnSpPr>
        <p:spPr>
          <a:xfrm>
            <a:off x="153300" y="5840784"/>
            <a:ext cx="11844000" cy="36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5669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838200" y="1073373"/>
            <a:ext cx="10515600" cy="4554322"/>
          </a:xfrm>
        </p:spPr>
        <p:txBody>
          <a:bodyPr>
            <a:normAutofit fontScale="77500" lnSpcReduction="20000"/>
          </a:bodyPr>
          <a:lstStyle/>
          <a:p>
            <a:pPr marL="0" indent="0">
              <a:buNone/>
            </a:pPr>
            <a:r>
              <a:rPr lang="en-US" dirty="0"/>
              <a:t>These measures refer to:</a:t>
            </a:r>
          </a:p>
          <a:p>
            <a:pPr lvl="0"/>
            <a:r>
              <a:rPr lang="en-US" dirty="0"/>
              <a:t>Improving the thermal properties of the </a:t>
            </a:r>
            <a:r>
              <a:rPr lang="en-US" b="1" dirty="0">
                <a:solidFill>
                  <a:srgbClr val="FF0000"/>
                </a:solidFill>
              </a:rPr>
              <a:t>external envelope</a:t>
            </a:r>
            <a:r>
              <a:rPr lang="en-US" dirty="0"/>
              <a:t>;</a:t>
            </a:r>
          </a:p>
          <a:p>
            <a:pPr lvl="0"/>
            <a:r>
              <a:rPr lang="en-US" dirty="0"/>
              <a:t>Replacing or improving the </a:t>
            </a:r>
            <a:r>
              <a:rPr lang="en-US" b="1" dirty="0">
                <a:solidFill>
                  <a:srgbClr val="FF0000"/>
                </a:solidFill>
              </a:rPr>
              <a:t>heating system</a:t>
            </a:r>
            <a:r>
              <a:rPr lang="en-US" dirty="0"/>
              <a:t>;</a:t>
            </a:r>
          </a:p>
          <a:p>
            <a:pPr lvl="0"/>
            <a:r>
              <a:rPr lang="en-US" dirty="0"/>
              <a:t>Replacing or improving the </a:t>
            </a:r>
            <a:r>
              <a:rPr lang="en-US" b="1" dirty="0">
                <a:solidFill>
                  <a:srgbClr val="FF0000"/>
                </a:solidFill>
              </a:rPr>
              <a:t>ventilation system</a:t>
            </a:r>
            <a:r>
              <a:rPr lang="en-US" dirty="0"/>
              <a:t>;</a:t>
            </a:r>
          </a:p>
          <a:p>
            <a:pPr lvl="0"/>
            <a:r>
              <a:rPr lang="en-US" dirty="0"/>
              <a:t>Replacing or improving the </a:t>
            </a:r>
            <a:r>
              <a:rPr lang="en-US" b="1" dirty="0">
                <a:solidFill>
                  <a:srgbClr val="FF0000"/>
                </a:solidFill>
              </a:rPr>
              <a:t>cooling system</a:t>
            </a:r>
            <a:r>
              <a:rPr lang="en-US" dirty="0"/>
              <a:t>; </a:t>
            </a:r>
          </a:p>
          <a:p>
            <a:pPr lvl="0"/>
            <a:r>
              <a:rPr lang="en-US" dirty="0"/>
              <a:t>Replacing or improving the </a:t>
            </a:r>
            <a:r>
              <a:rPr lang="en-US" b="1" dirty="0">
                <a:solidFill>
                  <a:srgbClr val="FF0000"/>
                </a:solidFill>
              </a:rPr>
              <a:t>air conditioning system</a:t>
            </a:r>
            <a:r>
              <a:rPr lang="en-US" dirty="0"/>
              <a:t>;</a:t>
            </a:r>
          </a:p>
          <a:p>
            <a:pPr lvl="0"/>
            <a:r>
              <a:rPr lang="en-US" dirty="0"/>
              <a:t>Replacing or improving the </a:t>
            </a:r>
            <a:r>
              <a:rPr lang="en-US" b="1" dirty="0">
                <a:solidFill>
                  <a:srgbClr val="FF0000"/>
                </a:solidFill>
              </a:rPr>
              <a:t>domestic (sanitary) hot water </a:t>
            </a:r>
            <a:r>
              <a:rPr lang="en-US" dirty="0"/>
              <a:t>preparation system; </a:t>
            </a:r>
          </a:p>
          <a:p>
            <a:pPr lvl="0"/>
            <a:r>
              <a:rPr lang="en-US" dirty="0"/>
              <a:t>Improving the </a:t>
            </a:r>
            <a:r>
              <a:rPr lang="en-US" b="1" dirty="0">
                <a:solidFill>
                  <a:srgbClr val="FF0000"/>
                </a:solidFill>
              </a:rPr>
              <a:t>lighting system </a:t>
            </a:r>
            <a:r>
              <a:rPr lang="en-US" dirty="0"/>
              <a:t>and the system of </a:t>
            </a:r>
            <a:r>
              <a:rPr lang="en-US" b="1" dirty="0">
                <a:solidFill>
                  <a:srgbClr val="FF0000"/>
                </a:solidFill>
              </a:rPr>
              <a:t>electric appliances </a:t>
            </a:r>
            <a:r>
              <a:rPr lang="en-US" dirty="0"/>
              <a:t>(consumers); </a:t>
            </a:r>
          </a:p>
          <a:p>
            <a:pPr lvl="0"/>
            <a:r>
              <a:rPr lang="en-US" b="1" dirty="0">
                <a:solidFill>
                  <a:srgbClr val="FF0000"/>
                </a:solidFill>
              </a:rPr>
              <a:t>Replacing fuel</a:t>
            </a:r>
            <a:r>
              <a:rPr lang="en-US" dirty="0">
                <a:solidFill>
                  <a:srgbClr val="FF0000"/>
                </a:solidFill>
              </a:rPr>
              <a:t> </a:t>
            </a:r>
            <a:r>
              <a:rPr lang="en-US" dirty="0"/>
              <a:t>in cases when it is economically and environmentally cost-effective; </a:t>
            </a:r>
          </a:p>
          <a:p>
            <a:pPr lvl="0"/>
            <a:r>
              <a:rPr lang="en-US" dirty="0"/>
              <a:t>Introducing </a:t>
            </a:r>
            <a:r>
              <a:rPr lang="en-US" b="1" dirty="0">
                <a:solidFill>
                  <a:srgbClr val="FF0000"/>
                </a:solidFill>
              </a:rPr>
              <a:t>renewable energy sources</a:t>
            </a:r>
            <a:r>
              <a:rPr lang="en-US" dirty="0"/>
              <a:t>; </a:t>
            </a:r>
          </a:p>
          <a:p>
            <a:pPr lvl="0"/>
            <a:r>
              <a:rPr lang="en-US" dirty="0"/>
              <a:t>Using </a:t>
            </a:r>
            <a:r>
              <a:rPr lang="en-US" b="1" dirty="0">
                <a:solidFill>
                  <a:srgbClr val="FF0000"/>
                </a:solidFill>
              </a:rPr>
              <a:t>water</a:t>
            </a:r>
            <a:r>
              <a:rPr lang="en-US" b="1" dirty="0"/>
              <a:t> </a:t>
            </a:r>
            <a:r>
              <a:rPr lang="en-US" dirty="0"/>
              <a:t>rationally;</a:t>
            </a:r>
          </a:p>
          <a:p>
            <a:pPr lvl="0"/>
            <a:r>
              <a:rPr lang="en-US" dirty="0"/>
              <a:t>Improving the </a:t>
            </a:r>
            <a:r>
              <a:rPr lang="en-US" b="1" dirty="0">
                <a:solidFill>
                  <a:srgbClr val="FF0000"/>
                </a:solidFill>
              </a:rPr>
              <a:t>control and management system</a:t>
            </a:r>
            <a:r>
              <a:rPr lang="en-US" dirty="0"/>
              <a:t>.</a:t>
            </a:r>
          </a:p>
        </p:txBody>
      </p:sp>
      <p:pic>
        <p:nvPicPr>
          <p:cNvPr id="4" name="Picture 3" descr="C:\Users\acarcani\Desktop\REEHUB +\Communication template - logo\REEHUB PLUS\LOGO_INTERREG_REEHUB PLUS-200.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750" y="38101"/>
            <a:ext cx="2657475" cy="828094"/>
          </a:xfrm>
          <a:prstGeom prst="rect">
            <a:avLst/>
          </a:prstGeom>
          <a:noFill/>
          <a:ln w="9525">
            <a:noFill/>
            <a:miter lim="800000"/>
            <a:headEnd/>
            <a:tailEnd/>
          </a:ln>
        </p:spPr>
      </p:pic>
      <p:cxnSp>
        <p:nvCxnSpPr>
          <p:cNvPr id="5" name="Connettore diritto 12">
            <a:extLst>
              <a:ext uri="{FF2B5EF4-FFF2-40B4-BE49-F238E27FC236}">
                <a16:creationId xmlns:a16="http://schemas.microsoft.com/office/drawing/2014/main" id="{C62DD1AD-4ADF-4478-B718-88234D297F33}"/>
              </a:ext>
            </a:extLst>
          </p:cNvPr>
          <p:cNvCxnSpPr>
            <a:cxnSpLocks/>
          </p:cNvCxnSpPr>
          <p:nvPr/>
        </p:nvCxnSpPr>
        <p:spPr>
          <a:xfrm>
            <a:off x="178700" y="824284"/>
            <a:ext cx="11844000" cy="360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4" descr="C:\Users\acarcani\Desktop\REEHUB +\LOGO PROJECT PARTNERS LEAD PARTNER REEHUB PLUS\Lead Partner Logo\LOGO BIRD.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15498" y="5943600"/>
            <a:ext cx="762000" cy="762000"/>
          </a:xfrm>
          <a:prstGeom prst="rect">
            <a:avLst/>
          </a:prstGeom>
          <a:noFill/>
        </p:spPr>
      </p:pic>
      <p:pic>
        <p:nvPicPr>
          <p:cNvPr id="7" name="Picture 5" descr="C:\Users\acarcani\Desktop\REEHUB +\LOGO PROJECT PARTNERS LEAD PARTNER REEHUB PLUS\Project Partners Logo\LOGO MI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05200" y="5957212"/>
            <a:ext cx="939800" cy="735687"/>
          </a:xfrm>
          <a:prstGeom prst="rect">
            <a:avLst/>
          </a:prstGeom>
          <a:noFill/>
        </p:spPr>
      </p:pic>
      <p:pic>
        <p:nvPicPr>
          <p:cNvPr id="8" name="Picture 6" descr="C:\Users\acarcani\Desktop\REEHUB +\LOGO PROJECT PARTNERS LEAD PARTNER REEHUB PLUS\Project Partners Logo\LOGO DITNE.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29263" y="6089873"/>
            <a:ext cx="1519237" cy="564927"/>
          </a:xfrm>
          <a:prstGeom prst="rect">
            <a:avLst/>
          </a:prstGeom>
          <a:noFill/>
        </p:spPr>
      </p:pic>
      <p:pic>
        <p:nvPicPr>
          <p:cNvPr id="9" name="Picture 7" descr="C:\Users\acarcani\Desktop\REEHUB +\LOGO PROJECT PARTNERS LEAD PARTNER REEHUB PLUS\Project Partners Logo\LOGO COMUNE DI AGNONE.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150475" y="5958433"/>
            <a:ext cx="517525" cy="764947"/>
          </a:xfrm>
          <a:prstGeom prst="rect">
            <a:avLst/>
          </a:prstGeom>
          <a:noFill/>
        </p:spPr>
      </p:pic>
      <p:pic>
        <p:nvPicPr>
          <p:cNvPr id="10" name="Picture 8" descr="C:\Users\acarcani\Desktop\REEHUB +\LOGO PROJECT PARTNERS LEAD PARTNER REEHUB PLUS\Project Partners Logo\LOGO UCG.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222934" y="5956300"/>
            <a:ext cx="712232" cy="711200"/>
          </a:xfrm>
          <a:prstGeom prst="rect">
            <a:avLst/>
          </a:prstGeom>
          <a:noFill/>
        </p:spPr>
      </p:pic>
      <p:cxnSp>
        <p:nvCxnSpPr>
          <p:cNvPr id="11" name="Connettore diritto 12">
            <a:extLst>
              <a:ext uri="{FF2B5EF4-FFF2-40B4-BE49-F238E27FC236}">
                <a16:creationId xmlns:a16="http://schemas.microsoft.com/office/drawing/2014/main" id="{C62DD1AD-4ADF-4478-B718-88234D297F33}"/>
              </a:ext>
            </a:extLst>
          </p:cNvPr>
          <p:cNvCxnSpPr>
            <a:cxnSpLocks/>
          </p:cNvCxnSpPr>
          <p:nvPr/>
        </p:nvCxnSpPr>
        <p:spPr>
          <a:xfrm>
            <a:off x="153300" y="5840784"/>
            <a:ext cx="11844000" cy="36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24025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838200" y="1073373"/>
            <a:ext cx="10515600" cy="4685762"/>
          </a:xfrm>
        </p:spPr>
        <p:txBody>
          <a:bodyPr>
            <a:normAutofit fontScale="92500" lnSpcReduction="10000"/>
          </a:bodyPr>
          <a:lstStyle/>
          <a:p>
            <a:r>
              <a:rPr lang="en-US" dirty="0"/>
              <a:t>Analysis of </a:t>
            </a:r>
            <a:r>
              <a:rPr lang="en-US" b="1" dirty="0">
                <a:solidFill>
                  <a:srgbClr val="FF0000"/>
                </a:solidFill>
              </a:rPr>
              <a:t>thermal characteristics of the building’s external envelope</a:t>
            </a:r>
          </a:p>
          <a:p>
            <a:r>
              <a:rPr lang="en-US" dirty="0"/>
              <a:t>Analysis of </a:t>
            </a:r>
            <a:r>
              <a:rPr lang="en-US" u="sng" dirty="0">
                <a:effectLst>
                  <a:outerShdw blurRad="38100" dist="38100" dir="2700000" algn="tl">
                    <a:srgbClr val="000000">
                      <a:alpha val="43137"/>
                    </a:srgbClr>
                  </a:outerShdw>
                </a:effectLst>
              </a:rPr>
              <a:t>energy characteristics </a:t>
            </a:r>
            <a:r>
              <a:rPr lang="en-US" dirty="0"/>
              <a:t>of the </a:t>
            </a:r>
            <a:r>
              <a:rPr lang="en-US" b="1" dirty="0">
                <a:solidFill>
                  <a:srgbClr val="00B0F0"/>
                </a:solidFill>
              </a:rPr>
              <a:t>heating system</a:t>
            </a:r>
          </a:p>
          <a:p>
            <a:r>
              <a:rPr lang="en-US" dirty="0"/>
              <a:t>Analysis of </a:t>
            </a:r>
            <a:r>
              <a:rPr lang="en-US" u="sng" dirty="0">
                <a:effectLst>
                  <a:outerShdw blurRad="38100" dist="38100" dir="2700000" algn="tl">
                    <a:srgbClr val="000000">
                      <a:alpha val="43137"/>
                    </a:srgbClr>
                  </a:outerShdw>
                </a:effectLst>
              </a:rPr>
              <a:t>energy characteristics </a:t>
            </a:r>
            <a:r>
              <a:rPr lang="en-US" dirty="0"/>
              <a:t>of the </a:t>
            </a:r>
            <a:r>
              <a:rPr lang="en-US" b="1" dirty="0">
                <a:solidFill>
                  <a:srgbClr val="00B0F0"/>
                </a:solidFill>
              </a:rPr>
              <a:t>air conditioning and cooling systems</a:t>
            </a:r>
          </a:p>
          <a:p>
            <a:r>
              <a:rPr lang="en-US" dirty="0"/>
              <a:t>Analysis of </a:t>
            </a:r>
            <a:r>
              <a:rPr lang="en-US" u="sng" dirty="0">
                <a:effectLst>
                  <a:outerShdw blurRad="38100" dist="38100" dir="2700000" algn="tl">
                    <a:srgbClr val="000000">
                      <a:alpha val="43137"/>
                    </a:srgbClr>
                  </a:outerShdw>
                </a:effectLst>
              </a:rPr>
              <a:t>energy characteristics </a:t>
            </a:r>
            <a:r>
              <a:rPr lang="en-US" dirty="0"/>
              <a:t>of the system for </a:t>
            </a:r>
            <a:r>
              <a:rPr lang="en-US" b="1" dirty="0">
                <a:solidFill>
                  <a:srgbClr val="00B0F0"/>
                </a:solidFill>
              </a:rPr>
              <a:t>preparation of domestic hot water</a:t>
            </a:r>
          </a:p>
          <a:p>
            <a:r>
              <a:rPr lang="en-US" dirty="0"/>
              <a:t>Analysis of </a:t>
            </a:r>
            <a:r>
              <a:rPr lang="en-US" u="sng" dirty="0">
                <a:effectLst>
                  <a:outerShdw blurRad="38100" dist="38100" dir="2700000" algn="tl">
                    <a:srgbClr val="000000">
                      <a:alpha val="43137"/>
                    </a:srgbClr>
                  </a:outerShdw>
                </a:effectLst>
              </a:rPr>
              <a:t>energy characteristics </a:t>
            </a:r>
            <a:r>
              <a:rPr lang="en-US" dirty="0"/>
              <a:t>of the </a:t>
            </a:r>
            <a:r>
              <a:rPr lang="en-US" b="1" dirty="0">
                <a:solidFill>
                  <a:srgbClr val="92D050"/>
                </a:solidFill>
              </a:rPr>
              <a:t>electricity appliances/consumers</a:t>
            </a:r>
          </a:p>
          <a:p>
            <a:r>
              <a:rPr lang="en-US" dirty="0"/>
              <a:t>Analysis of </a:t>
            </a:r>
            <a:r>
              <a:rPr lang="en-US" u="sng" dirty="0">
                <a:effectLst>
                  <a:outerShdw blurRad="38100" dist="38100" dir="2700000" algn="tl">
                    <a:srgbClr val="000000">
                      <a:alpha val="43137"/>
                    </a:srgbClr>
                  </a:outerShdw>
                </a:effectLst>
              </a:rPr>
              <a:t>energy characteristics </a:t>
            </a:r>
            <a:r>
              <a:rPr lang="en-US" dirty="0"/>
              <a:t>of the systems for producing thermal and electrical energy from alternative energy systems</a:t>
            </a:r>
          </a:p>
          <a:p>
            <a:r>
              <a:rPr lang="en-US" dirty="0"/>
              <a:t>Calculating the </a:t>
            </a:r>
            <a:r>
              <a:rPr lang="en-US" u="sng" dirty="0">
                <a:effectLst>
                  <a:outerShdw blurRad="38100" dist="38100" dir="2700000" algn="tl">
                    <a:srgbClr val="000000">
                      <a:alpha val="43137"/>
                    </a:srgbClr>
                  </a:outerShdw>
                </a:effectLst>
              </a:rPr>
              <a:t>amount of thermal energy </a:t>
            </a:r>
            <a:r>
              <a:rPr lang="en-US" dirty="0"/>
              <a:t>required for </a:t>
            </a:r>
            <a:r>
              <a:rPr lang="en-US" b="1" dirty="0"/>
              <a:t>heating</a:t>
            </a:r>
          </a:p>
          <a:p>
            <a:r>
              <a:rPr lang="en-US" dirty="0"/>
              <a:t>Analysis of </a:t>
            </a:r>
            <a:r>
              <a:rPr lang="en-US" b="1" dirty="0"/>
              <a:t>domestic water consumption</a:t>
            </a:r>
          </a:p>
        </p:txBody>
      </p:sp>
      <p:pic>
        <p:nvPicPr>
          <p:cNvPr id="4" name="Picture 3" descr="C:\Users\acarcani\Desktop\REEHUB +\Communication template - logo\REEHUB PLUS\LOGO_INTERREG_REEHUB PLUS-200.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750" y="38101"/>
            <a:ext cx="2657475" cy="828094"/>
          </a:xfrm>
          <a:prstGeom prst="rect">
            <a:avLst/>
          </a:prstGeom>
          <a:noFill/>
          <a:ln w="9525">
            <a:noFill/>
            <a:miter lim="800000"/>
            <a:headEnd/>
            <a:tailEnd/>
          </a:ln>
        </p:spPr>
      </p:pic>
      <p:cxnSp>
        <p:nvCxnSpPr>
          <p:cNvPr id="5" name="Connettore diritto 12">
            <a:extLst>
              <a:ext uri="{FF2B5EF4-FFF2-40B4-BE49-F238E27FC236}">
                <a16:creationId xmlns:a16="http://schemas.microsoft.com/office/drawing/2014/main" id="{C62DD1AD-4ADF-4478-B718-88234D297F33}"/>
              </a:ext>
            </a:extLst>
          </p:cNvPr>
          <p:cNvCxnSpPr>
            <a:cxnSpLocks/>
          </p:cNvCxnSpPr>
          <p:nvPr/>
        </p:nvCxnSpPr>
        <p:spPr>
          <a:xfrm>
            <a:off x="178700" y="824284"/>
            <a:ext cx="11844000" cy="360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4" descr="C:\Users\acarcani\Desktop\REEHUB +\LOGO PROJECT PARTNERS LEAD PARTNER REEHUB PLUS\Lead Partner Logo\LOGO BIRD.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15498" y="5943600"/>
            <a:ext cx="762000" cy="762000"/>
          </a:xfrm>
          <a:prstGeom prst="rect">
            <a:avLst/>
          </a:prstGeom>
          <a:noFill/>
        </p:spPr>
      </p:pic>
      <p:pic>
        <p:nvPicPr>
          <p:cNvPr id="7" name="Picture 5" descr="C:\Users\acarcani\Desktop\REEHUB +\LOGO PROJECT PARTNERS LEAD PARTNER REEHUB PLUS\Project Partners Logo\LOGO MI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05200" y="5957212"/>
            <a:ext cx="939800" cy="735687"/>
          </a:xfrm>
          <a:prstGeom prst="rect">
            <a:avLst/>
          </a:prstGeom>
          <a:noFill/>
        </p:spPr>
      </p:pic>
      <p:pic>
        <p:nvPicPr>
          <p:cNvPr id="8" name="Picture 6" descr="C:\Users\acarcani\Desktop\REEHUB +\LOGO PROJECT PARTNERS LEAD PARTNER REEHUB PLUS\Project Partners Logo\LOGO DITNE.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29263" y="6089873"/>
            <a:ext cx="1519237" cy="564927"/>
          </a:xfrm>
          <a:prstGeom prst="rect">
            <a:avLst/>
          </a:prstGeom>
          <a:noFill/>
        </p:spPr>
      </p:pic>
      <p:pic>
        <p:nvPicPr>
          <p:cNvPr id="9" name="Picture 7" descr="C:\Users\acarcani\Desktop\REEHUB +\LOGO PROJECT PARTNERS LEAD PARTNER REEHUB PLUS\Project Partners Logo\LOGO COMUNE DI AGNONE.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150475" y="5958433"/>
            <a:ext cx="517525" cy="764947"/>
          </a:xfrm>
          <a:prstGeom prst="rect">
            <a:avLst/>
          </a:prstGeom>
          <a:noFill/>
        </p:spPr>
      </p:pic>
      <p:pic>
        <p:nvPicPr>
          <p:cNvPr id="10" name="Picture 8" descr="C:\Users\acarcani\Desktop\REEHUB +\LOGO PROJECT PARTNERS LEAD PARTNER REEHUB PLUS\Project Partners Logo\LOGO UCG.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222934" y="5956300"/>
            <a:ext cx="712232" cy="711200"/>
          </a:xfrm>
          <a:prstGeom prst="rect">
            <a:avLst/>
          </a:prstGeom>
          <a:noFill/>
        </p:spPr>
      </p:pic>
      <p:cxnSp>
        <p:nvCxnSpPr>
          <p:cNvPr id="11" name="Connettore diritto 12">
            <a:extLst>
              <a:ext uri="{FF2B5EF4-FFF2-40B4-BE49-F238E27FC236}">
                <a16:creationId xmlns:a16="http://schemas.microsoft.com/office/drawing/2014/main" id="{C62DD1AD-4ADF-4478-B718-88234D297F33}"/>
              </a:ext>
            </a:extLst>
          </p:cNvPr>
          <p:cNvCxnSpPr>
            <a:cxnSpLocks/>
          </p:cNvCxnSpPr>
          <p:nvPr/>
        </p:nvCxnSpPr>
        <p:spPr>
          <a:xfrm>
            <a:off x="153300" y="5840784"/>
            <a:ext cx="11844000" cy="36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06497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838200" y="1903777"/>
            <a:ext cx="10515600" cy="3855358"/>
          </a:xfrm>
        </p:spPr>
        <p:txBody>
          <a:bodyPr>
            <a:normAutofit/>
          </a:bodyPr>
          <a:lstStyle/>
          <a:p>
            <a:pPr marL="0" indent="0">
              <a:buNone/>
            </a:pPr>
            <a:r>
              <a:rPr lang="en-US" b="1" dirty="0"/>
              <a:t>&gt;&gt;&gt; SOFTWARE FOR ENERGY PERFORMANCE CALCULATION </a:t>
            </a:r>
          </a:p>
          <a:p>
            <a:pPr marL="0" indent="0">
              <a:buNone/>
            </a:pPr>
            <a:r>
              <a:rPr lang="en-US" b="1" dirty="0"/>
              <a:t>&gt;&gt;&gt; CALCULATION </a:t>
            </a:r>
          </a:p>
          <a:p>
            <a:pPr marL="0" indent="0">
              <a:buNone/>
            </a:pPr>
            <a:endParaRPr lang="en-US" b="1" dirty="0"/>
          </a:p>
          <a:p>
            <a:pPr marL="0" indent="0">
              <a:buNone/>
            </a:pPr>
            <a:endParaRPr lang="en-US" b="1" dirty="0"/>
          </a:p>
        </p:txBody>
      </p:sp>
      <p:pic>
        <p:nvPicPr>
          <p:cNvPr id="4" name="Picture 3" descr="C:\Users\acarcani\Desktop\REEHUB +\Communication template - logo\REEHUB PLUS\LOGO_INTERREG_REEHUB PLUS-200.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750" y="38101"/>
            <a:ext cx="2657475" cy="828094"/>
          </a:xfrm>
          <a:prstGeom prst="rect">
            <a:avLst/>
          </a:prstGeom>
          <a:noFill/>
          <a:ln w="9525">
            <a:noFill/>
            <a:miter lim="800000"/>
            <a:headEnd/>
            <a:tailEnd/>
          </a:ln>
        </p:spPr>
      </p:pic>
      <p:cxnSp>
        <p:nvCxnSpPr>
          <p:cNvPr id="5" name="Connettore diritto 12">
            <a:extLst>
              <a:ext uri="{FF2B5EF4-FFF2-40B4-BE49-F238E27FC236}">
                <a16:creationId xmlns:a16="http://schemas.microsoft.com/office/drawing/2014/main" id="{C62DD1AD-4ADF-4478-B718-88234D297F33}"/>
              </a:ext>
            </a:extLst>
          </p:cNvPr>
          <p:cNvCxnSpPr>
            <a:cxnSpLocks/>
          </p:cNvCxnSpPr>
          <p:nvPr/>
        </p:nvCxnSpPr>
        <p:spPr>
          <a:xfrm>
            <a:off x="178700" y="824284"/>
            <a:ext cx="11844000" cy="360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4" descr="C:\Users\acarcani\Desktop\REEHUB +\LOGO PROJECT PARTNERS LEAD PARTNER REEHUB PLUS\Lead Partner Logo\LOGO BIRD.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15498" y="5943600"/>
            <a:ext cx="762000" cy="762000"/>
          </a:xfrm>
          <a:prstGeom prst="rect">
            <a:avLst/>
          </a:prstGeom>
          <a:noFill/>
        </p:spPr>
      </p:pic>
      <p:pic>
        <p:nvPicPr>
          <p:cNvPr id="7" name="Picture 5" descr="C:\Users\acarcani\Desktop\REEHUB +\LOGO PROJECT PARTNERS LEAD PARTNER REEHUB PLUS\Project Partners Logo\LOGO MI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05200" y="5957212"/>
            <a:ext cx="939800" cy="735687"/>
          </a:xfrm>
          <a:prstGeom prst="rect">
            <a:avLst/>
          </a:prstGeom>
          <a:noFill/>
        </p:spPr>
      </p:pic>
      <p:pic>
        <p:nvPicPr>
          <p:cNvPr id="8" name="Picture 6" descr="C:\Users\acarcani\Desktop\REEHUB +\LOGO PROJECT PARTNERS LEAD PARTNER REEHUB PLUS\Project Partners Logo\LOGO DITNE.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29263" y="6089873"/>
            <a:ext cx="1519237" cy="564927"/>
          </a:xfrm>
          <a:prstGeom prst="rect">
            <a:avLst/>
          </a:prstGeom>
          <a:noFill/>
        </p:spPr>
      </p:pic>
      <p:pic>
        <p:nvPicPr>
          <p:cNvPr id="9" name="Picture 7" descr="C:\Users\acarcani\Desktop\REEHUB +\LOGO PROJECT PARTNERS LEAD PARTNER REEHUB PLUS\Project Partners Logo\LOGO COMUNE DI AGNONE.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150475" y="5958433"/>
            <a:ext cx="517525" cy="764947"/>
          </a:xfrm>
          <a:prstGeom prst="rect">
            <a:avLst/>
          </a:prstGeom>
          <a:noFill/>
        </p:spPr>
      </p:pic>
      <p:pic>
        <p:nvPicPr>
          <p:cNvPr id="10" name="Picture 8" descr="C:\Users\acarcani\Desktop\REEHUB +\LOGO PROJECT PARTNERS LEAD PARTNER REEHUB PLUS\Project Partners Logo\LOGO UCG.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222934" y="5956300"/>
            <a:ext cx="712232" cy="711200"/>
          </a:xfrm>
          <a:prstGeom prst="rect">
            <a:avLst/>
          </a:prstGeom>
          <a:noFill/>
        </p:spPr>
      </p:pic>
      <p:cxnSp>
        <p:nvCxnSpPr>
          <p:cNvPr id="11" name="Connettore diritto 12">
            <a:extLst>
              <a:ext uri="{FF2B5EF4-FFF2-40B4-BE49-F238E27FC236}">
                <a16:creationId xmlns:a16="http://schemas.microsoft.com/office/drawing/2014/main" id="{C62DD1AD-4ADF-4478-B718-88234D297F33}"/>
              </a:ext>
            </a:extLst>
          </p:cNvPr>
          <p:cNvCxnSpPr>
            <a:cxnSpLocks/>
          </p:cNvCxnSpPr>
          <p:nvPr/>
        </p:nvCxnSpPr>
        <p:spPr>
          <a:xfrm>
            <a:off x="153300" y="5840784"/>
            <a:ext cx="11844000" cy="3600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itle 11"/>
          <p:cNvSpPr>
            <a:spLocks noGrp="1"/>
          </p:cNvSpPr>
          <p:nvPr>
            <p:ph type="title"/>
          </p:nvPr>
        </p:nvSpPr>
        <p:spPr>
          <a:xfrm>
            <a:off x="838200" y="946623"/>
            <a:ext cx="10515600" cy="744065"/>
          </a:xfrm>
        </p:spPr>
        <p:txBody>
          <a:bodyPr>
            <a:normAutofit fontScale="90000"/>
          </a:bodyPr>
          <a:lstStyle/>
          <a:p>
            <a:r>
              <a:rPr lang="en-US" b="1" dirty="0"/>
              <a:t>Step 7 Analysis of the collected data</a:t>
            </a:r>
          </a:p>
        </p:txBody>
      </p:sp>
    </p:spTree>
    <p:extLst>
      <p:ext uri="{BB962C8B-B14F-4D97-AF65-F5344CB8AC3E}">
        <p14:creationId xmlns:p14="http://schemas.microsoft.com/office/powerpoint/2010/main" val="3841209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838200" y="1903777"/>
            <a:ext cx="10515600" cy="3855358"/>
          </a:xfrm>
        </p:spPr>
        <p:txBody>
          <a:bodyPr>
            <a:normAutofit/>
          </a:bodyPr>
          <a:lstStyle/>
          <a:p>
            <a:pPr marL="0" indent="0">
              <a:buNone/>
            </a:pPr>
            <a:r>
              <a:rPr lang="en-US" b="1" dirty="0">
                <a:solidFill>
                  <a:srgbClr val="FF0000"/>
                </a:solidFill>
              </a:rPr>
              <a:t>Thermal insulation of external walls</a:t>
            </a:r>
          </a:p>
          <a:p>
            <a:pPr marL="0" indent="0">
              <a:buNone/>
            </a:pPr>
            <a:r>
              <a:rPr lang="en-US" dirty="0"/>
              <a:t>This measure is always implemented when external walls are without any thermal protection. Savings by introducing this measure can range from 15-25%. In addition to thermal protection, this measure prevents the negative consequences of cold bridges and significantly improves the indoor comfort.</a:t>
            </a:r>
          </a:p>
        </p:txBody>
      </p:sp>
      <p:pic>
        <p:nvPicPr>
          <p:cNvPr id="4" name="Picture 3" descr="C:\Users\acarcani\Desktop\REEHUB +\Communication template - logo\REEHUB PLUS\LOGO_INTERREG_REEHUB PLUS-200.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750" y="38101"/>
            <a:ext cx="2657475" cy="828094"/>
          </a:xfrm>
          <a:prstGeom prst="rect">
            <a:avLst/>
          </a:prstGeom>
          <a:noFill/>
          <a:ln w="9525">
            <a:noFill/>
            <a:miter lim="800000"/>
            <a:headEnd/>
            <a:tailEnd/>
          </a:ln>
        </p:spPr>
      </p:pic>
      <p:cxnSp>
        <p:nvCxnSpPr>
          <p:cNvPr id="5" name="Connettore diritto 12">
            <a:extLst>
              <a:ext uri="{FF2B5EF4-FFF2-40B4-BE49-F238E27FC236}">
                <a16:creationId xmlns:a16="http://schemas.microsoft.com/office/drawing/2014/main" id="{C62DD1AD-4ADF-4478-B718-88234D297F33}"/>
              </a:ext>
            </a:extLst>
          </p:cNvPr>
          <p:cNvCxnSpPr>
            <a:cxnSpLocks/>
          </p:cNvCxnSpPr>
          <p:nvPr/>
        </p:nvCxnSpPr>
        <p:spPr>
          <a:xfrm>
            <a:off x="178700" y="824284"/>
            <a:ext cx="11844000" cy="360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4" descr="C:\Users\acarcani\Desktop\REEHUB +\LOGO PROJECT PARTNERS LEAD PARTNER REEHUB PLUS\Lead Partner Logo\LOGO BIRD.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15498" y="5943600"/>
            <a:ext cx="762000" cy="762000"/>
          </a:xfrm>
          <a:prstGeom prst="rect">
            <a:avLst/>
          </a:prstGeom>
          <a:noFill/>
        </p:spPr>
      </p:pic>
      <p:pic>
        <p:nvPicPr>
          <p:cNvPr id="7" name="Picture 5" descr="C:\Users\acarcani\Desktop\REEHUB +\LOGO PROJECT PARTNERS LEAD PARTNER REEHUB PLUS\Project Partners Logo\LOGO MI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05200" y="5957212"/>
            <a:ext cx="939800" cy="735687"/>
          </a:xfrm>
          <a:prstGeom prst="rect">
            <a:avLst/>
          </a:prstGeom>
          <a:noFill/>
        </p:spPr>
      </p:pic>
      <p:pic>
        <p:nvPicPr>
          <p:cNvPr id="8" name="Picture 6" descr="C:\Users\acarcani\Desktop\REEHUB +\LOGO PROJECT PARTNERS LEAD PARTNER REEHUB PLUS\Project Partners Logo\LOGO DITNE.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29263" y="6089873"/>
            <a:ext cx="1519237" cy="564927"/>
          </a:xfrm>
          <a:prstGeom prst="rect">
            <a:avLst/>
          </a:prstGeom>
          <a:noFill/>
        </p:spPr>
      </p:pic>
      <p:pic>
        <p:nvPicPr>
          <p:cNvPr id="9" name="Picture 7" descr="C:\Users\acarcani\Desktop\REEHUB +\LOGO PROJECT PARTNERS LEAD PARTNER REEHUB PLUS\Project Partners Logo\LOGO COMUNE DI AGNONE.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150475" y="5958433"/>
            <a:ext cx="517525" cy="764947"/>
          </a:xfrm>
          <a:prstGeom prst="rect">
            <a:avLst/>
          </a:prstGeom>
          <a:noFill/>
        </p:spPr>
      </p:pic>
      <p:pic>
        <p:nvPicPr>
          <p:cNvPr id="10" name="Picture 8" descr="C:\Users\acarcani\Desktop\REEHUB +\LOGO PROJECT PARTNERS LEAD PARTNER REEHUB PLUS\Project Partners Logo\LOGO UCG.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222934" y="5956300"/>
            <a:ext cx="712232" cy="711200"/>
          </a:xfrm>
          <a:prstGeom prst="rect">
            <a:avLst/>
          </a:prstGeom>
          <a:noFill/>
        </p:spPr>
      </p:pic>
      <p:cxnSp>
        <p:nvCxnSpPr>
          <p:cNvPr id="11" name="Connettore diritto 12">
            <a:extLst>
              <a:ext uri="{FF2B5EF4-FFF2-40B4-BE49-F238E27FC236}">
                <a16:creationId xmlns:a16="http://schemas.microsoft.com/office/drawing/2014/main" id="{C62DD1AD-4ADF-4478-B718-88234D297F33}"/>
              </a:ext>
            </a:extLst>
          </p:cNvPr>
          <p:cNvCxnSpPr>
            <a:cxnSpLocks/>
          </p:cNvCxnSpPr>
          <p:nvPr/>
        </p:nvCxnSpPr>
        <p:spPr>
          <a:xfrm>
            <a:off x="153300" y="5840784"/>
            <a:ext cx="11844000" cy="3600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itle 11"/>
          <p:cNvSpPr>
            <a:spLocks noGrp="1"/>
          </p:cNvSpPr>
          <p:nvPr>
            <p:ph type="title"/>
          </p:nvPr>
        </p:nvSpPr>
        <p:spPr>
          <a:xfrm>
            <a:off x="838200" y="946623"/>
            <a:ext cx="10515600" cy="744065"/>
          </a:xfrm>
        </p:spPr>
        <p:txBody>
          <a:bodyPr>
            <a:noAutofit/>
          </a:bodyPr>
          <a:lstStyle/>
          <a:p>
            <a:r>
              <a:rPr lang="en-US" sz="2800" b="1" dirty="0"/>
              <a:t>EE Measures: Building’s envelope</a:t>
            </a:r>
          </a:p>
        </p:txBody>
      </p:sp>
    </p:spTree>
    <p:extLst>
      <p:ext uri="{BB962C8B-B14F-4D97-AF65-F5344CB8AC3E}">
        <p14:creationId xmlns:p14="http://schemas.microsoft.com/office/powerpoint/2010/main" val="7297566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carcani\Desktop\REEHUB +\Communication template - logo\REEHUB PLUS\LOGO_INTERREG_REEHUB PLUS-200.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750" y="38101"/>
            <a:ext cx="2657475" cy="828094"/>
          </a:xfrm>
          <a:prstGeom prst="rect">
            <a:avLst/>
          </a:prstGeom>
          <a:noFill/>
          <a:ln w="9525">
            <a:noFill/>
            <a:miter lim="800000"/>
            <a:headEnd/>
            <a:tailEnd/>
          </a:ln>
        </p:spPr>
      </p:pic>
      <p:cxnSp>
        <p:nvCxnSpPr>
          <p:cNvPr id="5" name="Connettore diritto 12">
            <a:extLst>
              <a:ext uri="{FF2B5EF4-FFF2-40B4-BE49-F238E27FC236}">
                <a16:creationId xmlns:a16="http://schemas.microsoft.com/office/drawing/2014/main" id="{C62DD1AD-4ADF-4478-B718-88234D297F33}"/>
              </a:ext>
            </a:extLst>
          </p:cNvPr>
          <p:cNvCxnSpPr>
            <a:cxnSpLocks/>
          </p:cNvCxnSpPr>
          <p:nvPr/>
        </p:nvCxnSpPr>
        <p:spPr>
          <a:xfrm>
            <a:off x="178700" y="824284"/>
            <a:ext cx="11844000" cy="360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4" descr="C:\Users\acarcani\Desktop\REEHUB +\LOGO PROJECT PARTNERS LEAD PARTNER REEHUB PLUS\Lead Partner Logo\LOGO BIRD.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15498" y="5943600"/>
            <a:ext cx="762000" cy="762000"/>
          </a:xfrm>
          <a:prstGeom prst="rect">
            <a:avLst/>
          </a:prstGeom>
          <a:noFill/>
        </p:spPr>
      </p:pic>
      <p:pic>
        <p:nvPicPr>
          <p:cNvPr id="7" name="Picture 5" descr="C:\Users\acarcani\Desktop\REEHUB +\LOGO PROJECT PARTNERS LEAD PARTNER REEHUB PLUS\Project Partners Logo\LOGO MI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05200" y="5957212"/>
            <a:ext cx="939800" cy="735687"/>
          </a:xfrm>
          <a:prstGeom prst="rect">
            <a:avLst/>
          </a:prstGeom>
          <a:noFill/>
        </p:spPr>
      </p:pic>
      <p:pic>
        <p:nvPicPr>
          <p:cNvPr id="8" name="Picture 6" descr="C:\Users\acarcani\Desktop\REEHUB +\LOGO PROJECT PARTNERS LEAD PARTNER REEHUB PLUS\Project Partners Logo\LOGO DITNE.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29263" y="6089873"/>
            <a:ext cx="1519237" cy="564927"/>
          </a:xfrm>
          <a:prstGeom prst="rect">
            <a:avLst/>
          </a:prstGeom>
          <a:noFill/>
        </p:spPr>
      </p:pic>
      <p:pic>
        <p:nvPicPr>
          <p:cNvPr id="9" name="Picture 7" descr="C:\Users\acarcani\Desktop\REEHUB +\LOGO PROJECT PARTNERS LEAD PARTNER REEHUB PLUS\Project Partners Logo\LOGO COMUNE DI AGNONE.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150475" y="5958433"/>
            <a:ext cx="517525" cy="764947"/>
          </a:xfrm>
          <a:prstGeom prst="rect">
            <a:avLst/>
          </a:prstGeom>
          <a:noFill/>
        </p:spPr>
      </p:pic>
      <p:pic>
        <p:nvPicPr>
          <p:cNvPr id="10" name="Picture 8" descr="C:\Users\acarcani\Desktop\REEHUB +\LOGO PROJECT PARTNERS LEAD PARTNER REEHUB PLUS\Project Partners Logo\LOGO UCG.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222934" y="5956300"/>
            <a:ext cx="712232" cy="711200"/>
          </a:xfrm>
          <a:prstGeom prst="rect">
            <a:avLst/>
          </a:prstGeom>
          <a:noFill/>
        </p:spPr>
      </p:pic>
      <p:cxnSp>
        <p:nvCxnSpPr>
          <p:cNvPr id="11" name="Connettore diritto 12">
            <a:extLst>
              <a:ext uri="{FF2B5EF4-FFF2-40B4-BE49-F238E27FC236}">
                <a16:creationId xmlns:a16="http://schemas.microsoft.com/office/drawing/2014/main" id="{C62DD1AD-4ADF-4478-B718-88234D297F33}"/>
              </a:ext>
            </a:extLst>
          </p:cNvPr>
          <p:cNvCxnSpPr>
            <a:cxnSpLocks/>
          </p:cNvCxnSpPr>
          <p:nvPr/>
        </p:nvCxnSpPr>
        <p:spPr>
          <a:xfrm>
            <a:off x="153300" y="5840784"/>
            <a:ext cx="11844000" cy="3600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itle 11"/>
          <p:cNvSpPr>
            <a:spLocks noGrp="1"/>
          </p:cNvSpPr>
          <p:nvPr>
            <p:ph type="title"/>
          </p:nvPr>
        </p:nvSpPr>
        <p:spPr>
          <a:xfrm>
            <a:off x="838200" y="946623"/>
            <a:ext cx="10515600" cy="744065"/>
          </a:xfrm>
        </p:spPr>
        <p:txBody>
          <a:bodyPr>
            <a:noAutofit/>
          </a:bodyPr>
          <a:lstStyle/>
          <a:p>
            <a:r>
              <a:rPr lang="en-US" sz="2800" b="1" u="sng" dirty="0"/>
              <a:t>example: Thermal insulation of external wall or a wall adjacent to an unheated space</a:t>
            </a:r>
          </a:p>
        </p:txBody>
      </p:sp>
      <p:pic>
        <p:nvPicPr>
          <p:cNvPr id="15" name="Picture 1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38200" y="1777027"/>
            <a:ext cx="9160184" cy="3750479"/>
          </a:xfrm>
          <a:prstGeom prst="rect">
            <a:avLst/>
          </a:prstGeom>
        </p:spPr>
      </p:pic>
    </p:spTree>
    <p:extLst>
      <p:ext uri="{BB962C8B-B14F-4D97-AF65-F5344CB8AC3E}">
        <p14:creationId xmlns:p14="http://schemas.microsoft.com/office/powerpoint/2010/main" val="26256395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carcani\Desktop\REEHUB +\Communication template - logo\REEHUB PLUS\LOGO_INTERREG_REEHUB PLUS-200.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750" y="38101"/>
            <a:ext cx="2657475" cy="828094"/>
          </a:xfrm>
          <a:prstGeom prst="rect">
            <a:avLst/>
          </a:prstGeom>
          <a:noFill/>
          <a:ln w="9525">
            <a:noFill/>
            <a:miter lim="800000"/>
            <a:headEnd/>
            <a:tailEnd/>
          </a:ln>
        </p:spPr>
      </p:pic>
      <p:cxnSp>
        <p:nvCxnSpPr>
          <p:cNvPr id="5" name="Connettore diritto 12">
            <a:extLst>
              <a:ext uri="{FF2B5EF4-FFF2-40B4-BE49-F238E27FC236}">
                <a16:creationId xmlns:a16="http://schemas.microsoft.com/office/drawing/2014/main" id="{C62DD1AD-4ADF-4478-B718-88234D297F33}"/>
              </a:ext>
            </a:extLst>
          </p:cNvPr>
          <p:cNvCxnSpPr>
            <a:cxnSpLocks/>
          </p:cNvCxnSpPr>
          <p:nvPr/>
        </p:nvCxnSpPr>
        <p:spPr>
          <a:xfrm>
            <a:off x="178700" y="824284"/>
            <a:ext cx="11844000" cy="360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4" descr="C:\Users\acarcani\Desktop\REEHUB +\LOGO PROJECT PARTNERS LEAD PARTNER REEHUB PLUS\Lead Partner Logo\LOGO BIRD.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15498" y="5943600"/>
            <a:ext cx="762000" cy="762000"/>
          </a:xfrm>
          <a:prstGeom prst="rect">
            <a:avLst/>
          </a:prstGeom>
          <a:noFill/>
        </p:spPr>
      </p:pic>
      <p:pic>
        <p:nvPicPr>
          <p:cNvPr id="7" name="Picture 5" descr="C:\Users\acarcani\Desktop\REEHUB +\LOGO PROJECT PARTNERS LEAD PARTNER REEHUB PLUS\Project Partners Logo\LOGO MI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05200" y="5957212"/>
            <a:ext cx="939800" cy="735687"/>
          </a:xfrm>
          <a:prstGeom prst="rect">
            <a:avLst/>
          </a:prstGeom>
          <a:noFill/>
        </p:spPr>
      </p:pic>
      <p:pic>
        <p:nvPicPr>
          <p:cNvPr id="8" name="Picture 6" descr="C:\Users\acarcani\Desktop\REEHUB +\LOGO PROJECT PARTNERS LEAD PARTNER REEHUB PLUS\Project Partners Logo\LOGO DITNE.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29263" y="6089873"/>
            <a:ext cx="1519237" cy="564927"/>
          </a:xfrm>
          <a:prstGeom prst="rect">
            <a:avLst/>
          </a:prstGeom>
          <a:noFill/>
        </p:spPr>
      </p:pic>
      <p:pic>
        <p:nvPicPr>
          <p:cNvPr id="9" name="Picture 7" descr="C:\Users\acarcani\Desktop\REEHUB +\LOGO PROJECT PARTNERS LEAD PARTNER REEHUB PLUS\Project Partners Logo\LOGO COMUNE DI AGNONE.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150475" y="5958433"/>
            <a:ext cx="517525" cy="764947"/>
          </a:xfrm>
          <a:prstGeom prst="rect">
            <a:avLst/>
          </a:prstGeom>
          <a:noFill/>
        </p:spPr>
      </p:pic>
      <p:pic>
        <p:nvPicPr>
          <p:cNvPr id="10" name="Picture 8" descr="C:\Users\acarcani\Desktop\REEHUB +\LOGO PROJECT PARTNERS LEAD PARTNER REEHUB PLUS\Project Partners Logo\LOGO UCG.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222934" y="5956300"/>
            <a:ext cx="712232" cy="711200"/>
          </a:xfrm>
          <a:prstGeom prst="rect">
            <a:avLst/>
          </a:prstGeom>
          <a:noFill/>
        </p:spPr>
      </p:pic>
      <p:cxnSp>
        <p:nvCxnSpPr>
          <p:cNvPr id="11" name="Connettore diritto 12">
            <a:extLst>
              <a:ext uri="{FF2B5EF4-FFF2-40B4-BE49-F238E27FC236}">
                <a16:creationId xmlns:a16="http://schemas.microsoft.com/office/drawing/2014/main" id="{C62DD1AD-4ADF-4478-B718-88234D297F33}"/>
              </a:ext>
            </a:extLst>
          </p:cNvPr>
          <p:cNvCxnSpPr>
            <a:cxnSpLocks/>
          </p:cNvCxnSpPr>
          <p:nvPr/>
        </p:nvCxnSpPr>
        <p:spPr>
          <a:xfrm>
            <a:off x="153300" y="5840784"/>
            <a:ext cx="11844000" cy="3600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788422" y="113590"/>
            <a:ext cx="7909827" cy="5660378"/>
          </a:xfrm>
          <a:prstGeom prst="rect">
            <a:avLst/>
          </a:prstGeom>
        </p:spPr>
      </p:pic>
      <p:sp>
        <p:nvSpPr>
          <p:cNvPr id="13" name="TextBox 12"/>
          <p:cNvSpPr txBox="1"/>
          <p:nvPr/>
        </p:nvSpPr>
        <p:spPr>
          <a:xfrm>
            <a:off x="178700" y="952198"/>
            <a:ext cx="2981494" cy="369332"/>
          </a:xfrm>
          <a:prstGeom prst="rect">
            <a:avLst/>
          </a:prstGeom>
          <a:solidFill>
            <a:srgbClr val="92D050"/>
          </a:solidFill>
        </p:spPr>
        <p:txBody>
          <a:bodyPr wrap="square" rtlCol="0">
            <a:spAutoFit/>
          </a:bodyPr>
          <a:lstStyle/>
          <a:p>
            <a:r>
              <a:rPr lang="en-US" b="1" dirty="0"/>
              <a:t>POSTITION</a:t>
            </a:r>
          </a:p>
        </p:txBody>
      </p:sp>
      <p:sp>
        <p:nvSpPr>
          <p:cNvPr id="16" name="TextBox 15"/>
          <p:cNvSpPr txBox="1"/>
          <p:nvPr/>
        </p:nvSpPr>
        <p:spPr>
          <a:xfrm>
            <a:off x="178699" y="1407533"/>
            <a:ext cx="2981494" cy="369332"/>
          </a:xfrm>
          <a:prstGeom prst="rect">
            <a:avLst/>
          </a:prstGeom>
          <a:solidFill>
            <a:srgbClr val="92D050"/>
          </a:solidFill>
        </p:spPr>
        <p:txBody>
          <a:bodyPr wrap="square" rtlCol="0">
            <a:spAutoFit/>
          </a:bodyPr>
          <a:lstStyle/>
          <a:p>
            <a:r>
              <a:rPr lang="en-US" b="1" dirty="0"/>
              <a:t>STANDARD</a:t>
            </a:r>
          </a:p>
        </p:txBody>
      </p:sp>
      <p:sp>
        <p:nvSpPr>
          <p:cNvPr id="17" name="TextBox 16"/>
          <p:cNvSpPr txBox="1"/>
          <p:nvPr/>
        </p:nvSpPr>
        <p:spPr>
          <a:xfrm>
            <a:off x="190584" y="2213733"/>
            <a:ext cx="2981494" cy="369332"/>
          </a:xfrm>
          <a:prstGeom prst="rect">
            <a:avLst/>
          </a:prstGeom>
          <a:solidFill>
            <a:srgbClr val="92D050"/>
          </a:solidFill>
        </p:spPr>
        <p:txBody>
          <a:bodyPr wrap="square" rtlCol="0">
            <a:spAutoFit/>
          </a:bodyPr>
          <a:lstStyle/>
          <a:p>
            <a:r>
              <a:rPr lang="en-US" b="1" dirty="0"/>
              <a:t>TYPE OF INSULATION</a:t>
            </a:r>
          </a:p>
        </p:txBody>
      </p:sp>
      <p:cxnSp>
        <p:nvCxnSpPr>
          <p:cNvPr id="18" name="Curved Connector 17"/>
          <p:cNvCxnSpPr>
            <a:stCxn id="13" idx="3"/>
          </p:cNvCxnSpPr>
          <p:nvPr/>
        </p:nvCxnSpPr>
        <p:spPr>
          <a:xfrm flipV="1">
            <a:off x="3160194" y="952198"/>
            <a:ext cx="805578" cy="184666"/>
          </a:xfrm>
          <a:prstGeom prst="curvedConnector3">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urved Connector 18"/>
          <p:cNvCxnSpPr/>
          <p:nvPr/>
        </p:nvCxnSpPr>
        <p:spPr>
          <a:xfrm>
            <a:off x="2884475" y="1586624"/>
            <a:ext cx="903946" cy="5575"/>
          </a:xfrm>
          <a:prstGeom prst="curvedConnector3">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urved Connector 20"/>
          <p:cNvCxnSpPr/>
          <p:nvPr/>
        </p:nvCxnSpPr>
        <p:spPr>
          <a:xfrm flipV="1">
            <a:off x="2931340" y="1901606"/>
            <a:ext cx="1034432" cy="485901"/>
          </a:xfrm>
          <a:prstGeom prst="curvedConnector3">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78699" y="2849301"/>
            <a:ext cx="2981494" cy="369332"/>
          </a:xfrm>
          <a:prstGeom prst="rect">
            <a:avLst/>
          </a:prstGeom>
          <a:solidFill>
            <a:srgbClr val="92D050"/>
          </a:solidFill>
        </p:spPr>
        <p:txBody>
          <a:bodyPr wrap="square" rtlCol="0">
            <a:spAutoFit/>
          </a:bodyPr>
          <a:lstStyle/>
          <a:p>
            <a:r>
              <a:rPr lang="en-US" b="1" dirty="0"/>
              <a:t>DESCRIPTION</a:t>
            </a:r>
          </a:p>
        </p:txBody>
      </p:sp>
      <p:cxnSp>
        <p:nvCxnSpPr>
          <p:cNvPr id="25" name="Curved Connector 24"/>
          <p:cNvCxnSpPr>
            <a:stCxn id="24" idx="3"/>
          </p:cNvCxnSpPr>
          <p:nvPr/>
        </p:nvCxnSpPr>
        <p:spPr>
          <a:xfrm>
            <a:off x="3160193" y="3033967"/>
            <a:ext cx="3888307" cy="535503"/>
          </a:xfrm>
          <a:prstGeom prst="curvedConnector3">
            <a:avLst>
              <a:gd name="adj1" fmla="val 50000"/>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53300" y="4240213"/>
            <a:ext cx="2981494" cy="369332"/>
          </a:xfrm>
          <a:prstGeom prst="rect">
            <a:avLst/>
          </a:prstGeom>
          <a:solidFill>
            <a:srgbClr val="92D050"/>
          </a:solidFill>
        </p:spPr>
        <p:txBody>
          <a:bodyPr wrap="square" rtlCol="0">
            <a:spAutoFit/>
          </a:bodyPr>
          <a:lstStyle/>
          <a:p>
            <a:r>
              <a:rPr lang="en-US" b="1" dirty="0"/>
              <a:t>THERMAL CHARACTERISTICS</a:t>
            </a:r>
          </a:p>
        </p:txBody>
      </p:sp>
      <p:cxnSp>
        <p:nvCxnSpPr>
          <p:cNvPr id="32" name="Curved Connector 31"/>
          <p:cNvCxnSpPr>
            <a:stCxn id="31" idx="3"/>
          </p:cNvCxnSpPr>
          <p:nvPr/>
        </p:nvCxnSpPr>
        <p:spPr>
          <a:xfrm>
            <a:off x="3134794" y="4424879"/>
            <a:ext cx="741291" cy="584779"/>
          </a:xfrm>
          <a:prstGeom prst="curvedConnector3">
            <a:avLst>
              <a:gd name="adj1" fmla="val 50000"/>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78699" y="3488355"/>
            <a:ext cx="2981494" cy="369332"/>
          </a:xfrm>
          <a:prstGeom prst="rect">
            <a:avLst/>
          </a:prstGeom>
          <a:solidFill>
            <a:srgbClr val="92D050"/>
          </a:solidFill>
        </p:spPr>
        <p:txBody>
          <a:bodyPr wrap="square" rtlCol="0">
            <a:spAutoFit/>
          </a:bodyPr>
          <a:lstStyle/>
          <a:p>
            <a:r>
              <a:rPr lang="en-US" b="1" dirty="0"/>
              <a:t>DRAWINGS/IMAGES</a:t>
            </a:r>
          </a:p>
        </p:txBody>
      </p:sp>
      <p:cxnSp>
        <p:nvCxnSpPr>
          <p:cNvPr id="39" name="Curved Connector 38"/>
          <p:cNvCxnSpPr>
            <a:stCxn id="38" idx="3"/>
          </p:cNvCxnSpPr>
          <p:nvPr/>
        </p:nvCxnSpPr>
        <p:spPr>
          <a:xfrm>
            <a:off x="3160193" y="3673021"/>
            <a:ext cx="966745" cy="463641"/>
          </a:xfrm>
          <a:prstGeom prst="curvedConnector3">
            <a:avLst>
              <a:gd name="adj1" fmla="val 50000"/>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79394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25006" y="260507"/>
            <a:ext cx="8272294" cy="5127956"/>
          </a:xfrm>
          <a:prstGeom prst="rect">
            <a:avLst/>
          </a:prstGeom>
        </p:spPr>
      </p:pic>
      <p:pic>
        <p:nvPicPr>
          <p:cNvPr id="4" name="Picture 3" descr="C:\Users\acarcani\Desktop\REEHUB +\Communication template - logo\REEHUB PLUS\LOGO_INTERREG_REEHUB PLUS-200.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285750" y="38101"/>
            <a:ext cx="2657475" cy="828094"/>
          </a:xfrm>
          <a:prstGeom prst="rect">
            <a:avLst/>
          </a:prstGeom>
          <a:noFill/>
          <a:ln w="9525">
            <a:noFill/>
            <a:miter lim="800000"/>
            <a:headEnd/>
            <a:tailEnd/>
          </a:ln>
        </p:spPr>
      </p:pic>
      <p:cxnSp>
        <p:nvCxnSpPr>
          <p:cNvPr id="5" name="Connettore diritto 12">
            <a:extLst>
              <a:ext uri="{FF2B5EF4-FFF2-40B4-BE49-F238E27FC236}">
                <a16:creationId xmlns:a16="http://schemas.microsoft.com/office/drawing/2014/main" id="{C62DD1AD-4ADF-4478-B718-88234D297F33}"/>
              </a:ext>
            </a:extLst>
          </p:cNvPr>
          <p:cNvCxnSpPr>
            <a:cxnSpLocks/>
          </p:cNvCxnSpPr>
          <p:nvPr/>
        </p:nvCxnSpPr>
        <p:spPr>
          <a:xfrm>
            <a:off x="178700" y="824284"/>
            <a:ext cx="11844000" cy="360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4" descr="C:\Users\acarcani\Desktop\REEHUB +\LOGO PROJECT PARTNERS LEAD PARTNER REEHUB PLUS\Lead Partner Logo\LOGO BIRD.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15498" y="5943600"/>
            <a:ext cx="762000" cy="762000"/>
          </a:xfrm>
          <a:prstGeom prst="rect">
            <a:avLst/>
          </a:prstGeom>
          <a:noFill/>
        </p:spPr>
      </p:pic>
      <p:pic>
        <p:nvPicPr>
          <p:cNvPr id="7" name="Picture 5" descr="C:\Users\acarcani\Desktop\REEHUB +\LOGO PROJECT PARTNERS LEAD PARTNER REEHUB PLUS\Project Partners Logo\LOGO MIE.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505200" y="5957212"/>
            <a:ext cx="939800" cy="735687"/>
          </a:xfrm>
          <a:prstGeom prst="rect">
            <a:avLst/>
          </a:prstGeom>
          <a:noFill/>
        </p:spPr>
      </p:pic>
      <p:pic>
        <p:nvPicPr>
          <p:cNvPr id="8" name="Picture 6" descr="C:\Users\acarcani\Desktop\REEHUB +\LOGO PROJECT PARTNERS LEAD PARTNER REEHUB PLUS\Project Partners Logo\LOGO DITNE.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529263" y="6089873"/>
            <a:ext cx="1519237" cy="564927"/>
          </a:xfrm>
          <a:prstGeom prst="rect">
            <a:avLst/>
          </a:prstGeom>
          <a:noFill/>
        </p:spPr>
      </p:pic>
      <p:pic>
        <p:nvPicPr>
          <p:cNvPr id="9" name="Picture 7" descr="C:\Users\acarcani\Desktop\REEHUB +\LOGO PROJECT PARTNERS LEAD PARTNER REEHUB PLUS\Project Partners Logo\LOGO COMUNE DI AGNONE.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0150475" y="5958433"/>
            <a:ext cx="517525" cy="764947"/>
          </a:xfrm>
          <a:prstGeom prst="rect">
            <a:avLst/>
          </a:prstGeom>
          <a:noFill/>
        </p:spPr>
      </p:pic>
      <p:pic>
        <p:nvPicPr>
          <p:cNvPr id="10" name="Picture 8" descr="C:\Users\acarcani\Desktop\REEHUB +\LOGO PROJECT PARTNERS LEAD PARTNER REEHUB PLUS\Project Partners Logo\LOGO UCG.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222934" y="5956300"/>
            <a:ext cx="712232" cy="711200"/>
          </a:xfrm>
          <a:prstGeom prst="rect">
            <a:avLst/>
          </a:prstGeom>
          <a:noFill/>
        </p:spPr>
      </p:pic>
      <p:cxnSp>
        <p:nvCxnSpPr>
          <p:cNvPr id="11" name="Connettore diritto 12">
            <a:extLst>
              <a:ext uri="{FF2B5EF4-FFF2-40B4-BE49-F238E27FC236}">
                <a16:creationId xmlns:a16="http://schemas.microsoft.com/office/drawing/2014/main" id="{C62DD1AD-4ADF-4478-B718-88234D297F33}"/>
              </a:ext>
            </a:extLst>
          </p:cNvPr>
          <p:cNvCxnSpPr>
            <a:cxnSpLocks/>
          </p:cNvCxnSpPr>
          <p:nvPr/>
        </p:nvCxnSpPr>
        <p:spPr>
          <a:xfrm>
            <a:off x="153300" y="5840784"/>
            <a:ext cx="11844000" cy="3600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78700" y="952198"/>
            <a:ext cx="2981494" cy="369332"/>
          </a:xfrm>
          <a:prstGeom prst="rect">
            <a:avLst/>
          </a:prstGeom>
          <a:solidFill>
            <a:srgbClr val="92D050"/>
          </a:solidFill>
        </p:spPr>
        <p:txBody>
          <a:bodyPr wrap="square" rtlCol="0">
            <a:spAutoFit/>
          </a:bodyPr>
          <a:lstStyle/>
          <a:p>
            <a:r>
              <a:rPr lang="en-US" b="1" dirty="0"/>
              <a:t>INVESTMENT</a:t>
            </a:r>
          </a:p>
        </p:txBody>
      </p:sp>
      <p:sp>
        <p:nvSpPr>
          <p:cNvPr id="16" name="TextBox 15"/>
          <p:cNvSpPr txBox="1"/>
          <p:nvPr/>
        </p:nvSpPr>
        <p:spPr>
          <a:xfrm>
            <a:off x="178699" y="1407533"/>
            <a:ext cx="2981494" cy="369332"/>
          </a:xfrm>
          <a:prstGeom prst="rect">
            <a:avLst/>
          </a:prstGeom>
          <a:solidFill>
            <a:srgbClr val="92D050"/>
          </a:solidFill>
        </p:spPr>
        <p:txBody>
          <a:bodyPr wrap="square" rtlCol="0">
            <a:spAutoFit/>
          </a:bodyPr>
          <a:lstStyle/>
          <a:p>
            <a:r>
              <a:rPr lang="en-US" b="1" dirty="0"/>
              <a:t>IMPLEMENTATION</a:t>
            </a:r>
          </a:p>
        </p:txBody>
      </p:sp>
      <p:sp>
        <p:nvSpPr>
          <p:cNvPr id="17" name="TextBox 16"/>
          <p:cNvSpPr txBox="1"/>
          <p:nvPr/>
        </p:nvSpPr>
        <p:spPr>
          <a:xfrm>
            <a:off x="190584" y="2012904"/>
            <a:ext cx="2981494" cy="646331"/>
          </a:xfrm>
          <a:prstGeom prst="rect">
            <a:avLst/>
          </a:prstGeom>
          <a:solidFill>
            <a:srgbClr val="92D050"/>
          </a:solidFill>
        </p:spPr>
        <p:txBody>
          <a:bodyPr wrap="square" rtlCol="0">
            <a:spAutoFit/>
          </a:bodyPr>
          <a:lstStyle/>
          <a:p>
            <a:r>
              <a:rPr lang="en-US" b="1" dirty="0"/>
              <a:t>SYSTEM / LIST OF COMPONENTS</a:t>
            </a:r>
          </a:p>
        </p:txBody>
      </p:sp>
      <p:cxnSp>
        <p:nvCxnSpPr>
          <p:cNvPr id="18" name="Curved Connector 17"/>
          <p:cNvCxnSpPr>
            <a:stCxn id="13" idx="3"/>
          </p:cNvCxnSpPr>
          <p:nvPr/>
        </p:nvCxnSpPr>
        <p:spPr>
          <a:xfrm flipV="1">
            <a:off x="3160194" y="407450"/>
            <a:ext cx="781781" cy="729414"/>
          </a:xfrm>
          <a:prstGeom prst="curvedConnector3">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urved Connector 18"/>
          <p:cNvCxnSpPr/>
          <p:nvPr/>
        </p:nvCxnSpPr>
        <p:spPr>
          <a:xfrm flipV="1">
            <a:off x="2884475" y="1013138"/>
            <a:ext cx="1671341" cy="573487"/>
          </a:xfrm>
          <a:prstGeom prst="curvedConnector3">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urved Connector 20"/>
          <p:cNvCxnSpPr/>
          <p:nvPr/>
        </p:nvCxnSpPr>
        <p:spPr>
          <a:xfrm flipV="1">
            <a:off x="2931340" y="1923047"/>
            <a:ext cx="1300795" cy="464461"/>
          </a:xfrm>
          <a:prstGeom prst="curvedConnector3">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78699" y="2849301"/>
            <a:ext cx="2981494" cy="369332"/>
          </a:xfrm>
          <a:prstGeom prst="rect">
            <a:avLst/>
          </a:prstGeom>
          <a:solidFill>
            <a:srgbClr val="92D050"/>
          </a:solidFill>
        </p:spPr>
        <p:txBody>
          <a:bodyPr wrap="square" rtlCol="0">
            <a:spAutoFit/>
          </a:bodyPr>
          <a:lstStyle/>
          <a:p>
            <a:r>
              <a:rPr lang="en-US" b="1" dirty="0"/>
              <a:t>MAINTENANCE</a:t>
            </a:r>
          </a:p>
        </p:txBody>
      </p:sp>
      <p:cxnSp>
        <p:nvCxnSpPr>
          <p:cNvPr id="25" name="Curved Connector 24"/>
          <p:cNvCxnSpPr>
            <a:stCxn id="24" idx="3"/>
          </p:cNvCxnSpPr>
          <p:nvPr/>
        </p:nvCxnSpPr>
        <p:spPr>
          <a:xfrm>
            <a:off x="3160193" y="3033967"/>
            <a:ext cx="781781" cy="1890236"/>
          </a:xfrm>
          <a:prstGeom prst="curvedConnector2">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88778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79649" y="506223"/>
            <a:ext cx="8338695" cy="5121472"/>
          </a:xfrm>
          <a:prstGeom prst="rect">
            <a:avLst/>
          </a:prstGeom>
        </p:spPr>
      </p:pic>
      <p:pic>
        <p:nvPicPr>
          <p:cNvPr id="4" name="Picture 3" descr="C:\Users\acarcani\Desktop\REEHUB +\Communication template - logo\REEHUB PLUS\LOGO_INTERREG_REEHUB PLUS-200.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285750" y="38101"/>
            <a:ext cx="2657475" cy="828094"/>
          </a:xfrm>
          <a:prstGeom prst="rect">
            <a:avLst/>
          </a:prstGeom>
          <a:noFill/>
          <a:ln w="9525">
            <a:noFill/>
            <a:miter lim="800000"/>
            <a:headEnd/>
            <a:tailEnd/>
          </a:ln>
        </p:spPr>
      </p:pic>
      <p:cxnSp>
        <p:nvCxnSpPr>
          <p:cNvPr id="5" name="Connettore diritto 12">
            <a:extLst>
              <a:ext uri="{FF2B5EF4-FFF2-40B4-BE49-F238E27FC236}">
                <a16:creationId xmlns:a16="http://schemas.microsoft.com/office/drawing/2014/main" id="{C62DD1AD-4ADF-4478-B718-88234D297F33}"/>
              </a:ext>
            </a:extLst>
          </p:cNvPr>
          <p:cNvCxnSpPr>
            <a:cxnSpLocks/>
          </p:cNvCxnSpPr>
          <p:nvPr/>
        </p:nvCxnSpPr>
        <p:spPr>
          <a:xfrm>
            <a:off x="178700" y="824284"/>
            <a:ext cx="11844000" cy="360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4" descr="C:\Users\acarcani\Desktop\REEHUB +\LOGO PROJECT PARTNERS LEAD PARTNER REEHUB PLUS\Lead Partner Logo\LOGO BIRD.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15498" y="5943600"/>
            <a:ext cx="762000" cy="762000"/>
          </a:xfrm>
          <a:prstGeom prst="rect">
            <a:avLst/>
          </a:prstGeom>
          <a:noFill/>
        </p:spPr>
      </p:pic>
      <p:pic>
        <p:nvPicPr>
          <p:cNvPr id="7" name="Picture 5" descr="C:\Users\acarcani\Desktop\REEHUB +\LOGO PROJECT PARTNERS LEAD PARTNER REEHUB PLUS\Project Partners Logo\LOGO MIE.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505200" y="5957212"/>
            <a:ext cx="939800" cy="735687"/>
          </a:xfrm>
          <a:prstGeom prst="rect">
            <a:avLst/>
          </a:prstGeom>
          <a:noFill/>
        </p:spPr>
      </p:pic>
      <p:pic>
        <p:nvPicPr>
          <p:cNvPr id="8" name="Picture 6" descr="C:\Users\acarcani\Desktop\REEHUB +\LOGO PROJECT PARTNERS LEAD PARTNER REEHUB PLUS\Project Partners Logo\LOGO DITNE.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529263" y="6089873"/>
            <a:ext cx="1519237" cy="564927"/>
          </a:xfrm>
          <a:prstGeom prst="rect">
            <a:avLst/>
          </a:prstGeom>
          <a:noFill/>
        </p:spPr>
      </p:pic>
      <p:pic>
        <p:nvPicPr>
          <p:cNvPr id="9" name="Picture 7" descr="C:\Users\acarcani\Desktop\REEHUB +\LOGO PROJECT PARTNERS LEAD PARTNER REEHUB PLUS\Project Partners Logo\LOGO COMUNE DI AGNONE.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0150475" y="5958433"/>
            <a:ext cx="517525" cy="764947"/>
          </a:xfrm>
          <a:prstGeom prst="rect">
            <a:avLst/>
          </a:prstGeom>
          <a:noFill/>
        </p:spPr>
      </p:pic>
      <p:pic>
        <p:nvPicPr>
          <p:cNvPr id="10" name="Picture 8" descr="C:\Users\acarcani\Desktop\REEHUB +\LOGO PROJECT PARTNERS LEAD PARTNER REEHUB PLUS\Project Partners Logo\LOGO UCG.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222934" y="5956300"/>
            <a:ext cx="712232" cy="711200"/>
          </a:xfrm>
          <a:prstGeom prst="rect">
            <a:avLst/>
          </a:prstGeom>
          <a:noFill/>
        </p:spPr>
      </p:pic>
      <p:cxnSp>
        <p:nvCxnSpPr>
          <p:cNvPr id="11" name="Connettore diritto 12">
            <a:extLst>
              <a:ext uri="{FF2B5EF4-FFF2-40B4-BE49-F238E27FC236}">
                <a16:creationId xmlns:a16="http://schemas.microsoft.com/office/drawing/2014/main" id="{C62DD1AD-4ADF-4478-B718-88234D297F33}"/>
              </a:ext>
            </a:extLst>
          </p:cNvPr>
          <p:cNvCxnSpPr>
            <a:cxnSpLocks/>
          </p:cNvCxnSpPr>
          <p:nvPr/>
        </p:nvCxnSpPr>
        <p:spPr>
          <a:xfrm>
            <a:off x="153300" y="5840784"/>
            <a:ext cx="11844000" cy="3600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78700" y="952198"/>
            <a:ext cx="2981494" cy="369332"/>
          </a:xfrm>
          <a:prstGeom prst="rect">
            <a:avLst/>
          </a:prstGeom>
          <a:solidFill>
            <a:srgbClr val="92D050"/>
          </a:solidFill>
        </p:spPr>
        <p:txBody>
          <a:bodyPr wrap="square" rtlCol="0">
            <a:spAutoFit/>
          </a:bodyPr>
          <a:lstStyle/>
          <a:p>
            <a:r>
              <a:rPr lang="en-US" b="1" dirty="0"/>
              <a:t>INSTALATION - NOTES</a:t>
            </a:r>
          </a:p>
        </p:txBody>
      </p:sp>
      <p:cxnSp>
        <p:nvCxnSpPr>
          <p:cNvPr id="18" name="Curved Connector 17"/>
          <p:cNvCxnSpPr/>
          <p:nvPr/>
        </p:nvCxnSpPr>
        <p:spPr>
          <a:xfrm>
            <a:off x="3128494" y="1136864"/>
            <a:ext cx="2794876" cy="369332"/>
          </a:xfrm>
          <a:prstGeom prst="curvedConnector3">
            <a:avLst>
              <a:gd name="adj1" fmla="val 50000"/>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85750" y="4942631"/>
            <a:ext cx="2981494" cy="369332"/>
          </a:xfrm>
          <a:prstGeom prst="rect">
            <a:avLst/>
          </a:prstGeom>
          <a:solidFill>
            <a:srgbClr val="92D050"/>
          </a:solidFill>
        </p:spPr>
        <p:txBody>
          <a:bodyPr wrap="square" rtlCol="0">
            <a:spAutoFit/>
          </a:bodyPr>
          <a:lstStyle/>
          <a:p>
            <a:r>
              <a:rPr lang="en-US" b="1" dirty="0"/>
              <a:t>NEW U VALUE</a:t>
            </a:r>
          </a:p>
        </p:txBody>
      </p:sp>
      <p:cxnSp>
        <p:nvCxnSpPr>
          <p:cNvPr id="25" name="Curved Connector 24"/>
          <p:cNvCxnSpPr>
            <a:stCxn id="24" idx="3"/>
          </p:cNvCxnSpPr>
          <p:nvPr/>
        </p:nvCxnSpPr>
        <p:spPr>
          <a:xfrm>
            <a:off x="3267244" y="5127297"/>
            <a:ext cx="619455" cy="184666"/>
          </a:xfrm>
          <a:prstGeom prst="curvedConnector3">
            <a:avLst>
              <a:gd name="adj1" fmla="val 50000"/>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22585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76971" y="1219970"/>
            <a:ext cx="8222611" cy="3825678"/>
          </a:xfrm>
          <a:prstGeom prst="rect">
            <a:avLst/>
          </a:prstGeom>
        </p:spPr>
      </p:pic>
      <p:pic>
        <p:nvPicPr>
          <p:cNvPr id="4" name="Picture 3" descr="C:\Users\acarcani\Desktop\REEHUB +\Communication template - logo\REEHUB PLUS\LOGO_INTERREG_REEHUB PLUS-200.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285750" y="38101"/>
            <a:ext cx="2657475" cy="828094"/>
          </a:xfrm>
          <a:prstGeom prst="rect">
            <a:avLst/>
          </a:prstGeom>
          <a:noFill/>
          <a:ln w="9525">
            <a:noFill/>
            <a:miter lim="800000"/>
            <a:headEnd/>
            <a:tailEnd/>
          </a:ln>
        </p:spPr>
      </p:pic>
      <p:cxnSp>
        <p:nvCxnSpPr>
          <p:cNvPr id="5" name="Connettore diritto 12">
            <a:extLst>
              <a:ext uri="{FF2B5EF4-FFF2-40B4-BE49-F238E27FC236}">
                <a16:creationId xmlns:a16="http://schemas.microsoft.com/office/drawing/2014/main" id="{C62DD1AD-4ADF-4478-B718-88234D297F33}"/>
              </a:ext>
            </a:extLst>
          </p:cNvPr>
          <p:cNvCxnSpPr>
            <a:cxnSpLocks/>
          </p:cNvCxnSpPr>
          <p:nvPr/>
        </p:nvCxnSpPr>
        <p:spPr>
          <a:xfrm>
            <a:off x="178700" y="824284"/>
            <a:ext cx="11844000" cy="360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4" descr="C:\Users\acarcani\Desktop\REEHUB +\LOGO PROJECT PARTNERS LEAD PARTNER REEHUB PLUS\Lead Partner Logo\LOGO BIRD.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15498" y="5943600"/>
            <a:ext cx="762000" cy="762000"/>
          </a:xfrm>
          <a:prstGeom prst="rect">
            <a:avLst/>
          </a:prstGeom>
          <a:noFill/>
        </p:spPr>
      </p:pic>
      <p:pic>
        <p:nvPicPr>
          <p:cNvPr id="7" name="Picture 5" descr="C:\Users\acarcani\Desktop\REEHUB +\LOGO PROJECT PARTNERS LEAD PARTNER REEHUB PLUS\Project Partners Logo\LOGO MIE.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505200" y="5957212"/>
            <a:ext cx="939800" cy="735687"/>
          </a:xfrm>
          <a:prstGeom prst="rect">
            <a:avLst/>
          </a:prstGeom>
          <a:noFill/>
        </p:spPr>
      </p:pic>
      <p:pic>
        <p:nvPicPr>
          <p:cNvPr id="8" name="Picture 6" descr="C:\Users\acarcani\Desktop\REEHUB +\LOGO PROJECT PARTNERS LEAD PARTNER REEHUB PLUS\Project Partners Logo\LOGO DITNE.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529263" y="6089873"/>
            <a:ext cx="1519237" cy="564927"/>
          </a:xfrm>
          <a:prstGeom prst="rect">
            <a:avLst/>
          </a:prstGeom>
          <a:noFill/>
        </p:spPr>
      </p:pic>
      <p:pic>
        <p:nvPicPr>
          <p:cNvPr id="9" name="Picture 7" descr="C:\Users\acarcani\Desktop\REEHUB +\LOGO PROJECT PARTNERS LEAD PARTNER REEHUB PLUS\Project Partners Logo\LOGO COMUNE DI AGNONE.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0150475" y="5958433"/>
            <a:ext cx="517525" cy="764947"/>
          </a:xfrm>
          <a:prstGeom prst="rect">
            <a:avLst/>
          </a:prstGeom>
          <a:noFill/>
        </p:spPr>
      </p:pic>
      <p:pic>
        <p:nvPicPr>
          <p:cNvPr id="10" name="Picture 8" descr="C:\Users\acarcani\Desktop\REEHUB +\LOGO PROJECT PARTNERS LEAD PARTNER REEHUB PLUS\Project Partners Logo\LOGO UCG.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222934" y="5956300"/>
            <a:ext cx="712232" cy="711200"/>
          </a:xfrm>
          <a:prstGeom prst="rect">
            <a:avLst/>
          </a:prstGeom>
          <a:noFill/>
        </p:spPr>
      </p:pic>
      <p:cxnSp>
        <p:nvCxnSpPr>
          <p:cNvPr id="11" name="Connettore diritto 12">
            <a:extLst>
              <a:ext uri="{FF2B5EF4-FFF2-40B4-BE49-F238E27FC236}">
                <a16:creationId xmlns:a16="http://schemas.microsoft.com/office/drawing/2014/main" id="{C62DD1AD-4ADF-4478-B718-88234D297F33}"/>
              </a:ext>
            </a:extLst>
          </p:cNvPr>
          <p:cNvCxnSpPr>
            <a:cxnSpLocks/>
          </p:cNvCxnSpPr>
          <p:nvPr/>
        </p:nvCxnSpPr>
        <p:spPr>
          <a:xfrm>
            <a:off x="153300" y="5840784"/>
            <a:ext cx="11844000" cy="3600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78700" y="952198"/>
            <a:ext cx="2981494" cy="369332"/>
          </a:xfrm>
          <a:prstGeom prst="rect">
            <a:avLst/>
          </a:prstGeom>
          <a:solidFill>
            <a:srgbClr val="92D050"/>
          </a:solidFill>
        </p:spPr>
        <p:txBody>
          <a:bodyPr wrap="square" rtlCol="0">
            <a:spAutoFit/>
          </a:bodyPr>
          <a:lstStyle/>
          <a:p>
            <a:r>
              <a:rPr lang="en-US" b="1" dirty="0"/>
              <a:t>CALCULATION OF SAVINGS</a:t>
            </a:r>
          </a:p>
        </p:txBody>
      </p:sp>
      <p:cxnSp>
        <p:nvCxnSpPr>
          <p:cNvPr id="18" name="Curved Connector 17"/>
          <p:cNvCxnSpPr/>
          <p:nvPr/>
        </p:nvCxnSpPr>
        <p:spPr>
          <a:xfrm>
            <a:off x="2290046" y="1321530"/>
            <a:ext cx="1215154" cy="795136"/>
          </a:xfrm>
          <a:prstGeom prst="curvedConnector3">
            <a:avLst>
              <a:gd name="adj1" fmla="val 50000"/>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85750" y="4068691"/>
            <a:ext cx="2981494" cy="369332"/>
          </a:xfrm>
          <a:prstGeom prst="rect">
            <a:avLst/>
          </a:prstGeom>
          <a:solidFill>
            <a:srgbClr val="92D050"/>
          </a:solidFill>
        </p:spPr>
        <p:txBody>
          <a:bodyPr wrap="square" rtlCol="0">
            <a:spAutoFit/>
          </a:bodyPr>
          <a:lstStyle/>
          <a:p>
            <a:r>
              <a:rPr lang="en-US" b="1" dirty="0"/>
              <a:t>INVESTMENT</a:t>
            </a:r>
          </a:p>
        </p:txBody>
      </p:sp>
      <p:cxnSp>
        <p:nvCxnSpPr>
          <p:cNvPr id="25" name="Curved Connector 24"/>
          <p:cNvCxnSpPr>
            <a:stCxn id="24" idx="3"/>
          </p:cNvCxnSpPr>
          <p:nvPr/>
        </p:nvCxnSpPr>
        <p:spPr>
          <a:xfrm>
            <a:off x="3267244" y="4253357"/>
            <a:ext cx="487460" cy="184666"/>
          </a:xfrm>
          <a:prstGeom prst="curvedConnector3">
            <a:avLst>
              <a:gd name="adj1" fmla="val 50000"/>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50008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838200" y="1903777"/>
            <a:ext cx="10515600" cy="3855358"/>
          </a:xfrm>
        </p:spPr>
        <p:txBody>
          <a:bodyPr>
            <a:normAutofit/>
          </a:bodyPr>
          <a:lstStyle/>
          <a:p>
            <a:pPr marL="0" indent="0">
              <a:buNone/>
            </a:pPr>
            <a:r>
              <a:rPr lang="en-US" b="1" dirty="0">
                <a:solidFill>
                  <a:srgbClr val="FF0000"/>
                </a:solidFill>
              </a:rPr>
              <a:t>Thermal insulation of the roof</a:t>
            </a:r>
          </a:p>
          <a:p>
            <a:pPr marL="0" indent="0">
              <a:buNone/>
            </a:pPr>
            <a:r>
              <a:rPr lang="en-US" dirty="0"/>
              <a:t>This measure involves applying thermal insulation on flat or sloping roof surfaces, depending on the roof structure. More heat is lost through roof surfaces than through walls, which means that the thermal insulation of the roof, if of the same properties as the wall insulation, should be thicker than that applied on the walls. The correctly insulated roof surface can yield up to 25-40% of savings. </a:t>
            </a:r>
          </a:p>
        </p:txBody>
      </p:sp>
      <p:pic>
        <p:nvPicPr>
          <p:cNvPr id="4" name="Picture 3" descr="C:\Users\acarcani\Desktop\REEHUB +\Communication template - logo\REEHUB PLUS\LOGO_INTERREG_REEHUB PLUS-200.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750" y="38101"/>
            <a:ext cx="2657475" cy="828094"/>
          </a:xfrm>
          <a:prstGeom prst="rect">
            <a:avLst/>
          </a:prstGeom>
          <a:noFill/>
          <a:ln w="9525">
            <a:noFill/>
            <a:miter lim="800000"/>
            <a:headEnd/>
            <a:tailEnd/>
          </a:ln>
        </p:spPr>
      </p:pic>
      <p:cxnSp>
        <p:nvCxnSpPr>
          <p:cNvPr id="5" name="Connettore diritto 12">
            <a:extLst>
              <a:ext uri="{FF2B5EF4-FFF2-40B4-BE49-F238E27FC236}">
                <a16:creationId xmlns:a16="http://schemas.microsoft.com/office/drawing/2014/main" id="{C62DD1AD-4ADF-4478-B718-88234D297F33}"/>
              </a:ext>
            </a:extLst>
          </p:cNvPr>
          <p:cNvCxnSpPr>
            <a:cxnSpLocks/>
          </p:cNvCxnSpPr>
          <p:nvPr/>
        </p:nvCxnSpPr>
        <p:spPr>
          <a:xfrm>
            <a:off x="178700" y="824284"/>
            <a:ext cx="11844000" cy="360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4" descr="C:\Users\acarcani\Desktop\REEHUB +\LOGO PROJECT PARTNERS LEAD PARTNER REEHUB PLUS\Lead Partner Logo\LOGO BIRD.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15498" y="5943600"/>
            <a:ext cx="762000" cy="762000"/>
          </a:xfrm>
          <a:prstGeom prst="rect">
            <a:avLst/>
          </a:prstGeom>
          <a:noFill/>
        </p:spPr>
      </p:pic>
      <p:pic>
        <p:nvPicPr>
          <p:cNvPr id="7" name="Picture 5" descr="C:\Users\acarcani\Desktop\REEHUB +\LOGO PROJECT PARTNERS LEAD PARTNER REEHUB PLUS\Project Partners Logo\LOGO MI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05200" y="5957212"/>
            <a:ext cx="939800" cy="735687"/>
          </a:xfrm>
          <a:prstGeom prst="rect">
            <a:avLst/>
          </a:prstGeom>
          <a:noFill/>
        </p:spPr>
      </p:pic>
      <p:pic>
        <p:nvPicPr>
          <p:cNvPr id="8" name="Picture 6" descr="C:\Users\acarcani\Desktop\REEHUB +\LOGO PROJECT PARTNERS LEAD PARTNER REEHUB PLUS\Project Partners Logo\LOGO DITNE.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29263" y="6089873"/>
            <a:ext cx="1519237" cy="564927"/>
          </a:xfrm>
          <a:prstGeom prst="rect">
            <a:avLst/>
          </a:prstGeom>
          <a:noFill/>
        </p:spPr>
      </p:pic>
      <p:pic>
        <p:nvPicPr>
          <p:cNvPr id="9" name="Picture 7" descr="C:\Users\acarcani\Desktop\REEHUB +\LOGO PROJECT PARTNERS LEAD PARTNER REEHUB PLUS\Project Partners Logo\LOGO COMUNE DI AGNONE.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150475" y="5958433"/>
            <a:ext cx="517525" cy="764947"/>
          </a:xfrm>
          <a:prstGeom prst="rect">
            <a:avLst/>
          </a:prstGeom>
          <a:noFill/>
        </p:spPr>
      </p:pic>
      <p:pic>
        <p:nvPicPr>
          <p:cNvPr id="10" name="Picture 8" descr="C:\Users\acarcani\Desktop\REEHUB +\LOGO PROJECT PARTNERS LEAD PARTNER REEHUB PLUS\Project Partners Logo\LOGO UCG.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222934" y="5956300"/>
            <a:ext cx="712232" cy="711200"/>
          </a:xfrm>
          <a:prstGeom prst="rect">
            <a:avLst/>
          </a:prstGeom>
          <a:noFill/>
        </p:spPr>
      </p:pic>
      <p:cxnSp>
        <p:nvCxnSpPr>
          <p:cNvPr id="11" name="Connettore diritto 12">
            <a:extLst>
              <a:ext uri="{FF2B5EF4-FFF2-40B4-BE49-F238E27FC236}">
                <a16:creationId xmlns:a16="http://schemas.microsoft.com/office/drawing/2014/main" id="{C62DD1AD-4ADF-4478-B718-88234D297F33}"/>
              </a:ext>
            </a:extLst>
          </p:cNvPr>
          <p:cNvCxnSpPr>
            <a:cxnSpLocks/>
          </p:cNvCxnSpPr>
          <p:nvPr/>
        </p:nvCxnSpPr>
        <p:spPr>
          <a:xfrm>
            <a:off x="153300" y="5840784"/>
            <a:ext cx="11844000" cy="3600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itle 11"/>
          <p:cNvSpPr>
            <a:spLocks noGrp="1"/>
          </p:cNvSpPr>
          <p:nvPr>
            <p:ph type="title"/>
          </p:nvPr>
        </p:nvSpPr>
        <p:spPr>
          <a:xfrm>
            <a:off x="838200" y="946623"/>
            <a:ext cx="10515600" cy="744065"/>
          </a:xfrm>
        </p:spPr>
        <p:txBody>
          <a:bodyPr>
            <a:noAutofit/>
          </a:bodyPr>
          <a:lstStyle/>
          <a:p>
            <a:r>
              <a:rPr lang="en-US" sz="2800" b="1" dirty="0"/>
              <a:t>EE Measures: Building’s envelope</a:t>
            </a:r>
          </a:p>
        </p:txBody>
      </p:sp>
    </p:spTree>
    <p:extLst>
      <p:ext uri="{BB962C8B-B14F-4D97-AF65-F5344CB8AC3E}">
        <p14:creationId xmlns:p14="http://schemas.microsoft.com/office/powerpoint/2010/main" val="24437786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838200" y="1903777"/>
            <a:ext cx="10515600" cy="3855358"/>
          </a:xfrm>
        </p:spPr>
        <p:txBody>
          <a:bodyPr>
            <a:normAutofit/>
          </a:bodyPr>
          <a:lstStyle/>
          <a:p>
            <a:pPr marL="0" indent="0">
              <a:buNone/>
            </a:pPr>
            <a:r>
              <a:rPr lang="en-US" b="1" dirty="0">
                <a:solidFill>
                  <a:srgbClr val="FF0000"/>
                </a:solidFill>
              </a:rPr>
              <a:t>Replacing windows or improving their thermal characteristics</a:t>
            </a:r>
          </a:p>
          <a:p>
            <a:pPr marL="0" indent="0">
              <a:buNone/>
            </a:pPr>
            <a:r>
              <a:rPr lang="en-US" dirty="0"/>
              <a:t>Windows are the segment of a building’s envelope that requires special attention. Heat losses through windows can be transmission or ventilation losses. These two types of heat losses combined can amount to more than 50% of the total heat losses of the building. Heat losses through windows are usually more than 10 times higher than those through the walls. That is why the windows are a very important segment that must be treated through efficiency measures. </a:t>
            </a:r>
          </a:p>
        </p:txBody>
      </p:sp>
      <p:pic>
        <p:nvPicPr>
          <p:cNvPr id="4" name="Picture 3" descr="C:\Users\acarcani\Desktop\REEHUB +\Communication template - logo\REEHUB PLUS\LOGO_INTERREG_REEHUB PLUS-200.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750" y="38101"/>
            <a:ext cx="2657475" cy="828094"/>
          </a:xfrm>
          <a:prstGeom prst="rect">
            <a:avLst/>
          </a:prstGeom>
          <a:noFill/>
          <a:ln w="9525">
            <a:noFill/>
            <a:miter lim="800000"/>
            <a:headEnd/>
            <a:tailEnd/>
          </a:ln>
        </p:spPr>
      </p:pic>
      <p:cxnSp>
        <p:nvCxnSpPr>
          <p:cNvPr id="5" name="Connettore diritto 12">
            <a:extLst>
              <a:ext uri="{FF2B5EF4-FFF2-40B4-BE49-F238E27FC236}">
                <a16:creationId xmlns:a16="http://schemas.microsoft.com/office/drawing/2014/main" id="{C62DD1AD-4ADF-4478-B718-88234D297F33}"/>
              </a:ext>
            </a:extLst>
          </p:cNvPr>
          <p:cNvCxnSpPr>
            <a:cxnSpLocks/>
          </p:cNvCxnSpPr>
          <p:nvPr/>
        </p:nvCxnSpPr>
        <p:spPr>
          <a:xfrm>
            <a:off x="178700" y="824284"/>
            <a:ext cx="11844000" cy="360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4" descr="C:\Users\acarcani\Desktop\REEHUB +\LOGO PROJECT PARTNERS LEAD PARTNER REEHUB PLUS\Lead Partner Logo\LOGO BIRD.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15498" y="5943600"/>
            <a:ext cx="762000" cy="762000"/>
          </a:xfrm>
          <a:prstGeom prst="rect">
            <a:avLst/>
          </a:prstGeom>
          <a:noFill/>
        </p:spPr>
      </p:pic>
      <p:pic>
        <p:nvPicPr>
          <p:cNvPr id="7" name="Picture 5" descr="C:\Users\acarcani\Desktop\REEHUB +\LOGO PROJECT PARTNERS LEAD PARTNER REEHUB PLUS\Project Partners Logo\LOGO MI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05200" y="5957212"/>
            <a:ext cx="939800" cy="735687"/>
          </a:xfrm>
          <a:prstGeom prst="rect">
            <a:avLst/>
          </a:prstGeom>
          <a:noFill/>
        </p:spPr>
      </p:pic>
      <p:pic>
        <p:nvPicPr>
          <p:cNvPr id="8" name="Picture 6" descr="C:\Users\acarcani\Desktop\REEHUB +\LOGO PROJECT PARTNERS LEAD PARTNER REEHUB PLUS\Project Partners Logo\LOGO DITNE.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29263" y="6089873"/>
            <a:ext cx="1519237" cy="564927"/>
          </a:xfrm>
          <a:prstGeom prst="rect">
            <a:avLst/>
          </a:prstGeom>
          <a:noFill/>
        </p:spPr>
      </p:pic>
      <p:pic>
        <p:nvPicPr>
          <p:cNvPr id="9" name="Picture 7" descr="C:\Users\acarcani\Desktop\REEHUB +\LOGO PROJECT PARTNERS LEAD PARTNER REEHUB PLUS\Project Partners Logo\LOGO COMUNE DI AGNONE.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150475" y="5958433"/>
            <a:ext cx="517525" cy="764947"/>
          </a:xfrm>
          <a:prstGeom prst="rect">
            <a:avLst/>
          </a:prstGeom>
          <a:noFill/>
        </p:spPr>
      </p:pic>
      <p:pic>
        <p:nvPicPr>
          <p:cNvPr id="10" name="Picture 8" descr="C:\Users\acarcani\Desktop\REEHUB +\LOGO PROJECT PARTNERS LEAD PARTNER REEHUB PLUS\Project Partners Logo\LOGO UCG.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222934" y="5956300"/>
            <a:ext cx="712232" cy="711200"/>
          </a:xfrm>
          <a:prstGeom prst="rect">
            <a:avLst/>
          </a:prstGeom>
          <a:noFill/>
        </p:spPr>
      </p:pic>
      <p:cxnSp>
        <p:nvCxnSpPr>
          <p:cNvPr id="11" name="Connettore diritto 12">
            <a:extLst>
              <a:ext uri="{FF2B5EF4-FFF2-40B4-BE49-F238E27FC236}">
                <a16:creationId xmlns:a16="http://schemas.microsoft.com/office/drawing/2014/main" id="{C62DD1AD-4ADF-4478-B718-88234D297F33}"/>
              </a:ext>
            </a:extLst>
          </p:cNvPr>
          <p:cNvCxnSpPr>
            <a:cxnSpLocks/>
          </p:cNvCxnSpPr>
          <p:nvPr/>
        </p:nvCxnSpPr>
        <p:spPr>
          <a:xfrm>
            <a:off x="153300" y="5840784"/>
            <a:ext cx="11844000" cy="3600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itle 11"/>
          <p:cNvSpPr>
            <a:spLocks noGrp="1"/>
          </p:cNvSpPr>
          <p:nvPr>
            <p:ph type="title"/>
          </p:nvPr>
        </p:nvSpPr>
        <p:spPr>
          <a:xfrm>
            <a:off x="838200" y="946623"/>
            <a:ext cx="10515600" cy="744065"/>
          </a:xfrm>
        </p:spPr>
        <p:txBody>
          <a:bodyPr>
            <a:noAutofit/>
          </a:bodyPr>
          <a:lstStyle/>
          <a:p>
            <a:r>
              <a:rPr lang="en-US" sz="2800" b="1" dirty="0"/>
              <a:t>EE Measures: Building’s envelope</a:t>
            </a:r>
          </a:p>
        </p:txBody>
      </p:sp>
    </p:spTree>
    <p:extLst>
      <p:ext uri="{BB962C8B-B14F-4D97-AF65-F5344CB8AC3E}">
        <p14:creationId xmlns:p14="http://schemas.microsoft.com/office/powerpoint/2010/main" val="124705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838200" y="1073373"/>
            <a:ext cx="10515600" cy="4554322"/>
          </a:xfrm>
        </p:spPr>
        <p:txBody>
          <a:bodyPr>
            <a:normAutofit lnSpcReduction="10000"/>
          </a:bodyPr>
          <a:lstStyle/>
          <a:p>
            <a:pPr marL="0" indent="0">
              <a:buNone/>
            </a:pPr>
            <a:r>
              <a:rPr lang="en-US" dirty="0"/>
              <a:t>All the </a:t>
            </a:r>
            <a:r>
              <a:rPr lang="en-US" b="1" dirty="0"/>
              <a:t>proposed packages of measures </a:t>
            </a:r>
            <a:r>
              <a:rPr lang="en-US" dirty="0"/>
              <a:t>include:</a:t>
            </a:r>
          </a:p>
          <a:p>
            <a:pPr marL="0" indent="0">
              <a:buNone/>
            </a:pPr>
            <a:endParaRPr lang="en-US" dirty="0"/>
          </a:p>
          <a:p>
            <a:pPr marL="514350" indent="-514350">
              <a:buFont typeface="+mj-lt"/>
              <a:buAutoNum type="arabicPeriod"/>
            </a:pPr>
            <a:r>
              <a:rPr lang="en-US" dirty="0"/>
              <a:t>the data on the </a:t>
            </a:r>
            <a:r>
              <a:rPr lang="en-US" b="1" i="1" dirty="0">
                <a:solidFill>
                  <a:srgbClr val="FF0000"/>
                </a:solidFill>
              </a:rPr>
              <a:t>technical characteristics </a:t>
            </a:r>
            <a:r>
              <a:rPr lang="en-US" dirty="0"/>
              <a:t>of the implementation of measures, </a:t>
            </a:r>
          </a:p>
          <a:p>
            <a:pPr marL="514350" indent="-514350">
              <a:buFont typeface="+mj-lt"/>
              <a:buAutoNum type="arabicPeriod"/>
            </a:pPr>
            <a:r>
              <a:rPr lang="en-US" b="1" dirty="0">
                <a:solidFill>
                  <a:srgbClr val="FF0000"/>
                </a:solidFill>
              </a:rPr>
              <a:t>energy savings </a:t>
            </a:r>
            <a:r>
              <a:rPr lang="en-US" dirty="0"/>
              <a:t>that can be achieved by them, </a:t>
            </a:r>
          </a:p>
          <a:p>
            <a:pPr marL="514350" indent="-514350">
              <a:buFont typeface="+mj-lt"/>
              <a:buAutoNum type="arabicPeriod"/>
            </a:pPr>
            <a:r>
              <a:rPr lang="en-US" dirty="0"/>
              <a:t>evaluation of </a:t>
            </a:r>
            <a:r>
              <a:rPr lang="en-US" b="1" dirty="0">
                <a:solidFill>
                  <a:srgbClr val="FF0000"/>
                </a:solidFill>
              </a:rPr>
              <a:t>investment</a:t>
            </a:r>
            <a:r>
              <a:rPr lang="en-US" dirty="0"/>
              <a:t>, and </a:t>
            </a:r>
          </a:p>
          <a:p>
            <a:pPr marL="514350" indent="-514350">
              <a:buFont typeface="+mj-lt"/>
              <a:buAutoNum type="arabicPeriod"/>
            </a:pPr>
            <a:r>
              <a:rPr lang="en-US" dirty="0"/>
              <a:t>possible </a:t>
            </a:r>
            <a:r>
              <a:rPr lang="en-US" b="1" dirty="0">
                <a:solidFill>
                  <a:srgbClr val="FF0000"/>
                </a:solidFill>
              </a:rPr>
              <a:t>economic savings</a:t>
            </a:r>
          </a:p>
          <a:p>
            <a:pPr marL="0" indent="0">
              <a:buNone/>
            </a:pPr>
            <a:endParaRPr lang="en-US" dirty="0"/>
          </a:p>
          <a:p>
            <a:pPr marL="0" indent="0">
              <a:buNone/>
            </a:pPr>
            <a:r>
              <a:rPr lang="en-US" dirty="0"/>
              <a:t>Based on the comparison of the obtained results, a report is prepared with recommendations for an </a:t>
            </a:r>
            <a:r>
              <a:rPr lang="en-US" b="1" dirty="0"/>
              <a:t>optimal selection of measures</a:t>
            </a:r>
            <a:r>
              <a:rPr lang="en-US" dirty="0"/>
              <a:t>.</a:t>
            </a:r>
          </a:p>
        </p:txBody>
      </p:sp>
      <p:pic>
        <p:nvPicPr>
          <p:cNvPr id="4" name="Picture 3" descr="C:\Users\acarcani\Desktop\REEHUB +\Communication template - logo\REEHUB PLUS\LOGO_INTERREG_REEHUB PLUS-200.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750" y="38101"/>
            <a:ext cx="2657475" cy="828094"/>
          </a:xfrm>
          <a:prstGeom prst="rect">
            <a:avLst/>
          </a:prstGeom>
          <a:noFill/>
          <a:ln w="9525">
            <a:noFill/>
            <a:miter lim="800000"/>
            <a:headEnd/>
            <a:tailEnd/>
          </a:ln>
        </p:spPr>
      </p:pic>
      <p:cxnSp>
        <p:nvCxnSpPr>
          <p:cNvPr id="5" name="Connettore diritto 12">
            <a:extLst>
              <a:ext uri="{FF2B5EF4-FFF2-40B4-BE49-F238E27FC236}">
                <a16:creationId xmlns:a16="http://schemas.microsoft.com/office/drawing/2014/main" id="{C62DD1AD-4ADF-4478-B718-88234D297F33}"/>
              </a:ext>
            </a:extLst>
          </p:cNvPr>
          <p:cNvCxnSpPr>
            <a:cxnSpLocks/>
          </p:cNvCxnSpPr>
          <p:nvPr/>
        </p:nvCxnSpPr>
        <p:spPr>
          <a:xfrm>
            <a:off x="178700" y="824284"/>
            <a:ext cx="11844000" cy="360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4" descr="C:\Users\acarcani\Desktop\REEHUB +\LOGO PROJECT PARTNERS LEAD PARTNER REEHUB PLUS\Lead Partner Logo\LOGO BIRD.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15498" y="5943600"/>
            <a:ext cx="762000" cy="762000"/>
          </a:xfrm>
          <a:prstGeom prst="rect">
            <a:avLst/>
          </a:prstGeom>
          <a:noFill/>
        </p:spPr>
      </p:pic>
      <p:pic>
        <p:nvPicPr>
          <p:cNvPr id="7" name="Picture 5" descr="C:\Users\acarcani\Desktop\REEHUB +\LOGO PROJECT PARTNERS LEAD PARTNER REEHUB PLUS\Project Partners Logo\LOGO MI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05200" y="5957212"/>
            <a:ext cx="939800" cy="735687"/>
          </a:xfrm>
          <a:prstGeom prst="rect">
            <a:avLst/>
          </a:prstGeom>
          <a:noFill/>
        </p:spPr>
      </p:pic>
      <p:pic>
        <p:nvPicPr>
          <p:cNvPr id="8" name="Picture 6" descr="C:\Users\acarcani\Desktop\REEHUB +\LOGO PROJECT PARTNERS LEAD PARTNER REEHUB PLUS\Project Partners Logo\LOGO DITNE.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29263" y="6089873"/>
            <a:ext cx="1519237" cy="564927"/>
          </a:xfrm>
          <a:prstGeom prst="rect">
            <a:avLst/>
          </a:prstGeom>
          <a:noFill/>
        </p:spPr>
      </p:pic>
      <p:pic>
        <p:nvPicPr>
          <p:cNvPr id="9" name="Picture 7" descr="C:\Users\acarcani\Desktop\REEHUB +\LOGO PROJECT PARTNERS LEAD PARTNER REEHUB PLUS\Project Partners Logo\LOGO COMUNE DI AGNONE.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150475" y="5958433"/>
            <a:ext cx="517525" cy="764947"/>
          </a:xfrm>
          <a:prstGeom prst="rect">
            <a:avLst/>
          </a:prstGeom>
          <a:noFill/>
        </p:spPr>
      </p:pic>
      <p:pic>
        <p:nvPicPr>
          <p:cNvPr id="10" name="Picture 8" descr="C:\Users\acarcani\Desktop\REEHUB +\LOGO PROJECT PARTNERS LEAD PARTNER REEHUB PLUS\Project Partners Logo\LOGO UCG.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222934" y="5956300"/>
            <a:ext cx="712232" cy="711200"/>
          </a:xfrm>
          <a:prstGeom prst="rect">
            <a:avLst/>
          </a:prstGeom>
          <a:noFill/>
        </p:spPr>
      </p:pic>
      <p:cxnSp>
        <p:nvCxnSpPr>
          <p:cNvPr id="11" name="Connettore diritto 12">
            <a:extLst>
              <a:ext uri="{FF2B5EF4-FFF2-40B4-BE49-F238E27FC236}">
                <a16:creationId xmlns:a16="http://schemas.microsoft.com/office/drawing/2014/main" id="{C62DD1AD-4ADF-4478-B718-88234D297F33}"/>
              </a:ext>
            </a:extLst>
          </p:cNvPr>
          <p:cNvCxnSpPr>
            <a:cxnSpLocks/>
          </p:cNvCxnSpPr>
          <p:nvPr/>
        </p:nvCxnSpPr>
        <p:spPr>
          <a:xfrm>
            <a:off x="153300" y="5840784"/>
            <a:ext cx="11844000" cy="36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15990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838200" y="1903777"/>
            <a:ext cx="10515600" cy="3855358"/>
          </a:xfrm>
        </p:spPr>
        <p:txBody>
          <a:bodyPr>
            <a:normAutofit fontScale="92500" lnSpcReduction="10000"/>
          </a:bodyPr>
          <a:lstStyle/>
          <a:p>
            <a:pPr marL="0" indent="0">
              <a:buNone/>
            </a:pPr>
            <a:r>
              <a:rPr lang="en-US" b="1" dirty="0">
                <a:solidFill>
                  <a:srgbClr val="FF0000"/>
                </a:solidFill>
              </a:rPr>
              <a:t>Thermal insulation of the floor</a:t>
            </a:r>
          </a:p>
          <a:p>
            <a:pPr marL="0" indent="0">
              <a:buNone/>
            </a:pPr>
            <a:r>
              <a:rPr lang="en-US" dirty="0"/>
              <a:t>Heat losses to the ground amount to up to </a:t>
            </a:r>
            <a:r>
              <a:rPr lang="en-US" b="1" dirty="0"/>
              <a:t>10%</a:t>
            </a:r>
            <a:r>
              <a:rPr lang="en-US" dirty="0"/>
              <a:t> of the total heat losses of a building. When the ground floor of an existing building is concerned, it is not cost-effective to undertake its insulation due to a significant scope of works.</a:t>
            </a:r>
          </a:p>
          <a:p>
            <a:pPr marL="0" indent="0">
              <a:buNone/>
            </a:pPr>
            <a:r>
              <a:rPr lang="en-US" dirty="0"/>
              <a:t>Thermal insulation of the ground floor is not the same as thermal insulation of the floor towards the unheated space of the lowest floor. In the latter case, the intervention is cost-effective, so that such a measure should be recommended. In addition, it is necessary to thermally insulate the floor structures above the open passages to ensure the continuity of thermal protection of the whole external envelope of the building.</a:t>
            </a:r>
          </a:p>
        </p:txBody>
      </p:sp>
      <p:pic>
        <p:nvPicPr>
          <p:cNvPr id="4" name="Picture 3" descr="C:\Users\acarcani\Desktop\REEHUB +\Communication template - logo\REEHUB PLUS\LOGO_INTERREG_REEHUB PLUS-200.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750" y="38101"/>
            <a:ext cx="2657475" cy="828094"/>
          </a:xfrm>
          <a:prstGeom prst="rect">
            <a:avLst/>
          </a:prstGeom>
          <a:noFill/>
          <a:ln w="9525">
            <a:noFill/>
            <a:miter lim="800000"/>
            <a:headEnd/>
            <a:tailEnd/>
          </a:ln>
        </p:spPr>
      </p:pic>
      <p:cxnSp>
        <p:nvCxnSpPr>
          <p:cNvPr id="5" name="Connettore diritto 12">
            <a:extLst>
              <a:ext uri="{FF2B5EF4-FFF2-40B4-BE49-F238E27FC236}">
                <a16:creationId xmlns:a16="http://schemas.microsoft.com/office/drawing/2014/main" id="{C62DD1AD-4ADF-4478-B718-88234D297F33}"/>
              </a:ext>
            </a:extLst>
          </p:cNvPr>
          <p:cNvCxnSpPr>
            <a:cxnSpLocks/>
          </p:cNvCxnSpPr>
          <p:nvPr/>
        </p:nvCxnSpPr>
        <p:spPr>
          <a:xfrm>
            <a:off x="178700" y="824284"/>
            <a:ext cx="11844000" cy="360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4" descr="C:\Users\acarcani\Desktop\REEHUB +\LOGO PROJECT PARTNERS LEAD PARTNER REEHUB PLUS\Lead Partner Logo\LOGO BIRD.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15498" y="5943600"/>
            <a:ext cx="762000" cy="762000"/>
          </a:xfrm>
          <a:prstGeom prst="rect">
            <a:avLst/>
          </a:prstGeom>
          <a:noFill/>
        </p:spPr>
      </p:pic>
      <p:pic>
        <p:nvPicPr>
          <p:cNvPr id="7" name="Picture 5" descr="C:\Users\acarcani\Desktop\REEHUB +\LOGO PROJECT PARTNERS LEAD PARTNER REEHUB PLUS\Project Partners Logo\LOGO MI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05200" y="5957212"/>
            <a:ext cx="939800" cy="735687"/>
          </a:xfrm>
          <a:prstGeom prst="rect">
            <a:avLst/>
          </a:prstGeom>
          <a:noFill/>
        </p:spPr>
      </p:pic>
      <p:pic>
        <p:nvPicPr>
          <p:cNvPr id="8" name="Picture 6" descr="C:\Users\acarcani\Desktop\REEHUB +\LOGO PROJECT PARTNERS LEAD PARTNER REEHUB PLUS\Project Partners Logo\LOGO DITNE.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29263" y="6089873"/>
            <a:ext cx="1519237" cy="564927"/>
          </a:xfrm>
          <a:prstGeom prst="rect">
            <a:avLst/>
          </a:prstGeom>
          <a:noFill/>
        </p:spPr>
      </p:pic>
      <p:pic>
        <p:nvPicPr>
          <p:cNvPr id="9" name="Picture 7" descr="C:\Users\acarcani\Desktop\REEHUB +\LOGO PROJECT PARTNERS LEAD PARTNER REEHUB PLUS\Project Partners Logo\LOGO COMUNE DI AGNONE.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150475" y="5958433"/>
            <a:ext cx="517525" cy="764947"/>
          </a:xfrm>
          <a:prstGeom prst="rect">
            <a:avLst/>
          </a:prstGeom>
          <a:noFill/>
        </p:spPr>
      </p:pic>
      <p:pic>
        <p:nvPicPr>
          <p:cNvPr id="10" name="Picture 8" descr="C:\Users\acarcani\Desktop\REEHUB +\LOGO PROJECT PARTNERS LEAD PARTNER REEHUB PLUS\Project Partners Logo\LOGO UCG.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222934" y="5956300"/>
            <a:ext cx="712232" cy="711200"/>
          </a:xfrm>
          <a:prstGeom prst="rect">
            <a:avLst/>
          </a:prstGeom>
          <a:noFill/>
        </p:spPr>
      </p:pic>
      <p:cxnSp>
        <p:nvCxnSpPr>
          <p:cNvPr id="11" name="Connettore diritto 12">
            <a:extLst>
              <a:ext uri="{FF2B5EF4-FFF2-40B4-BE49-F238E27FC236}">
                <a16:creationId xmlns:a16="http://schemas.microsoft.com/office/drawing/2014/main" id="{C62DD1AD-4ADF-4478-B718-88234D297F33}"/>
              </a:ext>
            </a:extLst>
          </p:cNvPr>
          <p:cNvCxnSpPr>
            <a:cxnSpLocks/>
          </p:cNvCxnSpPr>
          <p:nvPr/>
        </p:nvCxnSpPr>
        <p:spPr>
          <a:xfrm>
            <a:off x="153300" y="5840784"/>
            <a:ext cx="11844000" cy="3600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itle 11"/>
          <p:cNvSpPr>
            <a:spLocks noGrp="1"/>
          </p:cNvSpPr>
          <p:nvPr>
            <p:ph type="title"/>
          </p:nvPr>
        </p:nvSpPr>
        <p:spPr>
          <a:xfrm>
            <a:off x="838200" y="946623"/>
            <a:ext cx="10515600" cy="744065"/>
          </a:xfrm>
        </p:spPr>
        <p:txBody>
          <a:bodyPr>
            <a:noAutofit/>
          </a:bodyPr>
          <a:lstStyle/>
          <a:p>
            <a:r>
              <a:rPr lang="en-US" sz="2800" b="1" dirty="0"/>
              <a:t>EE Measures: Building’s envelope</a:t>
            </a:r>
          </a:p>
        </p:txBody>
      </p:sp>
    </p:spTree>
    <p:extLst>
      <p:ext uri="{BB962C8B-B14F-4D97-AF65-F5344CB8AC3E}">
        <p14:creationId xmlns:p14="http://schemas.microsoft.com/office/powerpoint/2010/main" val="8407344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838200" y="1903777"/>
            <a:ext cx="10515600" cy="3855358"/>
          </a:xfrm>
        </p:spPr>
        <p:txBody>
          <a:bodyPr>
            <a:normAutofit/>
          </a:bodyPr>
          <a:lstStyle/>
          <a:p>
            <a:r>
              <a:rPr lang="en-US" b="1" dirty="0"/>
              <a:t>Replacing old conventional boilers with biomass–pellets boilers</a:t>
            </a:r>
          </a:p>
          <a:p>
            <a:r>
              <a:rPr lang="en-US" b="1" dirty="0"/>
              <a:t>Replacing old conventional boilers with heat pumps that use air, ground, or groundwater as a heat source</a:t>
            </a:r>
          </a:p>
          <a:p>
            <a:r>
              <a:rPr lang="en-US" b="1" dirty="0"/>
              <a:t>Fitting thermostatic valves to the existing heaters </a:t>
            </a:r>
          </a:p>
          <a:p>
            <a:r>
              <a:rPr lang="en-US" b="1" dirty="0"/>
              <a:t>New automatic regulation system</a:t>
            </a:r>
          </a:p>
          <a:p>
            <a:r>
              <a:rPr lang="en-US" b="1" dirty="0"/>
              <a:t>Thermal insulation of the non-insulated parts of the system</a:t>
            </a:r>
          </a:p>
          <a:p>
            <a:r>
              <a:rPr lang="en-US" b="1" dirty="0"/>
              <a:t>Setback temperature</a:t>
            </a:r>
          </a:p>
          <a:p>
            <a:endParaRPr lang="en-US" b="1" dirty="0"/>
          </a:p>
          <a:p>
            <a:endParaRPr lang="en-US" b="1" dirty="0"/>
          </a:p>
          <a:p>
            <a:pPr marL="0" indent="0">
              <a:buNone/>
            </a:pPr>
            <a:endParaRPr lang="en-US" b="1" dirty="0">
              <a:solidFill>
                <a:srgbClr val="FF0000"/>
              </a:solidFill>
            </a:endParaRPr>
          </a:p>
          <a:p>
            <a:pPr marL="0" indent="0">
              <a:buNone/>
            </a:pPr>
            <a:endParaRPr lang="en-US" b="1" dirty="0">
              <a:solidFill>
                <a:srgbClr val="FF0000"/>
              </a:solidFill>
            </a:endParaRPr>
          </a:p>
          <a:p>
            <a:pPr marL="0" indent="0">
              <a:buNone/>
            </a:pPr>
            <a:endParaRPr lang="en-US" b="1" dirty="0">
              <a:solidFill>
                <a:srgbClr val="FF0000"/>
              </a:solidFill>
            </a:endParaRPr>
          </a:p>
        </p:txBody>
      </p:sp>
      <p:pic>
        <p:nvPicPr>
          <p:cNvPr id="4" name="Picture 3" descr="C:\Users\acarcani\Desktop\REEHUB +\Communication template - logo\REEHUB PLUS\LOGO_INTERREG_REEHUB PLUS-200.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750" y="38101"/>
            <a:ext cx="2657475" cy="828094"/>
          </a:xfrm>
          <a:prstGeom prst="rect">
            <a:avLst/>
          </a:prstGeom>
          <a:noFill/>
          <a:ln w="9525">
            <a:noFill/>
            <a:miter lim="800000"/>
            <a:headEnd/>
            <a:tailEnd/>
          </a:ln>
        </p:spPr>
      </p:pic>
      <p:cxnSp>
        <p:nvCxnSpPr>
          <p:cNvPr id="5" name="Connettore diritto 12">
            <a:extLst>
              <a:ext uri="{FF2B5EF4-FFF2-40B4-BE49-F238E27FC236}">
                <a16:creationId xmlns:a16="http://schemas.microsoft.com/office/drawing/2014/main" id="{C62DD1AD-4ADF-4478-B718-88234D297F33}"/>
              </a:ext>
            </a:extLst>
          </p:cNvPr>
          <p:cNvCxnSpPr>
            <a:cxnSpLocks/>
          </p:cNvCxnSpPr>
          <p:nvPr/>
        </p:nvCxnSpPr>
        <p:spPr>
          <a:xfrm>
            <a:off x="178700" y="824284"/>
            <a:ext cx="11844000" cy="360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4" descr="C:\Users\acarcani\Desktop\REEHUB +\LOGO PROJECT PARTNERS LEAD PARTNER REEHUB PLUS\Lead Partner Logo\LOGO BIRD.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15498" y="5943600"/>
            <a:ext cx="762000" cy="762000"/>
          </a:xfrm>
          <a:prstGeom prst="rect">
            <a:avLst/>
          </a:prstGeom>
          <a:noFill/>
        </p:spPr>
      </p:pic>
      <p:pic>
        <p:nvPicPr>
          <p:cNvPr id="7" name="Picture 5" descr="C:\Users\acarcani\Desktop\REEHUB +\LOGO PROJECT PARTNERS LEAD PARTNER REEHUB PLUS\Project Partners Logo\LOGO MI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05200" y="5957212"/>
            <a:ext cx="939800" cy="735687"/>
          </a:xfrm>
          <a:prstGeom prst="rect">
            <a:avLst/>
          </a:prstGeom>
          <a:noFill/>
        </p:spPr>
      </p:pic>
      <p:pic>
        <p:nvPicPr>
          <p:cNvPr id="8" name="Picture 6" descr="C:\Users\acarcani\Desktop\REEHUB +\LOGO PROJECT PARTNERS LEAD PARTNER REEHUB PLUS\Project Partners Logo\LOGO DITNE.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29263" y="6089873"/>
            <a:ext cx="1519237" cy="564927"/>
          </a:xfrm>
          <a:prstGeom prst="rect">
            <a:avLst/>
          </a:prstGeom>
          <a:noFill/>
        </p:spPr>
      </p:pic>
      <p:pic>
        <p:nvPicPr>
          <p:cNvPr id="9" name="Picture 7" descr="C:\Users\acarcani\Desktop\REEHUB +\LOGO PROJECT PARTNERS LEAD PARTNER REEHUB PLUS\Project Partners Logo\LOGO COMUNE DI AGNONE.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150475" y="5958433"/>
            <a:ext cx="517525" cy="764947"/>
          </a:xfrm>
          <a:prstGeom prst="rect">
            <a:avLst/>
          </a:prstGeom>
          <a:noFill/>
        </p:spPr>
      </p:pic>
      <p:pic>
        <p:nvPicPr>
          <p:cNvPr id="10" name="Picture 8" descr="C:\Users\acarcani\Desktop\REEHUB +\LOGO PROJECT PARTNERS LEAD PARTNER REEHUB PLUS\Project Partners Logo\LOGO UCG.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222934" y="5956300"/>
            <a:ext cx="712232" cy="711200"/>
          </a:xfrm>
          <a:prstGeom prst="rect">
            <a:avLst/>
          </a:prstGeom>
          <a:noFill/>
        </p:spPr>
      </p:pic>
      <p:cxnSp>
        <p:nvCxnSpPr>
          <p:cNvPr id="11" name="Connettore diritto 12">
            <a:extLst>
              <a:ext uri="{FF2B5EF4-FFF2-40B4-BE49-F238E27FC236}">
                <a16:creationId xmlns:a16="http://schemas.microsoft.com/office/drawing/2014/main" id="{C62DD1AD-4ADF-4478-B718-88234D297F33}"/>
              </a:ext>
            </a:extLst>
          </p:cNvPr>
          <p:cNvCxnSpPr>
            <a:cxnSpLocks/>
          </p:cNvCxnSpPr>
          <p:nvPr/>
        </p:nvCxnSpPr>
        <p:spPr>
          <a:xfrm>
            <a:off x="153300" y="5840784"/>
            <a:ext cx="11844000" cy="3600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itle 11"/>
          <p:cNvSpPr>
            <a:spLocks noGrp="1"/>
          </p:cNvSpPr>
          <p:nvPr>
            <p:ph type="title"/>
          </p:nvPr>
        </p:nvSpPr>
        <p:spPr>
          <a:xfrm>
            <a:off x="838200" y="946623"/>
            <a:ext cx="10515600" cy="744065"/>
          </a:xfrm>
        </p:spPr>
        <p:txBody>
          <a:bodyPr>
            <a:noAutofit/>
          </a:bodyPr>
          <a:lstStyle/>
          <a:p>
            <a:r>
              <a:rPr lang="en-US" sz="2800" b="1" dirty="0"/>
              <a:t>EE Measures: Heating systems</a:t>
            </a:r>
          </a:p>
        </p:txBody>
      </p:sp>
    </p:spTree>
    <p:extLst>
      <p:ext uri="{BB962C8B-B14F-4D97-AF65-F5344CB8AC3E}">
        <p14:creationId xmlns:p14="http://schemas.microsoft.com/office/powerpoint/2010/main" val="1445568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838200" y="946623"/>
            <a:ext cx="10515600" cy="744065"/>
          </a:xfrm>
        </p:spPr>
        <p:txBody>
          <a:bodyPr>
            <a:normAutofit/>
          </a:bodyPr>
          <a:lstStyle/>
          <a:p>
            <a:r>
              <a:rPr lang="en-US" dirty="0"/>
              <a:t>Energy performance calculation</a:t>
            </a:r>
            <a:endParaRPr lang="en-US" b="1" dirty="0"/>
          </a:p>
        </p:txBody>
      </p:sp>
      <p:pic>
        <p:nvPicPr>
          <p:cNvPr id="4" name="Picture 3" descr="C:\Users\acarcani\Desktop\REEHUB +\Communication template - logo\REEHUB PLUS\LOGO_INTERREG_REEHUB PLUS-200.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750" y="38101"/>
            <a:ext cx="2657475" cy="828094"/>
          </a:xfrm>
          <a:prstGeom prst="rect">
            <a:avLst/>
          </a:prstGeom>
          <a:noFill/>
          <a:ln w="9525">
            <a:noFill/>
            <a:miter lim="800000"/>
            <a:headEnd/>
            <a:tailEnd/>
          </a:ln>
        </p:spPr>
      </p:pic>
      <p:cxnSp>
        <p:nvCxnSpPr>
          <p:cNvPr id="5" name="Connettore diritto 12">
            <a:extLst>
              <a:ext uri="{FF2B5EF4-FFF2-40B4-BE49-F238E27FC236}">
                <a16:creationId xmlns:a16="http://schemas.microsoft.com/office/drawing/2014/main" id="{C62DD1AD-4ADF-4478-B718-88234D297F33}"/>
              </a:ext>
            </a:extLst>
          </p:cNvPr>
          <p:cNvCxnSpPr>
            <a:cxnSpLocks/>
          </p:cNvCxnSpPr>
          <p:nvPr/>
        </p:nvCxnSpPr>
        <p:spPr>
          <a:xfrm>
            <a:off x="178700" y="824284"/>
            <a:ext cx="11844000" cy="360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4" descr="C:\Users\acarcani\Desktop\REEHUB +\LOGO PROJECT PARTNERS LEAD PARTNER REEHUB PLUS\Lead Partner Logo\LOGO BIRD.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15498" y="5943600"/>
            <a:ext cx="762000" cy="762000"/>
          </a:xfrm>
          <a:prstGeom prst="rect">
            <a:avLst/>
          </a:prstGeom>
          <a:noFill/>
        </p:spPr>
      </p:pic>
      <p:pic>
        <p:nvPicPr>
          <p:cNvPr id="7" name="Picture 5" descr="C:\Users\acarcani\Desktop\REEHUB +\LOGO PROJECT PARTNERS LEAD PARTNER REEHUB PLUS\Project Partners Logo\LOGO MI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05200" y="5957212"/>
            <a:ext cx="939800" cy="735687"/>
          </a:xfrm>
          <a:prstGeom prst="rect">
            <a:avLst/>
          </a:prstGeom>
          <a:noFill/>
        </p:spPr>
      </p:pic>
      <p:pic>
        <p:nvPicPr>
          <p:cNvPr id="8" name="Picture 6" descr="C:\Users\acarcani\Desktop\REEHUB +\LOGO PROJECT PARTNERS LEAD PARTNER REEHUB PLUS\Project Partners Logo\LOGO DITNE.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29263" y="6089873"/>
            <a:ext cx="1519237" cy="564927"/>
          </a:xfrm>
          <a:prstGeom prst="rect">
            <a:avLst/>
          </a:prstGeom>
          <a:noFill/>
        </p:spPr>
      </p:pic>
      <p:pic>
        <p:nvPicPr>
          <p:cNvPr id="9" name="Picture 7" descr="C:\Users\acarcani\Desktop\REEHUB +\LOGO PROJECT PARTNERS LEAD PARTNER REEHUB PLUS\Project Partners Logo\LOGO COMUNE DI AGNONE.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150475" y="5958433"/>
            <a:ext cx="517525" cy="764947"/>
          </a:xfrm>
          <a:prstGeom prst="rect">
            <a:avLst/>
          </a:prstGeom>
          <a:noFill/>
        </p:spPr>
      </p:pic>
      <p:pic>
        <p:nvPicPr>
          <p:cNvPr id="10" name="Picture 8" descr="C:\Users\acarcani\Desktop\REEHUB +\LOGO PROJECT PARTNERS LEAD PARTNER REEHUB PLUS\Project Partners Logo\LOGO UCG.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222934" y="5956300"/>
            <a:ext cx="712232" cy="711200"/>
          </a:xfrm>
          <a:prstGeom prst="rect">
            <a:avLst/>
          </a:prstGeom>
          <a:noFill/>
        </p:spPr>
      </p:pic>
      <p:cxnSp>
        <p:nvCxnSpPr>
          <p:cNvPr id="11" name="Connettore diritto 12">
            <a:extLst>
              <a:ext uri="{FF2B5EF4-FFF2-40B4-BE49-F238E27FC236}">
                <a16:creationId xmlns:a16="http://schemas.microsoft.com/office/drawing/2014/main" id="{C62DD1AD-4ADF-4478-B718-88234D297F33}"/>
              </a:ext>
            </a:extLst>
          </p:cNvPr>
          <p:cNvCxnSpPr>
            <a:cxnSpLocks/>
          </p:cNvCxnSpPr>
          <p:nvPr/>
        </p:nvCxnSpPr>
        <p:spPr>
          <a:xfrm>
            <a:off x="153300" y="5840784"/>
            <a:ext cx="11844000" cy="36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78768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carcani\Desktop\REEHUB +\Communication template - logo\REEHUB PLUS\LOGO_INTERREG_REEHUB PLUS-200.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750" y="38101"/>
            <a:ext cx="2657475" cy="828094"/>
          </a:xfrm>
          <a:prstGeom prst="rect">
            <a:avLst/>
          </a:prstGeom>
          <a:noFill/>
          <a:ln w="9525">
            <a:noFill/>
            <a:miter lim="800000"/>
            <a:headEnd/>
            <a:tailEnd/>
          </a:ln>
        </p:spPr>
      </p:pic>
      <p:pic>
        <p:nvPicPr>
          <p:cNvPr id="6" name="Picture 4" descr="C:\Users\acarcani\Desktop\REEHUB +\LOGO PROJECT PARTNERS LEAD PARTNER REEHUB PLUS\Lead Partner Logo\LOGO BIRD.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15498" y="5943600"/>
            <a:ext cx="762000" cy="762000"/>
          </a:xfrm>
          <a:prstGeom prst="rect">
            <a:avLst/>
          </a:prstGeom>
          <a:noFill/>
        </p:spPr>
      </p:pic>
      <p:pic>
        <p:nvPicPr>
          <p:cNvPr id="7" name="Picture 5" descr="C:\Users\acarcani\Desktop\REEHUB +\LOGO PROJECT PARTNERS LEAD PARTNER REEHUB PLUS\Project Partners Logo\LOGO MI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05200" y="5957212"/>
            <a:ext cx="939800" cy="735687"/>
          </a:xfrm>
          <a:prstGeom prst="rect">
            <a:avLst/>
          </a:prstGeom>
          <a:noFill/>
        </p:spPr>
      </p:pic>
      <p:pic>
        <p:nvPicPr>
          <p:cNvPr id="8" name="Picture 6" descr="C:\Users\acarcani\Desktop\REEHUB +\LOGO PROJECT PARTNERS LEAD PARTNER REEHUB PLUS\Project Partners Logo\LOGO DITNE.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29263" y="6089873"/>
            <a:ext cx="1519237" cy="564927"/>
          </a:xfrm>
          <a:prstGeom prst="rect">
            <a:avLst/>
          </a:prstGeom>
          <a:noFill/>
        </p:spPr>
      </p:pic>
      <p:pic>
        <p:nvPicPr>
          <p:cNvPr id="9" name="Picture 7" descr="C:\Users\acarcani\Desktop\REEHUB +\LOGO PROJECT PARTNERS LEAD PARTNER REEHUB PLUS\Project Partners Logo\LOGO COMUNE DI AGNONE.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150475" y="5958433"/>
            <a:ext cx="517525" cy="764947"/>
          </a:xfrm>
          <a:prstGeom prst="rect">
            <a:avLst/>
          </a:prstGeom>
          <a:noFill/>
        </p:spPr>
      </p:pic>
      <p:pic>
        <p:nvPicPr>
          <p:cNvPr id="10" name="Picture 8" descr="C:\Users\acarcani\Desktop\REEHUB +\LOGO PROJECT PARTNERS LEAD PARTNER REEHUB PLUS\Project Partners Logo\LOGO UCG.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222934" y="5956300"/>
            <a:ext cx="712232" cy="711200"/>
          </a:xfrm>
          <a:prstGeom prst="rect">
            <a:avLst/>
          </a:prstGeom>
          <a:noFill/>
        </p:spPr>
      </p:pic>
      <p:cxnSp>
        <p:nvCxnSpPr>
          <p:cNvPr id="11" name="Connettore diritto 12">
            <a:extLst>
              <a:ext uri="{FF2B5EF4-FFF2-40B4-BE49-F238E27FC236}">
                <a16:creationId xmlns:a16="http://schemas.microsoft.com/office/drawing/2014/main" id="{C62DD1AD-4ADF-4478-B718-88234D297F33}"/>
              </a:ext>
            </a:extLst>
          </p:cNvPr>
          <p:cNvCxnSpPr>
            <a:cxnSpLocks/>
          </p:cNvCxnSpPr>
          <p:nvPr/>
        </p:nvCxnSpPr>
        <p:spPr>
          <a:xfrm>
            <a:off x="153300" y="5840784"/>
            <a:ext cx="11844000" cy="36000"/>
          </a:xfrm>
          <a:prstGeom prst="line">
            <a:avLst/>
          </a:prstGeom>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6672" y="109804"/>
            <a:ext cx="12155296" cy="6748196"/>
          </a:xfrm>
          <a:prstGeom prst="rect">
            <a:avLst/>
          </a:prstGeom>
        </p:spPr>
      </p:pic>
    </p:spTree>
    <p:extLst>
      <p:ext uri="{BB962C8B-B14F-4D97-AF65-F5344CB8AC3E}">
        <p14:creationId xmlns:p14="http://schemas.microsoft.com/office/powerpoint/2010/main" val="25279095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carcani\Desktop\REEHUB +\Communication template - logo\REEHUB PLUS\LOGO_INTERREG_REEHUB PLUS-200.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750" y="38101"/>
            <a:ext cx="2657475" cy="828094"/>
          </a:xfrm>
          <a:prstGeom prst="rect">
            <a:avLst/>
          </a:prstGeom>
          <a:noFill/>
          <a:ln w="9525">
            <a:noFill/>
            <a:miter lim="800000"/>
            <a:headEnd/>
            <a:tailEnd/>
          </a:ln>
        </p:spPr>
      </p:pic>
      <p:cxnSp>
        <p:nvCxnSpPr>
          <p:cNvPr id="5" name="Connettore diritto 12">
            <a:extLst>
              <a:ext uri="{FF2B5EF4-FFF2-40B4-BE49-F238E27FC236}">
                <a16:creationId xmlns:a16="http://schemas.microsoft.com/office/drawing/2014/main" id="{C62DD1AD-4ADF-4478-B718-88234D297F33}"/>
              </a:ext>
            </a:extLst>
          </p:cNvPr>
          <p:cNvCxnSpPr>
            <a:cxnSpLocks/>
          </p:cNvCxnSpPr>
          <p:nvPr/>
        </p:nvCxnSpPr>
        <p:spPr>
          <a:xfrm>
            <a:off x="178700" y="824284"/>
            <a:ext cx="11844000" cy="360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4" descr="C:\Users\acarcani\Desktop\REEHUB +\LOGO PROJECT PARTNERS LEAD PARTNER REEHUB PLUS\Lead Partner Logo\LOGO BIRD.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15498" y="5943600"/>
            <a:ext cx="762000" cy="762000"/>
          </a:xfrm>
          <a:prstGeom prst="rect">
            <a:avLst/>
          </a:prstGeom>
          <a:noFill/>
        </p:spPr>
      </p:pic>
      <p:pic>
        <p:nvPicPr>
          <p:cNvPr id="7" name="Picture 5" descr="C:\Users\acarcani\Desktop\REEHUB +\LOGO PROJECT PARTNERS LEAD PARTNER REEHUB PLUS\Project Partners Logo\LOGO MI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05200" y="5957212"/>
            <a:ext cx="939800" cy="735687"/>
          </a:xfrm>
          <a:prstGeom prst="rect">
            <a:avLst/>
          </a:prstGeom>
          <a:noFill/>
        </p:spPr>
      </p:pic>
      <p:pic>
        <p:nvPicPr>
          <p:cNvPr id="8" name="Picture 6" descr="C:\Users\acarcani\Desktop\REEHUB +\LOGO PROJECT PARTNERS LEAD PARTNER REEHUB PLUS\Project Partners Logo\LOGO DITNE.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29263" y="6089873"/>
            <a:ext cx="1519237" cy="564927"/>
          </a:xfrm>
          <a:prstGeom prst="rect">
            <a:avLst/>
          </a:prstGeom>
          <a:noFill/>
        </p:spPr>
      </p:pic>
      <p:pic>
        <p:nvPicPr>
          <p:cNvPr id="9" name="Picture 7" descr="C:\Users\acarcani\Desktop\REEHUB +\LOGO PROJECT PARTNERS LEAD PARTNER REEHUB PLUS\Project Partners Logo\LOGO COMUNE DI AGNONE.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150475" y="5958433"/>
            <a:ext cx="517525" cy="764947"/>
          </a:xfrm>
          <a:prstGeom prst="rect">
            <a:avLst/>
          </a:prstGeom>
          <a:noFill/>
        </p:spPr>
      </p:pic>
      <p:pic>
        <p:nvPicPr>
          <p:cNvPr id="10" name="Picture 8" descr="C:\Users\acarcani\Desktop\REEHUB +\LOGO PROJECT PARTNERS LEAD PARTNER REEHUB PLUS\Project Partners Logo\LOGO UCG.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222934" y="5956300"/>
            <a:ext cx="712232" cy="711200"/>
          </a:xfrm>
          <a:prstGeom prst="rect">
            <a:avLst/>
          </a:prstGeom>
          <a:noFill/>
        </p:spPr>
      </p:pic>
      <p:cxnSp>
        <p:nvCxnSpPr>
          <p:cNvPr id="11" name="Connettore diritto 12">
            <a:extLst>
              <a:ext uri="{FF2B5EF4-FFF2-40B4-BE49-F238E27FC236}">
                <a16:creationId xmlns:a16="http://schemas.microsoft.com/office/drawing/2014/main" id="{C62DD1AD-4ADF-4478-B718-88234D297F33}"/>
              </a:ext>
            </a:extLst>
          </p:cNvPr>
          <p:cNvCxnSpPr>
            <a:cxnSpLocks/>
          </p:cNvCxnSpPr>
          <p:nvPr/>
        </p:nvCxnSpPr>
        <p:spPr>
          <a:xfrm>
            <a:off x="153300" y="5840784"/>
            <a:ext cx="11844000" cy="3600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itle 11"/>
          <p:cNvSpPr>
            <a:spLocks noGrp="1"/>
          </p:cNvSpPr>
          <p:nvPr>
            <p:ph type="title"/>
          </p:nvPr>
        </p:nvSpPr>
        <p:spPr>
          <a:xfrm>
            <a:off x="838200" y="1091716"/>
            <a:ext cx="10515600" cy="744065"/>
          </a:xfrm>
        </p:spPr>
        <p:txBody>
          <a:bodyPr>
            <a:noAutofit/>
          </a:bodyPr>
          <a:lstStyle/>
          <a:p>
            <a:r>
              <a:rPr lang="en-US" sz="2800" b="1" u="sng" dirty="0"/>
              <a:t>Methodology for calculation of energy performance of buildings </a:t>
            </a:r>
            <a:br>
              <a:rPr lang="en-US" sz="2800" b="1" u="sng" dirty="0"/>
            </a:br>
            <a:endParaRPr lang="en-US" sz="2800" b="1" u="sng" dirty="0"/>
          </a:p>
        </p:txBody>
      </p:sp>
      <p:pic>
        <p:nvPicPr>
          <p:cNvPr id="14" name="Picture 13">
            <a:extLst>
              <a:ext uri="{FF2B5EF4-FFF2-40B4-BE49-F238E27FC236}">
                <a16:creationId xmlns:a16="http://schemas.microsoft.com/office/drawing/2014/main" id="{B7969CF9-2547-4C51-8351-AF76F8F70E9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38200" y="1854846"/>
            <a:ext cx="5156753" cy="3904289"/>
          </a:xfrm>
          <a:prstGeom prst="rect">
            <a:avLst/>
          </a:prstGeom>
        </p:spPr>
      </p:pic>
      <p:sp>
        <p:nvSpPr>
          <p:cNvPr id="15" name="TextBox 14">
            <a:extLst>
              <a:ext uri="{FF2B5EF4-FFF2-40B4-BE49-F238E27FC236}">
                <a16:creationId xmlns:a16="http://schemas.microsoft.com/office/drawing/2014/main" id="{E2972B69-C84B-4950-B63F-01A5304B66A9}"/>
              </a:ext>
            </a:extLst>
          </p:cNvPr>
          <p:cNvSpPr txBox="1"/>
          <p:nvPr/>
        </p:nvSpPr>
        <p:spPr>
          <a:xfrm>
            <a:off x="6471283" y="1915297"/>
            <a:ext cx="4652437" cy="2677656"/>
          </a:xfrm>
          <a:prstGeom prst="rect">
            <a:avLst/>
          </a:prstGeom>
          <a:noFill/>
          <a:ln>
            <a:solidFill>
              <a:schemeClr val="accent3">
                <a:lumMod val="75000"/>
              </a:schemeClr>
            </a:solidFill>
          </a:ln>
        </p:spPr>
        <p:txBody>
          <a:bodyPr wrap="square">
            <a:spAutoFit/>
          </a:bodyPr>
          <a:lstStyle/>
          <a:p>
            <a:r>
              <a:rPr lang="en-US" sz="2800" dirty="0">
                <a:effectLst/>
                <a:latin typeface="Calibri" panose="020F0502020204030204" pitchFamily="34" charset="0"/>
                <a:ea typeface="Calibri" panose="020F0502020204030204" pitchFamily="34" charset="0"/>
                <a:cs typeface="Times New Roman" panose="02020603050405020304" pitchFamily="18" charset="0"/>
              </a:rPr>
              <a:t>Directive on the energy performance of buildings (EPBD):</a:t>
            </a:r>
          </a:p>
          <a:p>
            <a:pPr marL="457200" indent="-457200">
              <a:buFont typeface="Wingdings" panose="05000000000000000000" pitchFamily="2" charset="2"/>
              <a:buChar char="q"/>
            </a:pPr>
            <a:r>
              <a:rPr lang="en-US" sz="2800" dirty="0">
                <a:effectLst/>
                <a:latin typeface="Calibri" panose="020F0502020204030204" pitchFamily="34" charset="0"/>
                <a:ea typeface="Calibri" panose="020F0502020204030204" pitchFamily="34" charset="0"/>
                <a:cs typeface="Times New Roman" panose="02020603050405020304" pitchFamily="18" charset="0"/>
              </a:rPr>
              <a:t>2002/91/EC</a:t>
            </a:r>
          </a:p>
          <a:p>
            <a:pPr marL="457200" indent="-457200">
              <a:buFont typeface="Wingdings" panose="05000000000000000000" pitchFamily="2" charset="2"/>
              <a:buChar char="q"/>
            </a:pPr>
            <a:r>
              <a:rPr lang="en-US" sz="2800" dirty="0">
                <a:latin typeface="Calibri" panose="020F0502020204030204" pitchFamily="34" charset="0"/>
                <a:ea typeface="Calibri" panose="020F0502020204030204" pitchFamily="34" charset="0"/>
                <a:cs typeface="Times New Roman" panose="02020603050405020304" pitchFamily="18" charset="0"/>
              </a:rPr>
              <a:t>2010/31/EU (recast)</a:t>
            </a:r>
          </a:p>
          <a:p>
            <a:pPr marL="457200" indent="-457200">
              <a:buFont typeface="Wingdings" panose="05000000000000000000" pitchFamily="2" charset="2"/>
              <a:buChar char="q"/>
            </a:pPr>
            <a:r>
              <a:rPr lang="en-US" sz="2800" dirty="0">
                <a:latin typeface="Calibri" panose="020F0502020204030204" pitchFamily="34" charset="0"/>
                <a:ea typeface="Calibri" panose="020F0502020204030204" pitchFamily="34" charset="0"/>
                <a:cs typeface="Times New Roman" panose="02020603050405020304" pitchFamily="18" charset="0"/>
              </a:rPr>
              <a:t>2018/844/EU (amendment)</a:t>
            </a:r>
            <a:endParaRPr lang="en-US" sz="2800" dirty="0"/>
          </a:p>
        </p:txBody>
      </p:sp>
    </p:spTree>
    <p:extLst>
      <p:ext uri="{BB962C8B-B14F-4D97-AF65-F5344CB8AC3E}">
        <p14:creationId xmlns:p14="http://schemas.microsoft.com/office/powerpoint/2010/main" val="45342609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carcani\Desktop\REEHUB +\Communication template - logo\REEHUB PLUS\LOGO_INTERREG_REEHUB PLUS-200.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750" y="38101"/>
            <a:ext cx="2657475" cy="828094"/>
          </a:xfrm>
          <a:prstGeom prst="rect">
            <a:avLst/>
          </a:prstGeom>
          <a:noFill/>
          <a:ln w="9525">
            <a:noFill/>
            <a:miter lim="800000"/>
            <a:headEnd/>
            <a:tailEnd/>
          </a:ln>
        </p:spPr>
      </p:pic>
      <p:cxnSp>
        <p:nvCxnSpPr>
          <p:cNvPr id="5" name="Connettore diritto 12">
            <a:extLst>
              <a:ext uri="{FF2B5EF4-FFF2-40B4-BE49-F238E27FC236}">
                <a16:creationId xmlns:a16="http://schemas.microsoft.com/office/drawing/2014/main" id="{C62DD1AD-4ADF-4478-B718-88234D297F33}"/>
              </a:ext>
            </a:extLst>
          </p:cNvPr>
          <p:cNvCxnSpPr>
            <a:cxnSpLocks/>
          </p:cNvCxnSpPr>
          <p:nvPr/>
        </p:nvCxnSpPr>
        <p:spPr>
          <a:xfrm>
            <a:off x="178700" y="824284"/>
            <a:ext cx="11844000" cy="360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4" descr="C:\Users\acarcani\Desktop\REEHUB +\LOGO PROJECT PARTNERS LEAD PARTNER REEHUB PLUS\Lead Partner Logo\LOGO BIRD.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15498" y="5943600"/>
            <a:ext cx="762000" cy="762000"/>
          </a:xfrm>
          <a:prstGeom prst="rect">
            <a:avLst/>
          </a:prstGeom>
          <a:noFill/>
        </p:spPr>
      </p:pic>
      <p:pic>
        <p:nvPicPr>
          <p:cNvPr id="7" name="Picture 5" descr="C:\Users\acarcani\Desktop\REEHUB +\LOGO PROJECT PARTNERS LEAD PARTNER REEHUB PLUS\Project Partners Logo\LOGO MI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05200" y="5957212"/>
            <a:ext cx="939800" cy="735687"/>
          </a:xfrm>
          <a:prstGeom prst="rect">
            <a:avLst/>
          </a:prstGeom>
          <a:noFill/>
        </p:spPr>
      </p:pic>
      <p:pic>
        <p:nvPicPr>
          <p:cNvPr id="8" name="Picture 6" descr="C:\Users\acarcani\Desktop\REEHUB +\LOGO PROJECT PARTNERS LEAD PARTNER REEHUB PLUS\Project Partners Logo\LOGO DITNE.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29263" y="6089873"/>
            <a:ext cx="1519237" cy="564927"/>
          </a:xfrm>
          <a:prstGeom prst="rect">
            <a:avLst/>
          </a:prstGeom>
          <a:noFill/>
        </p:spPr>
      </p:pic>
      <p:pic>
        <p:nvPicPr>
          <p:cNvPr id="9" name="Picture 7" descr="C:\Users\acarcani\Desktop\REEHUB +\LOGO PROJECT PARTNERS LEAD PARTNER REEHUB PLUS\Project Partners Logo\LOGO COMUNE DI AGNONE.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150475" y="5958433"/>
            <a:ext cx="517525" cy="764947"/>
          </a:xfrm>
          <a:prstGeom prst="rect">
            <a:avLst/>
          </a:prstGeom>
          <a:noFill/>
        </p:spPr>
      </p:pic>
      <p:pic>
        <p:nvPicPr>
          <p:cNvPr id="10" name="Picture 8" descr="C:\Users\acarcani\Desktop\REEHUB +\LOGO PROJECT PARTNERS LEAD PARTNER REEHUB PLUS\Project Partners Logo\LOGO UCG.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222934" y="5956300"/>
            <a:ext cx="712232" cy="711200"/>
          </a:xfrm>
          <a:prstGeom prst="rect">
            <a:avLst/>
          </a:prstGeom>
          <a:noFill/>
        </p:spPr>
      </p:pic>
      <p:cxnSp>
        <p:nvCxnSpPr>
          <p:cNvPr id="11" name="Connettore diritto 12">
            <a:extLst>
              <a:ext uri="{FF2B5EF4-FFF2-40B4-BE49-F238E27FC236}">
                <a16:creationId xmlns:a16="http://schemas.microsoft.com/office/drawing/2014/main" id="{C62DD1AD-4ADF-4478-B718-88234D297F33}"/>
              </a:ext>
            </a:extLst>
          </p:cNvPr>
          <p:cNvCxnSpPr>
            <a:cxnSpLocks/>
          </p:cNvCxnSpPr>
          <p:nvPr/>
        </p:nvCxnSpPr>
        <p:spPr>
          <a:xfrm>
            <a:off x="153300" y="5840784"/>
            <a:ext cx="11844000" cy="3600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itle 11"/>
          <p:cNvSpPr>
            <a:spLocks noGrp="1"/>
          </p:cNvSpPr>
          <p:nvPr>
            <p:ph type="title"/>
          </p:nvPr>
        </p:nvSpPr>
        <p:spPr>
          <a:xfrm>
            <a:off x="838200" y="932101"/>
            <a:ext cx="10515600" cy="744065"/>
          </a:xfrm>
        </p:spPr>
        <p:txBody>
          <a:bodyPr>
            <a:noAutofit/>
          </a:bodyPr>
          <a:lstStyle/>
          <a:p>
            <a:r>
              <a:rPr lang="en-US" sz="2800" b="1" u="sng" dirty="0"/>
              <a:t>Software MEEC (Montenegrin Energy Efficiency Certification) </a:t>
            </a:r>
          </a:p>
        </p:txBody>
      </p:sp>
      <p:pic>
        <p:nvPicPr>
          <p:cNvPr id="16" name="Picture 15">
            <a:extLst>
              <a:ext uri="{FF2B5EF4-FFF2-40B4-BE49-F238E27FC236}">
                <a16:creationId xmlns:a16="http://schemas.microsoft.com/office/drawing/2014/main" id="{02058FFD-80F2-46DD-BEA0-21BCB9123B55}"/>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bwMode="auto">
          <a:xfrm>
            <a:off x="3505200" y="1889255"/>
            <a:ext cx="3502462" cy="3681327"/>
          </a:xfrm>
          <a:prstGeom prst="rect">
            <a:avLst/>
          </a:prstGeom>
          <a:ln>
            <a:solidFill>
              <a:schemeClr val="tx1">
                <a:lumMod val="50000"/>
                <a:lumOff val="50000"/>
              </a:schemeClr>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313271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carcani\Desktop\REEHUB +\Communication template - logo\REEHUB PLUS\LOGO_INTERREG_REEHUB PLUS-200.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750" y="38101"/>
            <a:ext cx="2657475" cy="828094"/>
          </a:xfrm>
          <a:prstGeom prst="rect">
            <a:avLst/>
          </a:prstGeom>
          <a:noFill/>
          <a:ln w="9525">
            <a:noFill/>
            <a:miter lim="800000"/>
            <a:headEnd/>
            <a:tailEnd/>
          </a:ln>
        </p:spPr>
      </p:pic>
      <p:cxnSp>
        <p:nvCxnSpPr>
          <p:cNvPr id="5" name="Connettore diritto 12">
            <a:extLst>
              <a:ext uri="{FF2B5EF4-FFF2-40B4-BE49-F238E27FC236}">
                <a16:creationId xmlns:a16="http://schemas.microsoft.com/office/drawing/2014/main" id="{C62DD1AD-4ADF-4478-B718-88234D297F33}"/>
              </a:ext>
            </a:extLst>
          </p:cNvPr>
          <p:cNvCxnSpPr>
            <a:cxnSpLocks/>
          </p:cNvCxnSpPr>
          <p:nvPr/>
        </p:nvCxnSpPr>
        <p:spPr>
          <a:xfrm>
            <a:off x="178700" y="824284"/>
            <a:ext cx="11844000" cy="360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4" descr="C:\Users\acarcani\Desktop\REEHUB +\LOGO PROJECT PARTNERS LEAD PARTNER REEHUB PLUS\Lead Partner Logo\LOGO BIRD.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15498" y="5943600"/>
            <a:ext cx="762000" cy="762000"/>
          </a:xfrm>
          <a:prstGeom prst="rect">
            <a:avLst/>
          </a:prstGeom>
          <a:noFill/>
        </p:spPr>
      </p:pic>
      <p:pic>
        <p:nvPicPr>
          <p:cNvPr id="7" name="Picture 5" descr="C:\Users\acarcani\Desktop\REEHUB +\LOGO PROJECT PARTNERS LEAD PARTNER REEHUB PLUS\Project Partners Logo\LOGO MI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05200" y="5957212"/>
            <a:ext cx="939800" cy="735687"/>
          </a:xfrm>
          <a:prstGeom prst="rect">
            <a:avLst/>
          </a:prstGeom>
          <a:noFill/>
        </p:spPr>
      </p:pic>
      <p:pic>
        <p:nvPicPr>
          <p:cNvPr id="8" name="Picture 6" descr="C:\Users\acarcani\Desktop\REEHUB +\LOGO PROJECT PARTNERS LEAD PARTNER REEHUB PLUS\Project Partners Logo\LOGO DITNE.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29263" y="6089873"/>
            <a:ext cx="1519237" cy="564927"/>
          </a:xfrm>
          <a:prstGeom prst="rect">
            <a:avLst/>
          </a:prstGeom>
          <a:noFill/>
        </p:spPr>
      </p:pic>
      <p:pic>
        <p:nvPicPr>
          <p:cNvPr id="9" name="Picture 7" descr="C:\Users\acarcani\Desktop\REEHUB +\LOGO PROJECT PARTNERS LEAD PARTNER REEHUB PLUS\Project Partners Logo\LOGO COMUNE DI AGNONE.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150475" y="5958433"/>
            <a:ext cx="517525" cy="764947"/>
          </a:xfrm>
          <a:prstGeom prst="rect">
            <a:avLst/>
          </a:prstGeom>
          <a:noFill/>
        </p:spPr>
      </p:pic>
      <p:pic>
        <p:nvPicPr>
          <p:cNvPr id="10" name="Picture 8" descr="C:\Users\acarcani\Desktop\REEHUB +\LOGO PROJECT PARTNERS LEAD PARTNER REEHUB PLUS\Project Partners Logo\LOGO UCG.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222934" y="5956300"/>
            <a:ext cx="712232" cy="711200"/>
          </a:xfrm>
          <a:prstGeom prst="rect">
            <a:avLst/>
          </a:prstGeom>
          <a:noFill/>
        </p:spPr>
      </p:pic>
      <p:cxnSp>
        <p:nvCxnSpPr>
          <p:cNvPr id="11" name="Connettore diritto 12">
            <a:extLst>
              <a:ext uri="{FF2B5EF4-FFF2-40B4-BE49-F238E27FC236}">
                <a16:creationId xmlns:a16="http://schemas.microsoft.com/office/drawing/2014/main" id="{C62DD1AD-4ADF-4478-B718-88234D297F33}"/>
              </a:ext>
            </a:extLst>
          </p:cNvPr>
          <p:cNvCxnSpPr>
            <a:cxnSpLocks/>
          </p:cNvCxnSpPr>
          <p:nvPr/>
        </p:nvCxnSpPr>
        <p:spPr>
          <a:xfrm>
            <a:off x="153300" y="5840784"/>
            <a:ext cx="11844000" cy="3600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itle 11"/>
          <p:cNvSpPr>
            <a:spLocks noGrp="1"/>
          </p:cNvSpPr>
          <p:nvPr>
            <p:ph type="title"/>
          </p:nvPr>
        </p:nvSpPr>
        <p:spPr>
          <a:xfrm>
            <a:off x="838200" y="932101"/>
            <a:ext cx="10515600" cy="744065"/>
          </a:xfrm>
        </p:spPr>
        <p:txBody>
          <a:bodyPr>
            <a:noAutofit/>
          </a:bodyPr>
          <a:lstStyle/>
          <a:p>
            <a:r>
              <a:rPr lang="en-US" sz="2800" b="1" u="sng" dirty="0"/>
              <a:t>MEEC: Main concepts </a:t>
            </a:r>
          </a:p>
        </p:txBody>
      </p:sp>
      <p:grpSp>
        <p:nvGrpSpPr>
          <p:cNvPr id="13" name="Group 12">
            <a:extLst>
              <a:ext uri="{FF2B5EF4-FFF2-40B4-BE49-F238E27FC236}">
                <a16:creationId xmlns:a16="http://schemas.microsoft.com/office/drawing/2014/main" id="{0B3413A2-0A85-407F-9321-B55DA883C0A8}"/>
              </a:ext>
            </a:extLst>
          </p:cNvPr>
          <p:cNvGrpSpPr/>
          <p:nvPr/>
        </p:nvGrpSpPr>
        <p:grpSpPr>
          <a:xfrm>
            <a:off x="1614487" y="1668582"/>
            <a:ext cx="8509985" cy="4065658"/>
            <a:chOff x="790414" y="1023797"/>
            <a:chExt cx="10567397" cy="5587973"/>
          </a:xfrm>
        </p:grpSpPr>
        <p:pic>
          <p:nvPicPr>
            <p:cNvPr id="14" name="Picture 13">
              <a:extLst>
                <a:ext uri="{FF2B5EF4-FFF2-40B4-BE49-F238E27FC236}">
                  <a16:creationId xmlns:a16="http://schemas.microsoft.com/office/drawing/2014/main" id="{FA2D350F-A943-46D5-B485-C23456659900}"/>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790414" y="1023797"/>
              <a:ext cx="10567397" cy="5587973"/>
            </a:xfrm>
            <a:prstGeom prst="rect">
              <a:avLst/>
            </a:prstGeom>
          </p:spPr>
        </p:pic>
        <p:sp>
          <p:nvSpPr>
            <p:cNvPr id="15" name="Rectangle 14">
              <a:extLst>
                <a:ext uri="{FF2B5EF4-FFF2-40B4-BE49-F238E27FC236}">
                  <a16:creationId xmlns:a16="http://schemas.microsoft.com/office/drawing/2014/main" id="{6898D53E-55F6-4820-8202-BF62D0A602AC}"/>
                </a:ext>
              </a:extLst>
            </p:cNvPr>
            <p:cNvSpPr/>
            <p:nvPr/>
          </p:nvSpPr>
          <p:spPr>
            <a:xfrm>
              <a:off x="8381956" y="2860593"/>
              <a:ext cx="2634711" cy="3511050"/>
            </a:xfrm>
            <a:prstGeom prst="rect">
              <a:avLst/>
            </a:prstGeom>
            <a:solidFill>
              <a:schemeClr val="bg1"/>
            </a:solidFill>
            <a:ln>
              <a:solidFill>
                <a:schemeClr val="dk1">
                  <a:shade val="50000"/>
                </a:schemeClr>
              </a:solidFill>
            </a:ln>
          </p:spPr>
          <p:txBody>
            <a:bodyPr wrap="square">
              <a:spAutoFit/>
            </a:bodyPr>
            <a:lstStyle/>
            <a:p>
              <a:r>
                <a:rPr lang="en-US" sz="1600" dirty="0"/>
                <a:t>HVAC system</a:t>
              </a:r>
            </a:p>
            <a:p>
              <a:pPr marL="400050" indent="-400050">
                <a:buAutoNum type="romanLcParenBoth"/>
              </a:pPr>
              <a:r>
                <a:rPr lang="en-US" sz="1600" dirty="0"/>
                <a:t>HVAC wizard (simplified approach)</a:t>
              </a:r>
            </a:p>
            <a:p>
              <a:pPr marL="400050" indent="-400050">
                <a:buAutoNum type="romanLcParenBoth"/>
              </a:pPr>
              <a:r>
                <a:rPr lang="en-US" sz="1600" dirty="0"/>
                <a:t>HVAC wizard but developing more details</a:t>
              </a:r>
            </a:p>
            <a:p>
              <a:pPr marL="400050" indent="-400050">
                <a:buAutoNum type="romanLcParenBoth"/>
              </a:pPr>
              <a:r>
                <a:rPr lang="en-US" sz="1600" dirty="0"/>
                <a:t>Detailed description (no HVAC wizard use)</a:t>
              </a:r>
            </a:p>
          </p:txBody>
        </p:sp>
        <p:sp>
          <p:nvSpPr>
            <p:cNvPr id="16" name="TextBox 15">
              <a:extLst>
                <a:ext uri="{FF2B5EF4-FFF2-40B4-BE49-F238E27FC236}">
                  <a16:creationId xmlns:a16="http://schemas.microsoft.com/office/drawing/2014/main" id="{7AEFF150-1698-476A-ABEE-FC654998496A}"/>
                </a:ext>
              </a:extLst>
            </p:cNvPr>
            <p:cNvSpPr txBox="1"/>
            <p:nvPr/>
          </p:nvSpPr>
          <p:spPr>
            <a:xfrm>
              <a:off x="1271423" y="2835604"/>
              <a:ext cx="2451400" cy="2834222"/>
            </a:xfrm>
            <a:prstGeom prst="rect">
              <a:avLst/>
            </a:prstGeom>
            <a:solidFill>
              <a:schemeClr val="bg1"/>
            </a:solidFill>
            <a:ln>
              <a:solidFill>
                <a:schemeClr val="dk1">
                  <a:shade val="50000"/>
                </a:schemeClr>
              </a:solidFill>
            </a:ln>
          </p:spPr>
          <p:txBody>
            <a:bodyPr wrap="square" rtlCol="0">
              <a:spAutoFit/>
            </a:bodyPr>
            <a:lstStyle/>
            <a:p>
              <a:r>
                <a:rPr lang="en-GB" sz="1600" dirty="0"/>
                <a:t>Zone approach</a:t>
              </a:r>
            </a:p>
            <a:p>
              <a:pPr marL="400050" indent="-400050">
                <a:buAutoNum type="romanLcParenBoth"/>
              </a:pPr>
              <a:r>
                <a:rPr lang="en-US" sz="1600" dirty="0"/>
                <a:t>Multi-zone approach         (non-residential)</a:t>
              </a:r>
            </a:p>
            <a:p>
              <a:pPr marL="400050" indent="-400050">
                <a:buAutoNum type="romanLcParenBoth"/>
              </a:pPr>
              <a:r>
                <a:rPr lang="en-US" sz="1600" dirty="0"/>
                <a:t>Single-zone approach (residential and non-residential)</a:t>
              </a:r>
            </a:p>
          </p:txBody>
        </p:sp>
        <p:sp>
          <p:nvSpPr>
            <p:cNvPr id="17" name="Rectangle 16">
              <a:extLst>
                <a:ext uri="{FF2B5EF4-FFF2-40B4-BE49-F238E27FC236}">
                  <a16:creationId xmlns:a16="http://schemas.microsoft.com/office/drawing/2014/main" id="{122437CC-52CC-4903-BCAF-5E5D7D2ED2BD}"/>
                </a:ext>
              </a:extLst>
            </p:cNvPr>
            <p:cNvSpPr/>
            <p:nvPr/>
          </p:nvSpPr>
          <p:spPr>
            <a:xfrm>
              <a:off x="4250371" y="2522397"/>
              <a:ext cx="3604037" cy="100246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8CE155D-63A4-4644-92B7-F117830D130F}"/>
                </a:ext>
              </a:extLst>
            </p:cNvPr>
            <p:cNvSpPr/>
            <p:nvPr/>
          </p:nvSpPr>
          <p:spPr>
            <a:xfrm>
              <a:off x="4250371" y="3599530"/>
              <a:ext cx="3604037" cy="145916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ED982A28-9D22-4F2F-A211-2D1265B60C3B}"/>
                </a:ext>
              </a:extLst>
            </p:cNvPr>
            <p:cNvCxnSpPr/>
            <p:nvPr/>
          </p:nvCxnSpPr>
          <p:spPr>
            <a:xfrm>
              <a:off x="7854408" y="3817783"/>
              <a:ext cx="527548" cy="0"/>
            </a:xfrm>
            <a:prstGeom prst="straightConnector1">
              <a:avLst/>
            </a:prstGeom>
            <a:ln w="28575" cap="flat" cmpd="sng" algn="ctr">
              <a:solidFill>
                <a:srgbClr val="C0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0" name="Straight Arrow Connector 19">
              <a:extLst>
                <a:ext uri="{FF2B5EF4-FFF2-40B4-BE49-F238E27FC236}">
                  <a16:creationId xmlns:a16="http://schemas.microsoft.com/office/drawing/2014/main" id="{2963EDD2-BA72-4DCC-886C-5D140854A25D}"/>
                </a:ext>
              </a:extLst>
            </p:cNvPr>
            <p:cNvCxnSpPr/>
            <p:nvPr/>
          </p:nvCxnSpPr>
          <p:spPr>
            <a:xfrm rot="10800000">
              <a:off x="3722823" y="3174817"/>
              <a:ext cx="527548" cy="0"/>
            </a:xfrm>
            <a:prstGeom prst="straightConnector1">
              <a:avLst/>
            </a:prstGeom>
            <a:ln w="28575" cap="flat" cmpd="sng" algn="ctr">
              <a:solidFill>
                <a:srgbClr val="C0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spTree>
    <p:extLst>
      <p:ext uri="{BB962C8B-B14F-4D97-AF65-F5344CB8AC3E}">
        <p14:creationId xmlns:p14="http://schemas.microsoft.com/office/powerpoint/2010/main" val="238784048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carcani\Desktop\REEHUB +\Communication template - logo\REEHUB PLUS\LOGO_INTERREG_REEHUB PLUS-200.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750" y="38101"/>
            <a:ext cx="2657475" cy="828094"/>
          </a:xfrm>
          <a:prstGeom prst="rect">
            <a:avLst/>
          </a:prstGeom>
          <a:noFill/>
          <a:ln w="9525">
            <a:noFill/>
            <a:miter lim="800000"/>
            <a:headEnd/>
            <a:tailEnd/>
          </a:ln>
        </p:spPr>
      </p:pic>
      <p:cxnSp>
        <p:nvCxnSpPr>
          <p:cNvPr id="5" name="Connettore diritto 12">
            <a:extLst>
              <a:ext uri="{FF2B5EF4-FFF2-40B4-BE49-F238E27FC236}">
                <a16:creationId xmlns:a16="http://schemas.microsoft.com/office/drawing/2014/main" id="{C62DD1AD-4ADF-4478-B718-88234D297F33}"/>
              </a:ext>
            </a:extLst>
          </p:cNvPr>
          <p:cNvCxnSpPr>
            <a:cxnSpLocks/>
          </p:cNvCxnSpPr>
          <p:nvPr/>
        </p:nvCxnSpPr>
        <p:spPr>
          <a:xfrm>
            <a:off x="178700" y="824284"/>
            <a:ext cx="11844000" cy="360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4" descr="C:\Users\acarcani\Desktop\REEHUB +\LOGO PROJECT PARTNERS LEAD PARTNER REEHUB PLUS\Lead Partner Logo\LOGO BIRD.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15498" y="5943600"/>
            <a:ext cx="762000" cy="762000"/>
          </a:xfrm>
          <a:prstGeom prst="rect">
            <a:avLst/>
          </a:prstGeom>
          <a:noFill/>
        </p:spPr>
      </p:pic>
      <p:pic>
        <p:nvPicPr>
          <p:cNvPr id="7" name="Picture 5" descr="C:\Users\acarcani\Desktop\REEHUB +\LOGO PROJECT PARTNERS LEAD PARTNER REEHUB PLUS\Project Partners Logo\LOGO MI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05200" y="5957212"/>
            <a:ext cx="939800" cy="735687"/>
          </a:xfrm>
          <a:prstGeom prst="rect">
            <a:avLst/>
          </a:prstGeom>
          <a:noFill/>
        </p:spPr>
      </p:pic>
      <p:pic>
        <p:nvPicPr>
          <p:cNvPr id="8" name="Picture 6" descr="C:\Users\acarcani\Desktop\REEHUB +\LOGO PROJECT PARTNERS LEAD PARTNER REEHUB PLUS\Project Partners Logo\LOGO DITNE.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29263" y="6089873"/>
            <a:ext cx="1519237" cy="564927"/>
          </a:xfrm>
          <a:prstGeom prst="rect">
            <a:avLst/>
          </a:prstGeom>
          <a:noFill/>
        </p:spPr>
      </p:pic>
      <p:pic>
        <p:nvPicPr>
          <p:cNvPr id="9" name="Picture 7" descr="C:\Users\acarcani\Desktop\REEHUB +\LOGO PROJECT PARTNERS LEAD PARTNER REEHUB PLUS\Project Partners Logo\LOGO COMUNE DI AGNONE.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150475" y="5958433"/>
            <a:ext cx="517525" cy="764947"/>
          </a:xfrm>
          <a:prstGeom prst="rect">
            <a:avLst/>
          </a:prstGeom>
          <a:noFill/>
        </p:spPr>
      </p:pic>
      <p:pic>
        <p:nvPicPr>
          <p:cNvPr id="10" name="Picture 8" descr="C:\Users\acarcani\Desktop\REEHUB +\LOGO PROJECT PARTNERS LEAD PARTNER REEHUB PLUS\Project Partners Logo\LOGO UCG.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222934" y="5956300"/>
            <a:ext cx="712232" cy="711200"/>
          </a:xfrm>
          <a:prstGeom prst="rect">
            <a:avLst/>
          </a:prstGeom>
          <a:noFill/>
        </p:spPr>
      </p:pic>
      <p:cxnSp>
        <p:nvCxnSpPr>
          <p:cNvPr id="11" name="Connettore diritto 12">
            <a:extLst>
              <a:ext uri="{FF2B5EF4-FFF2-40B4-BE49-F238E27FC236}">
                <a16:creationId xmlns:a16="http://schemas.microsoft.com/office/drawing/2014/main" id="{C62DD1AD-4ADF-4478-B718-88234D297F33}"/>
              </a:ext>
            </a:extLst>
          </p:cNvPr>
          <p:cNvCxnSpPr>
            <a:cxnSpLocks/>
          </p:cNvCxnSpPr>
          <p:nvPr/>
        </p:nvCxnSpPr>
        <p:spPr>
          <a:xfrm>
            <a:off x="153300" y="5840784"/>
            <a:ext cx="11844000" cy="3600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itle 11"/>
          <p:cNvSpPr>
            <a:spLocks noGrp="1"/>
          </p:cNvSpPr>
          <p:nvPr>
            <p:ph type="title"/>
          </p:nvPr>
        </p:nvSpPr>
        <p:spPr>
          <a:xfrm>
            <a:off x="838200" y="932101"/>
            <a:ext cx="10515600" cy="744065"/>
          </a:xfrm>
        </p:spPr>
        <p:txBody>
          <a:bodyPr>
            <a:noAutofit/>
          </a:bodyPr>
          <a:lstStyle/>
          <a:p>
            <a:r>
              <a:rPr lang="en-US" sz="2800" b="1" u="sng" dirty="0"/>
              <a:t>MEEC: User interface</a:t>
            </a:r>
          </a:p>
        </p:txBody>
      </p:sp>
      <p:grpSp>
        <p:nvGrpSpPr>
          <p:cNvPr id="21" name="Group 20">
            <a:extLst>
              <a:ext uri="{FF2B5EF4-FFF2-40B4-BE49-F238E27FC236}">
                <a16:creationId xmlns:a16="http://schemas.microsoft.com/office/drawing/2014/main" id="{02474332-4A15-4D79-A5E6-B520079F443E}"/>
              </a:ext>
            </a:extLst>
          </p:cNvPr>
          <p:cNvGrpSpPr/>
          <p:nvPr/>
        </p:nvGrpSpPr>
        <p:grpSpPr>
          <a:xfrm>
            <a:off x="1600885" y="1646467"/>
            <a:ext cx="8808352" cy="4043192"/>
            <a:chOff x="774869" y="1014089"/>
            <a:chExt cx="10582943" cy="5634234"/>
          </a:xfrm>
        </p:grpSpPr>
        <p:pic>
          <p:nvPicPr>
            <p:cNvPr id="22" name="Picture 21">
              <a:extLst>
                <a:ext uri="{FF2B5EF4-FFF2-40B4-BE49-F238E27FC236}">
                  <a16:creationId xmlns:a16="http://schemas.microsoft.com/office/drawing/2014/main" id="{CECBB67F-CAA8-4C99-86EB-7638C9529047}"/>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774869" y="1014089"/>
              <a:ext cx="10567397" cy="5634234"/>
            </a:xfrm>
            <a:prstGeom prst="rect">
              <a:avLst/>
            </a:prstGeom>
          </p:spPr>
        </p:pic>
        <p:sp>
          <p:nvSpPr>
            <p:cNvPr id="23" name="Rectangle 22">
              <a:extLst>
                <a:ext uri="{FF2B5EF4-FFF2-40B4-BE49-F238E27FC236}">
                  <a16:creationId xmlns:a16="http://schemas.microsoft.com/office/drawing/2014/main" id="{C1B4E39A-1D5D-4F5C-80E7-4D660F9F42DA}"/>
                </a:ext>
              </a:extLst>
            </p:cNvPr>
            <p:cNvSpPr/>
            <p:nvPr/>
          </p:nvSpPr>
          <p:spPr>
            <a:xfrm>
              <a:off x="2743199" y="2152649"/>
              <a:ext cx="6439067" cy="309757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4BDBC2D-717B-46B6-B126-0995A55003F0}"/>
                </a:ext>
              </a:extLst>
            </p:cNvPr>
            <p:cNvSpPr/>
            <p:nvPr/>
          </p:nvSpPr>
          <p:spPr>
            <a:xfrm>
              <a:off x="790414" y="2152651"/>
              <a:ext cx="1952786" cy="448809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C67A201-BE13-4F51-AF88-6D7D30FD6962}"/>
                </a:ext>
              </a:extLst>
            </p:cNvPr>
            <p:cNvSpPr/>
            <p:nvPr/>
          </p:nvSpPr>
          <p:spPr>
            <a:xfrm>
              <a:off x="9182266" y="2152650"/>
              <a:ext cx="2175546" cy="448809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BDA1BD9-A3EF-46C4-B4C3-B3F41215708C}"/>
                </a:ext>
              </a:extLst>
            </p:cNvPr>
            <p:cNvSpPr/>
            <p:nvPr/>
          </p:nvSpPr>
          <p:spPr>
            <a:xfrm>
              <a:off x="2743200" y="5250224"/>
              <a:ext cx="6439066" cy="1390524"/>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03AC3ED-F580-467A-B8B6-B72094200AF4}"/>
                </a:ext>
              </a:extLst>
            </p:cNvPr>
            <p:cNvSpPr txBox="1"/>
            <p:nvPr/>
          </p:nvSpPr>
          <p:spPr>
            <a:xfrm>
              <a:off x="5250283" y="3331921"/>
              <a:ext cx="1503860" cy="471779"/>
            </a:xfrm>
            <a:prstGeom prst="rect">
              <a:avLst/>
            </a:prstGeom>
            <a:solidFill>
              <a:schemeClr val="bg1"/>
            </a:solidFill>
            <a:ln>
              <a:solidFill>
                <a:schemeClr val="dk1">
                  <a:shade val="50000"/>
                </a:schemeClr>
              </a:solidFill>
            </a:ln>
          </p:spPr>
          <p:txBody>
            <a:bodyPr wrap="square" rtlCol="0">
              <a:spAutoFit/>
            </a:bodyPr>
            <a:lstStyle/>
            <a:p>
              <a:pPr algn="ctr"/>
              <a:r>
                <a:rPr lang="en-US" sz="1600" dirty="0"/>
                <a:t>Main area</a:t>
              </a:r>
            </a:p>
          </p:txBody>
        </p:sp>
        <p:sp>
          <p:nvSpPr>
            <p:cNvPr id="28" name="TextBox 27">
              <a:extLst>
                <a:ext uri="{FF2B5EF4-FFF2-40B4-BE49-F238E27FC236}">
                  <a16:creationId xmlns:a16="http://schemas.microsoft.com/office/drawing/2014/main" id="{A7E98B05-E464-4583-A8A5-271678FEBF0F}"/>
                </a:ext>
              </a:extLst>
            </p:cNvPr>
            <p:cNvSpPr txBox="1"/>
            <p:nvPr/>
          </p:nvSpPr>
          <p:spPr>
            <a:xfrm>
              <a:off x="1116937" y="3750368"/>
              <a:ext cx="1299738" cy="814891"/>
            </a:xfrm>
            <a:prstGeom prst="rect">
              <a:avLst/>
            </a:prstGeom>
            <a:solidFill>
              <a:schemeClr val="bg1"/>
            </a:solidFill>
            <a:ln>
              <a:solidFill>
                <a:schemeClr val="dk1">
                  <a:shade val="50000"/>
                </a:schemeClr>
              </a:solidFill>
            </a:ln>
          </p:spPr>
          <p:txBody>
            <a:bodyPr wrap="square" rtlCol="0">
              <a:spAutoFit/>
            </a:bodyPr>
            <a:lstStyle/>
            <a:p>
              <a:pPr algn="ctr"/>
              <a:r>
                <a:rPr lang="en-US" sz="1600" dirty="0"/>
                <a:t>Navigation tree</a:t>
              </a:r>
            </a:p>
          </p:txBody>
        </p:sp>
        <p:sp>
          <p:nvSpPr>
            <p:cNvPr id="29" name="TextBox 28">
              <a:extLst>
                <a:ext uri="{FF2B5EF4-FFF2-40B4-BE49-F238E27FC236}">
                  <a16:creationId xmlns:a16="http://schemas.microsoft.com/office/drawing/2014/main" id="{3E0FADC9-C7AA-48DA-95C6-01EC62230A3E}"/>
                </a:ext>
              </a:extLst>
            </p:cNvPr>
            <p:cNvSpPr txBox="1"/>
            <p:nvPr/>
          </p:nvSpPr>
          <p:spPr>
            <a:xfrm>
              <a:off x="5250283" y="5554325"/>
              <a:ext cx="1424901" cy="814891"/>
            </a:xfrm>
            <a:prstGeom prst="rect">
              <a:avLst/>
            </a:prstGeom>
            <a:solidFill>
              <a:schemeClr val="bg1"/>
            </a:solidFill>
            <a:ln>
              <a:solidFill>
                <a:schemeClr val="dk1">
                  <a:shade val="50000"/>
                </a:schemeClr>
              </a:solidFill>
            </a:ln>
          </p:spPr>
          <p:txBody>
            <a:bodyPr wrap="square" rtlCol="0">
              <a:spAutoFit/>
            </a:bodyPr>
            <a:lstStyle/>
            <a:p>
              <a:pPr algn="ctr"/>
              <a:r>
                <a:rPr lang="en-US" sz="1600" dirty="0"/>
                <a:t>Instant results</a:t>
              </a:r>
            </a:p>
          </p:txBody>
        </p:sp>
        <p:sp>
          <p:nvSpPr>
            <p:cNvPr id="30" name="TextBox 29">
              <a:extLst>
                <a:ext uri="{FF2B5EF4-FFF2-40B4-BE49-F238E27FC236}">
                  <a16:creationId xmlns:a16="http://schemas.microsoft.com/office/drawing/2014/main" id="{97C174FF-2454-4B14-9C29-88967497613F}"/>
                </a:ext>
              </a:extLst>
            </p:cNvPr>
            <p:cNvSpPr txBox="1"/>
            <p:nvPr/>
          </p:nvSpPr>
          <p:spPr>
            <a:xfrm>
              <a:off x="9620169" y="3750368"/>
              <a:ext cx="1426749" cy="1158004"/>
            </a:xfrm>
            <a:prstGeom prst="rect">
              <a:avLst/>
            </a:prstGeom>
            <a:solidFill>
              <a:schemeClr val="bg1"/>
            </a:solidFill>
            <a:ln>
              <a:solidFill>
                <a:schemeClr val="dk1">
                  <a:shade val="50000"/>
                </a:schemeClr>
              </a:solidFill>
            </a:ln>
          </p:spPr>
          <p:txBody>
            <a:bodyPr wrap="square" rtlCol="0">
              <a:spAutoFit/>
            </a:bodyPr>
            <a:lstStyle/>
            <a:p>
              <a:pPr algn="ctr"/>
              <a:r>
                <a:rPr lang="en-US" sz="1600" dirty="0"/>
                <a:t>Help / Parameters results</a:t>
              </a:r>
            </a:p>
          </p:txBody>
        </p:sp>
      </p:grpSp>
    </p:spTree>
    <p:extLst>
      <p:ext uri="{BB962C8B-B14F-4D97-AF65-F5344CB8AC3E}">
        <p14:creationId xmlns:p14="http://schemas.microsoft.com/office/powerpoint/2010/main" val="105906802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carcani\Desktop\REEHUB +\Communication template - logo\REEHUB PLUS\LOGO_INTERREG_REEHUB PLUS-200.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750" y="38101"/>
            <a:ext cx="2657475" cy="828094"/>
          </a:xfrm>
          <a:prstGeom prst="rect">
            <a:avLst/>
          </a:prstGeom>
          <a:noFill/>
          <a:ln w="9525">
            <a:noFill/>
            <a:miter lim="800000"/>
            <a:headEnd/>
            <a:tailEnd/>
          </a:ln>
        </p:spPr>
      </p:pic>
      <p:cxnSp>
        <p:nvCxnSpPr>
          <p:cNvPr id="5" name="Connettore diritto 12">
            <a:extLst>
              <a:ext uri="{FF2B5EF4-FFF2-40B4-BE49-F238E27FC236}">
                <a16:creationId xmlns:a16="http://schemas.microsoft.com/office/drawing/2014/main" id="{C62DD1AD-4ADF-4478-B718-88234D297F33}"/>
              </a:ext>
            </a:extLst>
          </p:cNvPr>
          <p:cNvCxnSpPr>
            <a:cxnSpLocks/>
          </p:cNvCxnSpPr>
          <p:nvPr/>
        </p:nvCxnSpPr>
        <p:spPr>
          <a:xfrm>
            <a:off x="178700" y="824284"/>
            <a:ext cx="11844000" cy="360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4" descr="C:\Users\acarcani\Desktop\REEHUB +\LOGO PROJECT PARTNERS LEAD PARTNER REEHUB PLUS\Lead Partner Logo\LOGO BIRD.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15498" y="5943600"/>
            <a:ext cx="762000" cy="762000"/>
          </a:xfrm>
          <a:prstGeom prst="rect">
            <a:avLst/>
          </a:prstGeom>
          <a:noFill/>
        </p:spPr>
      </p:pic>
      <p:pic>
        <p:nvPicPr>
          <p:cNvPr id="7" name="Picture 5" descr="C:\Users\acarcani\Desktop\REEHUB +\LOGO PROJECT PARTNERS LEAD PARTNER REEHUB PLUS\Project Partners Logo\LOGO MI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05200" y="5957212"/>
            <a:ext cx="939800" cy="735687"/>
          </a:xfrm>
          <a:prstGeom prst="rect">
            <a:avLst/>
          </a:prstGeom>
          <a:noFill/>
        </p:spPr>
      </p:pic>
      <p:pic>
        <p:nvPicPr>
          <p:cNvPr id="8" name="Picture 6" descr="C:\Users\acarcani\Desktop\REEHUB +\LOGO PROJECT PARTNERS LEAD PARTNER REEHUB PLUS\Project Partners Logo\LOGO DITNE.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29263" y="6089873"/>
            <a:ext cx="1519237" cy="564927"/>
          </a:xfrm>
          <a:prstGeom prst="rect">
            <a:avLst/>
          </a:prstGeom>
          <a:noFill/>
        </p:spPr>
      </p:pic>
      <p:pic>
        <p:nvPicPr>
          <p:cNvPr id="9" name="Picture 7" descr="C:\Users\acarcani\Desktop\REEHUB +\LOGO PROJECT PARTNERS LEAD PARTNER REEHUB PLUS\Project Partners Logo\LOGO COMUNE DI AGNONE.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150475" y="5958433"/>
            <a:ext cx="517525" cy="764947"/>
          </a:xfrm>
          <a:prstGeom prst="rect">
            <a:avLst/>
          </a:prstGeom>
          <a:noFill/>
        </p:spPr>
      </p:pic>
      <p:pic>
        <p:nvPicPr>
          <p:cNvPr id="10" name="Picture 8" descr="C:\Users\acarcani\Desktop\REEHUB +\LOGO PROJECT PARTNERS LEAD PARTNER REEHUB PLUS\Project Partners Logo\LOGO UCG.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222934" y="5956300"/>
            <a:ext cx="712232" cy="711200"/>
          </a:xfrm>
          <a:prstGeom prst="rect">
            <a:avLst/>
          </a:prstGeom>
          <a:noFill/>
        </p:spPr>
      </p:pic>
      <p:cxnSp>
        <p:nvCxnSpPr>
          <p:cNvPr id="11" name="Connettore diritto 12">
            <a:extLst>
              <a:ext uri="{FF2B5EF4-FFF2-40B4-BE49-F238E27FC236}">
                <a16:creationId xmlns:a16="http://schemas.microsoft.com/office/drawing/2014/main" id="{C62DD1AD-4ADF-4478-B718-88234D297F33}"/>
              </a:ext>
            </a:extLst>
          </p:cNvPr>
          <p:cNvCxnSpPr>
            <a:cxnSpLocks/>
          </p:cNvCxnSpPr>
          <p:nvPr/>
        </p:nvCxnSpPr>
        <p:spPr>
          <a:xfrm>
            <a:off x="153300" y="5840784"/>
            <a:ext cx="11844000" cy="3600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itle 11"/>
          <p:cNvSpPr>
            <a:spLocks noGrp="1"/>
          </p:cNvSpPr>
          <p:nvPr>
            <p:ph type="title"/>
          </p:nvPr>
        </p:nvSpPr>
        <p:spPr>
          <a:xfrm>
            <a:off x="838200" y="932101"/>
            <a:ext cx="10515600" cy="744065"/>
          </a:xfrm>
        </p:spPr>
        <p:txBody>
          <a:bodyPr>
            <a:noAutofit/>
          </a:bodyPr>
          <a:lstStyle/>
          <a:p>
            <a:r>
              <a:rPr lang="en-US" sz="2800" b="1" u="sng" dirty="0"/>
              <a:t>MEEC: Menu structure</a:t>
            </a:r>
          </a:p>
        </p:txBody>
      </p:sp>
      <p:grpSp>
        <p:nvGrpSpPr>
          <p:cNvPr id="31" name="Group 30">
            <a:extLst>
              <a:ext uri="{FF2B5EF4-FFF2-40B4-BE49-F238E27FC236}">
                <a16:creationId xmlns:a16="http://schemas.microsoft.com/office/drawing/2014/main" id="{52C81F08-A3EB-4781-A452-B9CCC4743093}"/>
              </a:ext>
            </a:extLst>
          </p:cNvPr>
          <p:cNvGrpSpPr/>
          <p:nvPr/>
        </p:nvGrpSpPr>
        <p:grpSpPr>
          <a:xfrm>
            <a:off x="1614487" y="1617528"/>
            <a:ext cx="8623285" cy="4116712"/>
            <a:chOff x="774869" y="1014089"/>
            <a:chExt cx="10567397" cy="5634234"/>
          </a:xfrm>
        </p:grpSpPr>
        <p:pic>
          <p:nvPicPr>
            <p:cNvPr id="32" name="Picture 31">
              <a:extLst>
                <a:ext uri="{FF2B5EF4-FFF2-40B4-BE49-F238E27FC236}">
                  <a16:creationId xmlns:a16="http://schemas.microsoft.com/office/drawing/2014/main" id="{9FBE00D3-4FF8-49AA-A8AC-1F0B3C4ADE7E}"/>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774869" y="1014089"/>
              <a:ext cx="10567397" cy="5634234"/>
            </a:xfrm>
            <a:prstGeom prst="rect">
              <a:avLst/>
            </a:prstGeom>
          </p:spPr>
        </p:pic>
        <p:sp>
          <p:nvSpPr>
            <p:cNvPr id="33" name="Rectangle 32">
              <a:extLst>
                <a:ext uri="{FF2B5EF4-FFF2-40B4-BE49-F238E27FC236}">
                  <a16:creationId xmlns:a16="http://schemas.microsoft.com/office/drawing/2014/main" id="{B87DCC39-408A-4207-9670-23390BF44B70}"/>
                </a:ext>
              </a:extLst>
            </p:cNvPr>
            <p:cNvSpPr/>
            <p:nvPr/>
          </p:nvSpPr>
          <p:spPr>
            <a:xfrm>
              <a:off x="790414" y="1367762"/>
              <a:ext cx="10551852" cy="78488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779CFF09-AE1F-4F67-A9EC-D65A94080B31}"/>
                </a:ext>
              </a:extLst>
            </p:cNvPr>
            <p:cNvSpPr/>
            <p:nvPr/>
          </p:nvSpPr>
          <p:spPr>
            <a:xfrm>
              <a:off x="3272590" y="2680198"/>
              <a:ext cx="2834583" cy="1474307"/>
            </a:xfrm>
            <a:prstGeom prst="rect">
              <a:avLst/>
            </a:prstGeom>
            <a:solidFill>
              <a:schemeClr val="bg1"/>
            </a:solidFill>
            <a:ln>
              <a:solidFill>
                <a:schemeClr val="tx1"/>
              </a:solidFill>
            </a:ln>
          </p:spPr>
          <p:txBody>
            <a:bodyPr wrap="square">
              <a:spAutoFit/>
            </a:bodyPr>
            <a:lstStyle/>
            <a:p>
              <a:r>
                <a:rPr lang="en-US" sz="1600" dirty="0"/>
                <a:t>Two modes</a:t>
              </a:r>
            </a:p>
            <a:p>
              <a:pPr marL="400050" indent="-400050">
                <a:buAutoNum type="romanLcParenBoth"/>
              </a:pPr>
              <a:r>
                <a:rPr lang="en-US" sz="1600" dirty="0"/>
                <a:t>Certification</a:t>
              </a:r>
            </a:p>
            <a:p>
              <a:pPr marL="400050" indent="-400050">
                <a:buAutoNum type="romanLcParenBoth"/>
              </a:pPr>
              <a:r>
                <a:rPr lang="en-US" sz="1600" dirty="0"/>
                <a:t>Consultation mode/ Energy audits</a:t>
              </a:r>
            </a:p>
          </p:txBody>
        </p:sp>
        <p:cxnSp>
          <p:nvCxnSpPr>
            <p:cNvPr id="35" name="Straight Arrow Connector 34">
              <a:extLst>
                <a:ext uri="{FF2B5EF4-FFF2-40B4-BE49-F238E27FC236}">
                  <a16:creationId xmlns:a16="http://schemas.microsoft.com/office/drawing/2014/main" id="{C3E1C302-890E-4E94-99D4-BFC0162FC15B}"/>
                </a:ext>
              </a:extLst>
            </p:cNvPr>
            <p:cNvCxnSpPr/>
            <p:nvPr/>
          </p:nvCxnSpPr>
          <p:spPr>
            <a:xfrm rot="5400000">
              <a:off x="3514276" y="2416424"/>
              <a:ext cx="527548" cy="0"/>
            </a:xfrm>
            <a:prstGeom prst="straightConnector1">
              <a:avLst/>
            </a:prstGeom>
            <a:ln w="28575" cap="flat" cmpd="sng" algn="ctr">
              <a:solidFill>
                <a:srgbClr val="C0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spTree>
    <p:extLst>
      <p:ext uri="{BB962C8B-B14F-4D97-AF65-F5344CB8AC3E}">
        <p14:creationId xmlns:p14="http://schemas.microsoft.com/office/powerpoint/2010/main" val="272196045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carcani\Desktop\REEHUB +\Communication template - logo\REEHUB PLUS\LOGO_INTERREG_REEHUB PLUS-200.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750" y="38101"/>
            <a:ext cx="2657475" cy="828094"/>
          </a:xfrm>
          <a:prstGeom prst="rect">
            <a:avLst/>
          </a:prstGeom>
          <a:noFill/>
          <a:ln w="9525">
            <a:noFill/>
            <a:miter lim="800000"/>
            <a:headEnd/>
            <a:tailEnd/>
          </a:ln>
        </p:spPr>
      </p:pic>
      <p:cxnSp>
        <p:nvCxnSpPr>
          <p:cNvPr id="5" name="Connettore diritto 12">
            <a:extLst>
              <a:ext uri="{FF2B5EF4-FFF2-40B4-BE49-F238E27FC236}">
                <a16:creationId xmlns:a16="http://schemas.microsoft.com/office/drawing/2014/main" id="{C62DD1AD-4ADF-4478-B718-88234D297F33}"/>
              </a:ext>
            </a:extLst>
          </p:cNvPr>
          <p:cNvCxnSpPr>
            <a:cxnSpLocks/>
          </p:cNvCxnSpPr>
          <p:nvPr/>
        </p:nvCxnSpPr>
        <p:spPr>
          <a:xfrm>
            <a:off x="178700" y="824284"/>
            <a:ext cx="11844000" cy="360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4" descr="C:\Users\acarcani\Desktop\REEHUB +\LOGO PROJECT PARTNERS LEAD PARTNER REEHUB PLUS\Lead Partner Logo\LOGO BIRD.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15498" y="5943600"/>
            <a:ext cx="762000" cy="762000"/>
          </a:xfrm>
          <a:prstGeom prst="rect">
            <a:avLst/>
          </a:prstGeom>
          <a:noFill/>
        </p:spPr>
      </p:pic>
      <p:pic>
        <p:nvPicPr>
          <p:cNvPr id="7" name="Picture 5" descr="C:\Users\acarcani\Desktop\REEHUB +\LOGO PROJECT PARTNERS LEAD PARTNER REEHUB PLUS\Project Partners Logo\LOGO MI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05200" y="5957212"/>
            <a:ext cx="939800" cy="735687"/>
          </a:xfrm>
          <a:prstGeom prst="rect">
            <a:avLst/>
          </a:prstGeom>
          <a:noFill/>
        </p:spPr>
      </p:pic>
      <p:pic>
        <p:nvPicPr>
          <p:cNvPr id="8" name="Picture 6" descr="C:\Users\acarcani\Desktop\REEHUB +\LOGO PROJECT PARTNERS LEAD PARTNER REEHUB PLUS\Project Partners Logo\LOGO DITNE.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29263" y="6089873"/>
            <a:ext cx="1519237" cy="564927"/>
          </a:xfrm>
          <a:prstGeom prst="rect">
            <a:avLst/>
          </a:prstGeom>
          <a:noFill/>
        </p:spPr>
      </p:pic>
      <p:pic>
        <p:nvPicPr>
          <p:cNvPr id="9" name="Picture 7" descr="C:\Users\acarcani\Desktop\REEHUB +\LOGO PROJECT PARTNERS LEAD PARTNER REEHUB PLUS\Project Partners Logo\LOGO COMUNE DI AGNONE.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150475" y="5958433"/>
            <a:ext cx="517525" cy="764947"/>
          </a:xfrm>
          <a:prstGeom prst="rect">
            <a:avLst/>
          </a:prstGeom>
          <a:noFill/>
        </p:spPr>
      </p:pic>
      <p:pic>
        <p:nvPicPr>
          <p:cNvPr id="10" name="Picture 8" descr="C:\Users\acarcani\Desktop\REEHUB +\LOGO PROJECT PARTNERS LEAD PARTNER REEHUB PLUS\Project Partners Logo\LOGO UCG.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222934" y="5956300"/>
            <a:ext cx="712232" cy="711200"/>
          </a:xfrm>
          <a:prstGeom prst="rect">
            <a:avLst/>
          </a:prstGeom>
          <a:noFill/>
        </p:spPr>
      </p:pic>
      <p:cxnSp>
        <p:nvCxnSpPr>
          <p:cNvPr id="11" name="Connettore diritto 12">
            <a:extLst>
              <a:ext uri="{FF2B5EF4-FFF2-40B4-BE49-F238E27FC236}">
                <a16:creationId xmlns:a16="http://schemas.microsoft.com/office/drawing/2014/main" id="{C62DD1AD-4ADF-4478-B718-88234D297F33}"/>
              </a:ext>
            </a:extLst>
          </p:cNvPr>
          <p:cNvCxnSpPr>
            <a:cxnSpLocks/>
          </p:cNvCxnSpPr>
          <p:nvPr/>
        </p:nvCxnSpPr>
        <p:spPr>
          <a:xfrm>
            <a:off x="153300" y="5840784"/>
            <a:ext cx="11844000" cy="3600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itle 11"/>
          <p:cNvSpPr>
            <a:spLocks noGrp="1"/>
          </p:cNvSpPr>
          <p:nvPr>
            <p:ph type="title"/>
          </p:nvPr>
        </p:nvSpPr>
        <p:spPr>
          <a:xfrm>
            <a:off x="838200" y="932101"/>
            <a:ext cx="10515600" cy="744065"/>
          </a:xfrm>
        </p:spPr>
        <p:txBody>
          <a:bodyPr>
            <a:noAutofit/>
          </a:bodyPr>
          <a:lstStyle/>
          <a:p>
            <a:r>
              <a:rPr lang="en-US" sz="2800" b="1" u="sng" dirty="0"/>
              <a:t>STEP 1: Definition of project data, energy auditors, etc. </a:t>
            </a:r>
          </a:p>
        </p:txBody>
      </p:sp>
      <p:grpSp>
        <p:nvGrpSpPr>
          <p:cNvPr id="2" name="Group 1">
            <a:extLst>
              <a:ext uri="{FF2B5EF4-FFF2-40B4-BE49-F238E27FC236}">
                <a16:creationId xmlns:a16="http://schemas.microsoft.com/office/drawing/2014/main" id="{3BC3D343-85F5-49A7-9DB0-E0B9D0CDEF29}"/>
              </a:ext>
            </a:extLst>
          </p:cNvPr>
          <p:cNvGrpSpPr/>
          <p:nvPr/>
        </p:nvGrpSpPr>
        <p:grpSpPr>
          <a:xfrm>
            <a:off x="1683308" y="1580746"/>
            <a:ext cx="8783984" cy="4153493"/>
            <a:chOff x="790414" y="1030705"/>
            <a:chExt cx="10567397" cy="5631819"/>
          </a:xfrm>
        </p:grpSpPr>
        <p:pic>
          <p:nvPicPr>
            <p:cNvPr id="22" name="Picture 21">
              <a:extLst>
                <a:ext uri="{FF2B5EF4-FFF2-40B4-BE49-F238E27FC236}">
                  <a16:creationId xmlns:a16="http://schemas.microsoft.com/office/drawing/2014/main" id="{E24CEF06-2347-411C-8419-0B5C2ABA842D}"/>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790414" y="1030705"/>
              <a:ext cx="10567397" cy="5631819"/>
            </a:xfrm>
            <a:prstGeom prst="rect">
              <a:avLst/>
            </a:prstGeom>
          </p:spPr>
        </p:pic>
        <p:sp>
          <p:nvSpPr>
            <p:cNvPr id="24" name="Rectangle 23">
              <a:extLst>
                <a:ext uri="{FF2B5EF4-FFF2-40B4-BE49-F238E27FC236}">
                  <a16:creationId xmlns:a16="http://schemas.microsoft.com/office/drawing/2014/main" id="{AF85F742-8665-4F32-9853-E9C17B926AEF}"/>
                </a:ext>
              </a:extLst>
            </p:cNvPr>
            <p:cNvSpPr/>
            <p:nvPr/>
          </p:nvSpPr>
          <p:spPr>
            <a:xfrm>
              <a:off x="790414" y="2539999"/>
              <a:ext cx="1516257" cy="203544"/>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91B0F7EE-5B4E-463C-A3FE-8D61F40FA3CD}"/>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2793167" y="2136978"/>
              <a:ext cx="7233147" cy="4525546"/>
            </a:xfrm>
            <a:prstGeom prst="rect">
              <a:avLst/>
            </a:prstGeom>
          </p:spPr>
        </p:pic>
        <p:pic>
          <p:nvPicPr>
            <p:cNvPr id="26" name="Picture 25">
              <a:extLst>
                <a:ext uri="{FF2B5EF4-FFF2-40B4-BE49-F238E27FC236}">
                  <a16:creationId xmlns:a16="http://schemas.microsoft.com/office/drawing/2014/main" id="{AE5BB8F9-DF8E-47B2-BAE3-CFC52B42494B}"/>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6217235" y="3614294"/>
              <a:ext cx="4848225" cy="2143125"/>
            </a:xfrm>
            <a:prstGeom prst="rect">
              <a:avLst/>
            </a:prstGeom>
            <a:ln>
              <a:solidFill>
                <a:schemeClr val="accent6">
                  <a:lumMod val="75000"/>
                </a:schemeClr>
              </a:solidFill>
            </a:ln>
          </p:spPr>
        </p:pic>
      </p:grpSp>
    </p:spTree>
    <p:extLst>
      <p:ext uri="{BB962C8B-B14F-4D97-AF65-F5344CB8AC3E}">
        <p14:creationId xmlns:p14="http://schemas.microsoft.com/office/powerpoint/2010/main" val="3847430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838200" y="946623"/>
            <a:ext cx="10515600" cy="744065"/>
          </a:xfrm>
        </p:spPr>
        <p:txBody>
          <a:bodyPr/>
          <a:lstStyle/>
          <a:p>
            <a:r>
              <a:rPr lang="en-US" dirty="0"/>
              <a:t>Types of energy audits </a:t>
            </a:r>
          </a:p>
        </p:txBody>
      </p:sp>
      <p:sp>
        <p:nvSpPr>
          <p:cNvPr id="13" name="Content Placeholder 12"/>
          <p:cNvSpPr>
            <a:spLocks noGrp="1"/>
          </p:cNvSpPr>
          <p:nvPr>
            <p:ph idx="1"/>
          </p:nvPr>
        </p:nvSpPr>
        <p:spPr>
          <a:xfrm>
            <a:off x="838200" y="1825625"/>
            <a:ext cx="10515600" cy="3802070"/>
          </a:xfrm>
        </p:spPr>
        <p:txBody>
          <a:bodyPr/>
          <a:lstStyle/>
          <a:p>
            <a:pPr marL="0" indent="0">
              <a:buNone/>
            </a:pPr>
            <a:r>
              <a:rPr lang="en-US" dirty="0"/>
              <a:t>Depending on how detailed research is, there are two types of energy audits:</a:t>
            </a:r>
            <a:br>
              <a:rPr lang="en-US" dirty="0"/>
            </a:br>
            <a:endParaRPr lang="en-US" dirty="0"/>
          </a:p>
          <a:p>
            <a:r>
              <a:rPr lang="en-US" b="1" dirty="0"/>
              <a:t>Preliminary</a:t>
            </a:r>
            <a:r>
              <a:rPr lang="en-US" dirty="0"/>
              <a:t> energy audits</a:t>
            </a:r>
          </a:p>
          <a:p>
            <a:r>
              <a:rPr lang="en-US" b="1" dirty="0"/>
              <a:t>Detailed</a:t>
            </a:r>
            <a:r>
              <a:rPr lang="en-US" dirty="0"/>
              <a:t> energy audits</a:t>
            </a:r>
          </a:p>
          <a:p>
            <a:endParaRPr lang="en-US" dirty="0"/>
          </a:p>
        </p:txBody>
      </p:sp>
      <p:pic>
        <p:nvPicPr>
          <p:cNvPr id="4" name="Picture 3" descr="C:\Users\acarcani\Desktop\REEHUB +\Communication template - logo\REEHUB PLUS\LOGO_INTERREG_REEHUB PLUS-200.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750" y="38101"/>
            <a:ext cx="2657475" cy="828094"/>
          </a:xfrm>
          <a:prstGeom prst="rect">
            <a:avLst/>
          </a:prstGeom>
          <a:noFill/>
          <a:ln w="9525">
            <a:noFill/>
            <a:miter lim="800000"/>
            <a:headEnd/>
            <a:tailEnd/>
          </a:ln>
        </p:spPr>
      </p:pic>
      <p:cxnSp>
        <p:nvCxnSpPr>
          <p:cNvPr id="5" name="Connettore diritto 12">
            <a:extLst>
              <a:ext uri="{FF2B5EF4-FFF2-40B4-BE49-F238E27FC236}">
                <a16:creationId xmlns:a16="http://schemas.microsoft.com/office/drawing/2014/main" id="{C62DD1AD-4ADF-4478-B718-88234D297F33}"/>
              </a:ext>
            </a:extLst>
          </p:cNvPr>
          <p:cNvCxnSpPr>
            <a:cxnSpLocks/>
          </p:cNvCxnSpPr>
          <p:nvPr/>
        </p:nvCxnSpPr>
        <p:spPr>
          <a:xfrm>
            <a:off x="178700" y="824284"/>
            <a:ext cx="11844000" cy="360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4" descr="C:\Users\acarcani\Desktop\REEHUB +\LOGO PROJECT PARTNERS LEAD PARTNER REEHUB PLUS\Lead Partner Logo\LOGO BIRD.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15498" y="5943600"/>
            <a:ext cx="762000" cy="762000"/>
          </a:xfrm>
          <a:prstGeom prst="rect">
            <a:avLst/>
          </a:prstGeom>
          <a:noFill/>
        </p:spPr>
      </p:pic>
      <p:pic>
        <p:nvPicPr>
          <p:cNvPr id="7" name="Picture 5" descr="C:\Users\acarcani\Desktop\REEHUB +\LOGO PROJECT PARTNERS LEAD PARTNER REEHUB PLUS\Project Partners Logo\LOGO MI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05200" y="5957212"/>
            <a:ext cx="939800" cy="735687"/>
          </a:xfrm>
          <a:prstGeom prst="rect">
            <a:avLst/>
          </a:prstGeom>
          <a:noFill/>
        </p:spPr>
      </p:pic>
      <p:pic>
        <p:nvPicPr>
          <p:cNvPr id="8" name="Picture 6" descr="C:\Users\acarcani\Desktop\REEHUB +\LOGO PROJECT PARTNERS LEAD PARTNER REEHUB PLUS\Project Partners Logo\LOGO DITNE.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29263" y="6089873"/>
            <a:ext cx="1519237" cy="564927"/>
          </a:xfrm>
          <a:prstGeom prst="rect">
            <a:avLst/>
          </a:prstGeom>
          <a:noFill/>
        </p:spPr>
      </p:pic>
      <p:pic>
        <p:nvPicPr>
          <p:cNvPr id="9" name="Picture 7" descr="C:\Users\acarcani\Desktop\REEHUB +\LOGO PROJECT PARTNERS LEAD PARTNER REEHUB PLUS\Project Partners Logo\LOGO COMUNE DI AGNONE.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150475" y="5958433"/>
            <a:ext cx="517525" cy="764947"/>
          </a:xfrm>
          <a:prstGeom prst="rect">
            <a:avLst/>
          </a:prstGeom>
          <a:noFill/>
        </p:spPr>
      </p:pic>
      <p:pic>
        <p:nvPicPr>
          <p:cNvPr id="10" name="Picture 8" descr="C:\Users\acarcani\Desktop\REEHUB +\LOGO PROJECT PARTNERS LEAD PARTNER REEHUB PLUS\Project Partners Logo\LOGO UCG.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222934" y="5956300"/>
            <a:ext cx="712232" cy="711200"/>
          </a:xfrm>
          <a:prstGeom prst="rect">
            <a:avLst/>
          </a:prstGeom>
          <a:noFill/>
        </p:spPr>
      </p:pic>
      <p:cxnSp>
        <p:nvCxnSpPr>
          <p:cNvPr id="11" name="Connettore diritto 12">
            <a:extLst>
              <a:ext uri="{FF2B5EF4-FFF2-40B4-BE49-F238E27FC236}">
                <a16:creationId xmlns:a16="http://schemas.microsoft.com/office/drawing/2014/main" id="{C62DD1AD-4ADF-4478-B718-88234D297F33}"/>
              </a:ext>
            </a:extLst>
          </p:cNvPr>
          <p:cNvCxnSpPr>
            <a:cxnSpLocks/>
          </p:cNvCxnSpPr>
          <p:nvPr/>
        </p:nvCxnSpPr>
        <p:spPr>
          <a:xfrm>
            <a:off x="153300" y="5840784"/>
            <a:ext cx="11844000" cy="36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043935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carcani\Desktop\REEHUB +\Communication template - logo\REEHUB PLUS\LOGO_INTERREG_REEHUB PLUS-200.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750" y="38101"/>
            <a:ext cx="2657475" cy="828094"/>
          </a:xfrm>
          <a:prstGeom prst="rect">
            <a:avLst/>
          </a:prstGeom>
          <a:noFill/>
          <a:ln w="9525">
            <a:noFill/>
            <a:miter lim="800000"/>
            <a:headEnd/>
            <a:tailEnd/>
          </a:ln>
        </p:spPr>
      </p:pic>
      <p:cxnSp>
        <p:nvCxnSpPr>
          <p:cNvPr id="5" name="Connettore diritto 12">
            <a:extLst>
              <a:ext uri="{FF2B5EF4-FFF2-40B4-BE49-F238E27FC236}">
                <a16:creationId xmlns:a16="http://schemas.microsoft.com/office/drawing/2014/main" id="{C62DD1AD-4ADF-4478-B718-88234D297F33}"/>
              </a:ext>
            </a:extLst>
          </p:cNvPr>
          <p:cNvCxnSpPr>
            <a:cxnSpLocks/>
          </p:cNvCxnSpPr>
          <p:nvPr/>
        </p:nvCxnSpPr>
        <p:spPr>
          <a:xfrm>
            <a:off x="178700" y="824284"/>
            <a:ext cx="11844000" cy="360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4" descr="C:\Users\acarcani\Desktop\REEHUB +\LOGO PROJECT PARTNERS LEAD PARTNER REEHUB PLUS\Lead Partner Logo\LOGO BIRD.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15498" y="5943600"/>
            <a:ext cx="762000" cy="762000"/>
          </a:xfrm>
          <a:prstGeom prst="rect">
            <a:avLst/>
          </a:prstGeom>
          <a:noFill/>
        </p:spPr>
      </p:pic>
      <p:pic>
        <p:nvPicPr>
          <p:cNvPr id="7" name="Picture 5" descr="C:\Users\acarcani\Desktop\REEHUB +\LOGO PROJECT PARTNERS LEAD PARTNER REEHUB PLUS\Project Partners Logo\LOGO MI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05200" y="5957212"/>
            <a:ext cx="939800" cy="735687"/>
          </a:xfrm>
          <a:prstGeom prst="rect">
            <a:avLst/>
          </a:prstGeom>
          <a:noFill/>
        </p:spPr>
      </p:pic>
      <p:pic>
        <p:nvPicPr>
          <p:cNvPr id="8" name="Picture 6" descr="C:\Users\acarcani\Desktop\REEHUB +\LOGO PROJECT PARTNERS LEAD PARTNER REEHUB PLUS\Project Partners Logo\LOGO DITNE.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29263" y="6089873"/>
            <a:ext cx="1519237" cy="564927"/>
          </a:xfrm>
          <a:prstGeom prst="rect">
            <a:avLst/>
          </a:prstGeom>
          <a:noFill/>
        </p:spPr>
      </p:pic>
      <p:pic>
        <p:nvPicPr>
          <p:cNvPr id="9" name="Picture 7" descr="C:\Users\acarcani\Desktop\REEHUB +\LOGO PROJECT PARTNERS LEAD PARTNER REEHUB PLUS\Project Partners Logo\LOGO COMUNE DI AGNONE.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150475" y="5958433"/>
            <a:ext cx="517525" cy="764947"/>
          </a:xfrm>
          <a:prstGeom prst="rect">
            <a:avLst/>
          </a:prstGeom>
          <a:noFill/>
        </p:spPr>
      </p:pic>
      <p:pic>
        <p:nvPicPr>
          <p:cNvPr id="10" name="Picture 8" descr="C:\Users\acarcani\Desktop\REEHUB +\LOGO PROJECT PARTNERS LEAD PARTNER REEHUB PLUS\Project Partners Logo\LOGO UCG.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222934" y="5956300"/>
            <a:ext cx="712232" cy="711200"/>
          </a:xfrm>
          <a:prstGeom prst="rect">
            <a:avLst/>
          </a:prstGeom>
          <a:noFill/>
        </p:spPr>
      </p:pic>
      <p:cxnSp>
        <p:nvCxnSpPr>
          <p:cNvPr id="11" name="Connettore diritto 12">
            <a:extLst>
              <a:ext uri="{FF2B5EF4-FFF2-40B4-BE49-F238E27FC236}">
                <a16:creationId xmlns:a16="http://schemas.microsoft.com/office/drawing/2014/main" id="{C62DD1AD-4ADF-4478-B718-88234D297F33}"/>
              </a:ext>
            </a:extLst>
          </p:cNvPr>
          <p:cNvCxnSpPr>
            <a:cxnSpLocks/>
          </p:cNvCxnSpPr>
          <p:nvPr/>
        </p:nvCxnSpPr>
        <p:spPr>
          <a:xfrm>
            <a:off x="153300" y="5840784"/>
            <a:ext cx="11844000" cy="3600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itle 11"/>
          <p:cNvSpPr>
            <a:spLocks noGrp="1"/>
          </p:cNvSpPr>
          <p:nvPr>
            <p:ph type="title"/>
          </p:nvPr>
        </p:nvSpPr>
        <p:spPr>
          <a:xfrm>
            <a:off x="838200" y="932101"/>
            <a:ext cx="10515600" cy="744065"/>
          </a:xfrm>
        </p:spPr>
        <p:txBody>
          <a:bodyPr>
            <a:noAutofit/>
          </a:bodyPr>
          <a:lstStyle/>
          <a:p>
            <a:r>
              <a:rPr lang="en-US" sz="2800" b="1" u="sng" dirty="0"/>
              <a:t>STEP 2: Definition of building data (1) </a:t>
            </a:r>
          </a:p>
        </p:txBody>
      </p:sp>
      <p:grpSp>
        <p:nvGrpSpPr>
          <p:cNvPr id="16" name="Group 15">
            <a:extLst>
              <a:ext uri="{FF2B5EF4-FFF2-40B4-BE49-F238E27FC236}">
                <a16:creationId xmlns:a16="http://schemas.microsoft.com/office/drawing/2014/main" id="{BC6B10F4-9F32-4A74-9987-77BDBE3E2A79}"/>
              </a:ext>
            </a:extLst>
          </p:cNvPr>
          <p:cNvGrpSpPr/>
          <p:nvPr/>
        </p:nvGrpSpPr>
        <p:grpSpPr>
          <a:xfrm>
            <a:off x="1747317" y="1574271"/>
            <a:ext cx="8655966" cy="4184864"/>
            <a:chOff x="774869" y="1014089"/>
            <a:chExt cx="10567397" cy="5634234"/>
          </a:xfrm>
        </p:grpSpPr>
        <p:pic>
          <p:nvPicPr>
            <p:cNvPr id="17" name="Picture 16">
              <a:extLst>
                <a:ext uri="{FF2B5EF4-FFF2-40B4-BE49-F238E27FC236}">
                  <a16:creationId xmlns:a16="http://schemas.microsoft.com/office/drawing/2014/main" id="{196EDBB2-F62D-4726-8EB1-436D0335FD2B}"/>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774869" y="1014089"/>
              <a:ext cx="10567397" cy="5634234"/>
            </a:xfrm>
            <a:prstGeom prst="rect">
              <a:avLst/>
            </a:prstGeom>
          </p:spPr>
        </p:pic>
        <p:sp>
          <p:nvSpPr>
            <p:cNvPr id="18" name="Rectangle 17">
              <a:extLst>
                <a:ext uri="{FF2B5EF4-FFF2-40B4-BE49-F238E27FC236}">
                  <a16:creationId xmlns:a16="http://schemas.microsoft.com/office/drawing/2014/main" id="{5FDBC8F5-EF03-46B0-98C9-AB46323E73CE}"/>
                </a:ext>
              </a:extLst>
            </p:cNvPr>
            <p:cNvSpPr/>
            <p:nvPr/>
          </p:nvSpPr>
          <p:spPr>
            <a:xfrm>
              <a:off x="1012985" y="2657641"/>
              <a:ext cx="1516257" cy="203544"/>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3B9BF5D-8C50-473E-BAD5-CB39E9172689}"/>
                </a:ext>
              </a:extLst>
            </p:cNvPr>
            <p:cNvSpPr/>
            <p:nvPr/>
          </p:nvSpPr>
          <p:spPr>
            <a:xfrm>
              <a:off x="6497527" y="3231040"/>
              <a:ext cx="3022517" cy="1806557"/>
            </a:xfrm>
            <a:prstGeom prst="rect">
              <a:avLst/>
            </a:prstGeom>
            <a:solidFill>
              <a:schemeClr val="bg1"/>
            </a:solidFill>
            <a:ln>
              <a:solidFill>
                <a:schemeClr val="tx1"/>
              </a:solidFill>
            </a:ln>
          </p:spPr>
          <p:txBody>
            <a:bodyPr wrap="square">
              <a:spAutoFit/>
            </a:bodyPr>
            <a:lstStyle/>
            <a:p>
              <a:r>
                <a:rPr lang="en-US" sz="1600" dirty="0"/>
                <a:t>Building parameters in line with Rulebook on minimum energy efficiency requirements in buildings (methodology)</a:t>
              </a:r>
            </a:p>
          </p:txBody>
        </p:sp>
      </p:grpSp>
    </p:spTree>
    <p:extLst>
      <p:ext uri="{BB962C8B-B14F-4D97-AF65-F5344CB8AC3E}">
        <p14:creationId xmlns:p14="http://schemas.microsoft.com/office/powerpoint/2010/main" val="202809207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carcani\Desktop\REEHUB +\Communication template - logo\REEHUB PLUS\LOGO_INTERREG_REEHUB PLUS-200.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750" y="38101"/>
            <a:ext cx="2657475" cy="828094"/>
          </a:xfrm>
          <a:prstGeom prst="rect">
            <a:avLst/>
          </a:prstGeom>
          <a:noFill/>
          <a:ln w="9525">
            <a:noFill/>
            <a:miter lim="800000"/>
            <a:headEnd/>
            <a:tailEnd/>
          </a:ln>
        </p:spPr>
      </p:pic>
      <p:cxnSp>
        <p:nvCxnSpPr>
          <p:cNvPr id="5" name="Connettore diritto 12">
            <a:extLst>
              <a:ext uri="{FF2B5EF4-FFF2-40B4-BE49-F238E27FC236}">
                <a16:creationId xmlns:a16="http://schemas.microsoft.com/office/drawing/2014/main" id="{C62DD1AD-4ADF-4478-B718-88234D297F33}"/>
              </a:ext>
            </a:extLst>
          </p:cNvPr>
          <p:cNvCxnSpPr>
            <a:cxnSpLocks/>
          </p:cNvCxnSpPr>
          <p:nvPr/>
        </p:nvCxnSpPr>
        <p:spPr>
          <a:xfrm>
            <a:off x="178700" y="824284"/>
            <a:ext cx="11844000" cy="360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4" descr="C:\Users\acarcani\Desktop\REEHUB +\LOGO PROJECT PARTNERS LEAD PARTNER REEHUB PLUS\Lead Partner Logo\LOGO BIRD.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15498" y="5943600"/>
            <a:ext cx="762000" cy="762000"/>
          </a:xfrm>
          <a:prstGeom prst="rect">
            <a:avLst/>
          </a:prstGeom>
          <a:noFill/>
        </p:spPr>
      </p:pic>
      <p:pic>
        <p:nvPicPr>
          <p:cNvPr id="7" name="Picture 5" descr="C:\Users\acarcani\Desktop\REEHUB +\LOGO PROJECT PARTNERS LEAD PARTNER REEHUB PLUS\Project Partners Logo\LOGO MI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05200" y="5957212"/>
            <a:ext cx="939800" cy="735687"/>
          </a:xfrm>
          <a:prstGeom prst="rect">
            <a:avLst/>
          </a:prstGeom>
          <a:noFill/>
        </p:spPr>
      </p:pic>
      <p:pic>
        <p:nvPicPr>
          <p:cNvPr id="8" name="Picture 6" descr="C:\Users\acarcani\Desktop\REEHUB +\LOGO PROJECT PARTNERS LEAD PARTNER REEHUB PLUS\Project Partners Logo\LOGO DITNE.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29263" y="6089873"/>
            <a:ext cx="1519237" cy="564927"/>
          </a:xfrm>
          <a:prstGeom prst="rect">
            <a:avLst/>
          </a:prstGeom>
          <a:noFill/>
        </p:spPr>
      </p:pic>
      <p:pic>
        <p:nvPicPr>
          <p:cNvPr id="9" name="Picture 7" descr="C:\Users\acarcani\Desktop\REEHUB +\LOGO PROJECT PARTNERS LEAD PARTNER REEHUB PLUS\Project Partners Logo\LOGO COMUNE DI AGNONE.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150475" y="5958433"/>
            <a:ext cx="517525" cy="764947"/>
          </a:xfrm>
          <a:prstGeom prst="rect">
            <a:avLst/>
          </a:prstGeom>
          <a:noFill/>
        </p:spPr>
      </p:pic>
      <p:pic>
        <p:nvPicPr>
          <p:cNvPr id="10" name="Picture 8" descr="C:\Users\acarcani\Desktop\REEHUB +\LOGO PROJECT PARTNERS LEAD PARTNER REEHUB PLUS\Project Partners Logo\LOGO UCG.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222934" y="5956300"/>
            <a:ext cx="712232" cy="711200"/>
          </a:xfrm>
          <a:prstGeom prst="rect">
            <a:avLst/>
          </a:prstGeom>
          <a:noFill/>
        </p:spPr>
      </p:pic>
      <p:cxnSp>
        <p:nvCxnSpPr>
          <p:cNvPr id="11" name="Connettore diritto 12">
            <a:extLst>
              <a:ext uri="{FF2B5EF4-FFF2-40B4-BE49-F238E27FC236}">
                <a16:creationId xmlns:a16="http://schemas.microsoft.com/office/drawing/2014/main" id="{C62DD1AD-4ADF-4478-B718-88234D297F33}"/>
              </a:ext>
            </a:extLst>
          </p:cNvPr>
          <p:cNvCxnSpPr>
            <a:cxnSpLocks/>
          </p:cNvCxnSpPr>
          <p:nvPr/>
        </p:nvCxnSpPr>
        <p:spPr>
          <a:xfrm>
            <a:off x="153300" y="5840784"/>
            <a:ext cx="11844000" cy="3600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itle 11"/>
          <p:cNvSpPr>
            <a:spLocks noGrp="1"/>
          </p:cNvSpPr>
          <p:nvPr>
            <p:ph type="title"/>
          </p:nvPr>
        </p:nvSpPr>
        <p:spPr>
          <a:xfrm>
            <a:off x="838200" y="932101"/>
            <a:ext cx="10515600" cy="744065"/>
          </a:xfrm>
        </p:spPr>
        <p:txBody>
          <a:bodyPr>
            <a:noAutofit/>
          </a:bodyPr>
          <a:lstStyle/>
          <a:p>
            <a:r>
              <a:rPr lang="en-US" sz="2800" b="1" u="sng" dirty="0"/>
              <a:t>STEP 2: Definition of building data (2) </a:t>
            </a:r>
          </a:p>
        </p:txBody>
      </p:sp>
      <p:grpSp>
        <p:nvGrpSpPr>
          <p:cNvPr id="16" name="Group 15">
            <a:extLst>
              <a:ext uri="{FF2B5EF4-FFF2-40B4-BE49-F238E27FC236}">
                <a16:creationId xmlns:a16="http://schemas.microsoft.com/office/drawing/2014/main" id="{F3B6774C-8D9A-4FA1-831C-1D320B65C768}"/>
              </a:ext>
            </a:extLst>
          </p:cNvPr>
          <p:cNvGrpSpPr/>
          <p:nvPr/>
        </p:nvGrpSpPr>
        <p:grpSpPr>
          <a:xfrm>
            <a:off x="1876162" y="1592585"/>
            <a:ext cx="8398275" cy="4181383"/>
            <a:chOff x="774869" y="1014089"/>
            <a:chExt cx="10567397" cy="5634234"/>
          </a:xfrm>
        </p:grpSpPr>
        <p:pic>
          <p:nvPicPr>
            <p:cNvPr id="17" name="Picture 16">
              <a:extLst>
                <a:ext uri="{FF2B5EF4-FFF2-40B4-BE49-F238E27FC236}">
                  <a16:creationId xmlns:a16="http://schemas.microsoft.com/office/drawing/2014/main" id="{E3277B57-5788-4DD3-B399-01C2DFFC2DE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774869" y="1014089"/>
              <a:ext cx="10567397" cy="5634234"/>
            </a:xfrm>
            <a:prstGeom prst="rect">
              <a:avLst/>
            </a:prstGeom>
          </p:spPr>
        </p:pic>
        <p:sp>
          <p:nvSpPr>
            <p:cNvPr id="18" name="Rectangle 17">
              <a:extLst>
                <a:ext uri="{FF2B5EF4-FFF2-40B4-BE49-F238E27FC236}">
                  <a16:creationId xmlns:a16="http://schemas.microsoft.com/office/drawing/2014/main" id="{4FEB9D5D-11BC-4056-8A8D-A8D9AF49F952}"/>
                </a:ext>
              </a:extLst>
            </p:cNvPr>
            <p:cNvSpPr/>
            <p:nvPr/>
          </p:nvSpPr>
          <p:spPr>
            <a:xfrm>
              <a:off x="1012985" y="2657641"/>
              <a:ext cx="1516257" cy="203544"/>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D6828A65-C20B-46FD-8E83-FB2B8C894D70}"/>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2767358" y="2512689"/>
              <a:ext cx="6328516" cy="2675066"/>
            </a:xfrm>
            <a:prstGeom prst="rect">
              <a:avLst/>
            </a:prstGeom>
          </p:spPr>
        </p:pic>
        <p:sp>
          <p:nvSpPr>
            <p:cNvPr id="20" name="Rectangle 19">
              <a:extLst>
                <a:ext uri="{FF2B5EF4-FFF2-40B4-BE49-F238E27FC236}">
                  <a16:creationId xmlns:a16="http://schemas.microsoft.com/office/drawing/2014/main" id="{CECFB332-1C7A-4A2F-AADD-FD308EE27443}"/>
                </a:ext>
              </a:extLst>
            </p:cNvPr>
            <p:cNvSpPr/>
            <p:nvPr/>
          </p:nvSpPr>
          <p:spPr>
            <a:xfrm>
              <a:off x="7972928" y="2261020"/>
              <a:ext cx="2219954" cy="1506432"/>
            </a:xfrm>
            <a:prstGeom prst="rect">
              <a:avLst/>
            </a:prstGeom>
            <a:solidFill>
              <a:schemeClr val="bg1"/>
            </a:solidFill>
            <a:ln>
              <a:solidFill>
                <a:schemeClr val="tx1"/>
              </a:solidFill>
            </a:ln>
          </p:spPr>
          <p:txBody>
            <a:bodyPr wrap="square">
              <a:spAutoFit/>
            </a:bodyPr>
            <a:lstStyle/>
            <a:p>
              <a:r>
                <a:rPr lang="en-US" sz="1600" dirty="0"/>
                <a:t>Automation levels of building systems described in 4 classes, A to D</a:t>
              </a:r>
            </a:p>
          </p:txBody>
        </p:sp>
      </p:grpSp>
    </p:spTree>
    <p:extLst>
      <p:ext uri="{BB962C8B-B14F-4D97-AF65-F5344CB8AC3E}">
        <p14:creationId xmlns:p14="http://schemas.microsoft.com/office/powerpoint/2010/main" val="407483387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carcani\Desktop\REEHUB +\Communication template - logo\REEHUB PLUS\LOGO_INTERREG_REEHUB PLUS-200.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750" y="38101"/>
            <a:ext cx="2657475" cy="828094"/>
          </a:xfrm>
          <a:prstGeom prst="rect">
            <a:avLst/>
          </a:prstGeom>
          <a:noFill/>
          <a:ln w="9525">
            <a:noFill/>
            <a:miter lim="800000"/>
            <a:headEnd/>
            <a:tailEnd/>
          </a:ln>
        </p:spPr>
      </p:pic>
      <p:cxnSp>
        <p:nvCxnSpPr>
          <p:cNvPr id="5" name="Connettore diritto 12">
            <a:extLst>
              <a:ext uri="{FF2B5EF4-FFF2-40B4-BE49-F238E27FC236}">
                <a16:creationId xmlns:a16="http://schemas.microsoft.com/office/drawing/2014/main" id="{C62DD1AD-4ADF-4478-B718-88234D297F33}"/>
              </a:ext>
            </a:extLst>
          </p:cNvPr>
          <p:cNvCxnSpPr>
            <a:cxnSpLocks/>
          </p:cNvCxnSpPr>
          <p:nvPr/>
        </p:nvCxnSpPr>
        <p:spPr>
          <a:xfrm>
            <a:off x="178700" y="824284"/>
            <a:ext cx="11844000" cy="360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4" descr="C:\Users\acarcani\Desktop\REEHUB +\LOGO PROJECT PARTNERS LEAD PARTNER REEHUB PLUS\Lead Partner Logo\LOGO BIRD.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15498" y="5943600"/>
            <a:ext cx="762000" cy="762000"/>
          </a:xfrm>
          <a:prstGeom prst="rect">
            <a:avLst/>
          </a:prstGeom>
          <a:noFill/>
        </p:spPr>
      </p:pic>
      <p:pic>
        <p:nvPicPr>
          <p:cNvPr id="7" name="Picture 5" descr="C:\Users\acarcani\Desktop\REEHUB +\LOGO PROJECT PARTNERS LEAD PARTNER REEHUB PLUS\Project Partners Logo\LOGO MI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05200" y="5957212"/>
            <a:ext cx="939800" cy="735687"/>
          </a:xfrm>
          <a:prstGeom prst="rect">
            <a:avLst/>
          </a:prstGeom>
          <a:noFill/>
        </p:spPr>
      </p:pic>
      <p:pic>
        <p:nvPicPr>
          <p:cNvPr id="8" name="Picture 6" descr="C:\Users\acarcani\Desktop\REEHUB +\LOGO PROJECT PARTNERS LEAD PARTNER REEHUB PLUS\Project Partners Logo\LOGO DITNE.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29263" y="6089873"/>
            <a:ext cx="1519237" cy="564927"/>
          </a:xfrm>
          <a:prstGeom prst="rect">
            <a:avLst/>
          </a:prstGeom>
          <a:noFill/>
        </p:spPr>
      </p:pic>
      <p:pic>
        <p:nvPicPr>
          <p:cNvPr id="9" name="Picture 7" descr="C:\Users\acarcani\Desktop\REEHUB +\LOGO PROJECT PARTNERS LEAD PARTNER REEHUB PLUS\Project Partners Logo\LOGO COMUNE DI AGNONE.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150475" y="5958433"/>
            <a:ext cx="517525" cy="764947"/>
          </a:xfrm>
          <a:prstGeom prst="rect">
            <a:avLst/>
          </a:prstGeom>
          <a:noFill/>
        </p:spPr>
      </p:pic>
      <p:pic>
        <p:nvPicPr>
          <p:cNvPr id="10" name="Picture 8" descr="C:\Users\acarcani\Desktop\REEHUB +\LOGO PROJECT PARTNERS LEAD PARTNER REEHUB PLUS\Project Partners Logo\LOGO UCG.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222934" y="5956300"/>
            <a:ext cx="712232" cy="711200"/>
          </a:xfrm>
          <a:prstGeom prst="rect">
            <a:avLst/>
          </a:prstGeom>
          <a:noFill/>
        </p:spPr>
      </p:pic>
      <p:cxnSp>
        <p:nvCxnSpPr>
          <p:cNvPr id="11" name="Connettore diritto 12">
            <a:extLst>
              <a:ext uri="{FF2B5EF4-FFF2-40B4-BE49-F238E27FC236}">
                <a16:creationId xmlns:a16="http://schemas.microsoft.com/office/drawing/2014/main" id="{C62DD1AD-4ADF-4478-B718-88234D297F33}"/>
              </a:ext>
            </a:extLst>
          </p:cNvPr>
          <p:cNvCxnSpPr>
            <a:cxnSpLocks/>
          </p:cNvCxnSpPr>
          <p:nvPr/>
        </p:nvCxnSpPr>
        <p:spPr>
          <a:xfrm>
            <a:off x="153300" y="5840784"/>
            <a:ext cx="11844000" cy="3600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itle 11"/>
          <p:cNvSpPr>
            <a:spLocks noGrp="1"/>
          </p:cNvSpPr>
          <p:nvPr>
            <p:ph type="title"/>
          </p:nvPr>
        </p:nvSpPr>
        <p:spPr>
          <a:xfrm>
            <a:off x="838200" y="932101"/>
            <a:ext cx="10515600" cy="744065"/>
          </a:xfrm>
        </p:spPr>
        <p:txBody>
          <a:bodyPr>
            <a:noAutofit/>
          </a:bodyPr>
          <a:lstStyle/>
          <a:p>
            <a:r>
              <a:rPr lang="en-US" sz="2800" b="1" u="sng" dirty="0"/>
              <a:t>STEP 2: Definition of building data (3) </a:t>
            </a:r>
          </a:p>
        </p:txBody>
      </p:sp>
      <p:grpSp>
        <p:nvGrpSpPr>
          <p:cNvPr id="21" name="Group 20">
            <a:extLst>
              <a:ext uri="{FF2B5EF4-FFF2-40B4-BE49-F238E27FC236}">
                <a16:creationId xmlns:a16="http://schemas.microsoft.com/office/drawing/2014/main" id="{3D83E789-A7BB-4E29-8AC7-B49A4893B170}"/>
              </a:ext>
            </a:extLst>
          </p:cNvPr>
          <p:cNvGrpSpPr/>
          <p:nvPr/>
        </p:nvGrpSpPr>
        <p:grpSpPr>
          <a:xfrm>
            <a:off x="1844842" y="1539922"/>
            <a:ext cx="8577502" cy="4194317"/>
            <a:chOff x="790414" y="1033686"/>
            <a:chExt cx="10913301" cy="5618791"/>
          </a:xfrm>
        </p:grpSpPr>
        <p:pic>
          <p:nvPicPr>
            <p:cNvPr id="22" name="Picture 21">
              <a:extLst>
                <a:ext uri="{FF2B5EF4-FFF2-40B4-BE49-F238E27FC236}">
                  <a16:creationId xmlns:a16="http://schemas.microsoft.com/office/drawing/2014/main" id="{658FA1DD-3E65-44BC-93FB-E0F1A0B05B8F}"/>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790414" y="1033686"/>
              <a:ext cx="10567397" cy="5618791"/>
            </a:xfrm>
            <a:prstGeom prst="rect">
              <a:avLst/>
            </a:prstGeom>
          </p:spPr>
        </p:pic>
        <p:sp>
          <p:nvSpPr>
            <p:cNvPr id="23" name="Rectangle 22">
              <a:extLst>
                <a:ext uri="{FF2B5EF4-FFF2-40B4-BE49-F238E27FC236}">
                  <a16:creationId xmlns:a16="http://schemas.microsoft.com/office/drawing/2014/main" id="{08D829BE-C45F-446F-96A3-E97AB78EC0BD}"/>
                </a:ext>
              </a:extLst>
            </p:cNvPr>
            <p:cNvSpPr/>
            <p:nvPr/>
          </p:nvSpPr>
          <p:spPr>
            <a:xfrm>
              <a:off x="1012985" y="2657641"/>
              <a:ext cx="1516257" cy="203544"/>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B77C049-5483-4F48-B5FF-06552A8D0591}"/>
                </a:ext>
              </a:extLst>
            </p:cNvPr>
            <p:cNvSpPr/>
            <p:nvPr/>
          </p:nvSpPr>
          <p:spPr>
            <a:xfrm>
              <a:off x="9179001" y="1660573"/>
              <a:ext cx="2524714" cy="2102748"/>
            </a:xfrm>
            <a:prstGeom prst="rect">
              <a:avLst/>
            </a:prstGeom>
            <a:solidFill>
              <a:schemeClr val="bg1"/>
            </a:solidFill>
            <a:ln>
              <a:solidFill>
                <a:schemeClr val="tx1"/>
              </a:solidFill>
            </a:ln>
          </p:spPr>
          <p:txBody>
            <a:bodyPr wrap="square">
              <a:spAutoFit/>
            </a:bodyPr>
            <a:lstStyle/>
            <a:p>
              <a:r>
                <a:rPr lang="en-US" sz="1600" dirty="0"/>
                <a:t>DHW demands</a:t>
              </a:r>
            </a:p>
            <a:p>
              <a:r>
                <a:rPr lang="en-US" sz="1600" dirty="0"/>
                <a:t>List of all user defined constructions</a:t>
              </a:r>
            </a:p>
            <a:p>
              <a:r>
                <a:rPr lang="en-US" sz="1600" dirty="0"/>
                <a:t>List of windows used in the project</a:t>
              </a:r>
            </a:p>
            <a:p>
              <a:r>
                <a:rPr lang="en-US" sz="1600" dirty="0"/>
                <a:t>Conversion factors</a:t>
              </a:r>
            </a:p>
          </p:txBody>
        </p:sp>
        <p:sp>
          <p:nvSpPr>
            <p:cNvPr id="26" name="Rectangle 25">
              <a:extLst>
                <a:ext uri="{FF2B5EF4-FFF2-40B4-BE49-F238E27FC236}">
                  <a16:creationId xmlns:a16="http://schemas.microsoft.com/office/drawing/2014/main" id="{43988071-94D2-4A4E-8A85-EFA1AA408DFB}"/>
                </a:ext>
              </a:extLst>
            </p:cNvPr>
            <p:cNvSpPr/>
            <p:nvPr/>
          </p:nvSpPr>
          <p:spPr>
            <a:xfrm>
              <a:off x="9179001" y="3843081"/>
              <a:ext cx="2524714" cy="2102748"/>
            </a:xfrm>
            <a:prstGeom prst="rect">
              <a:avLst/>
            </a:prstGeom>
            <a:solidFill>
              <a:schemeClr val="bg1"/>
            </a:solidFill>
            <a:ln>
              <a:solidFill>
                <a:schemeClr val="tx1"/>
              </a:solidFill>
            </a:ln>
          </p:spPr>
          <p:txBody>
            <a:bodyPr wrap="square">
              <a:spAutoFit/>
            </a:bodyPr>
            <a:lstStyle/>
            <a:p>
              <a:r>
                <a:rPr lang="en-US" sz="1600" dirty="0"/>
                <a:t>Climate data</a:t>
              </a:r>
            </a:p>
            <a:p>
              <a:endParaRPr lang="en-US" sz="1600" dirty="0"/>
            </a:p>
            <a:p>
              <a:endParaRPr lang="en-US" sz="1600" dirty="0"/>
            </a:p>
            <a:p>
              <a:endParaRPr lang="en-US" sz="1600" dirty="0"/>
            </a:p>
            <a:p>
              <a:endParaRPr lang="en-US" sz="1600" dirty="0"/>
            </a:p>
            <a:p>
              <a:endParaRPr lang="en-US" sz="1600" dirty="0"/>
            </a:p>
          </p:txBody>
        </p:sp>
        <p:pic>
          <p:nvPicPr>
            <p:cNvPr id="27" name="Picture 26">
              <a:extLst>
                <a:ext uri="{FF2B5EF4-FFF2-40B4-BE49-F238E27FC236}">
                  <a16:creationId xmlns:a16="http://schemas.microsoft.com/office/drawing/2014/main" id="{E368F1D2-6414-418D-A748-92781BEA7C7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330186" y="4284740"/>
              <a:ext cx="2222342" cy="1581329"/>
            </a:xfrm>
            <a:prstGeom prst="rect">
              <a:avLst/>
            </a:prstGeom>
          </p:spPr>
        </p:pic>
        <p:sp>
          <p:nvSpPr>
            <p:cNvPr id="28" name="Rectangle 27">
              <a:extLst>
                <a:ext uri="{FF2B5EF4-FFF2-40B4-BE49-F238E27FC236}">
                  <a16:creationId xmlns:a16="http://schemas.microsoft.com/office/drawing/2014/main" id="{46890011-BC33-4383-A6E6-E035F81E8696}"/>
                </a:ext>
              </a:extLst>
            </p:cNvPr>
            <p:cNvSpPr/>
            <p:nvPr/>
          </p:nvSpPr>
          <p:spPr>
            <a:xfrm>
              <a:off x="3406784" y="2326105"/>
              <a:ext cx="2785469" cy="20618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8995691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carcani\Desktop\REEHUB +\Communication template - logo\REEHUB PLUS\LOGO_INTERREG_REEHUB PLUS-200.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750" y="38101"/>
            <a:ext cx="2657475" cy="828094"/>
          </a:xfrm>
          <a:prstGeom prst="rect">
            <a:avLst/>
          </a:prstGeom>
          <a:noFill/>
          <a:ln w="9525">
            <a:noFill/>
            <a:miter lim="800000"/>
            <a:headEnd/>
            <a:tailEnd/>
          </a:ln>
        </p:spPr>
      </p:pic>
      <p:cxnSp>
        <p:nvCxnSpPr>
          <p:cNvPr id="5" name="Connettore diritto 12">
            <a:extLst>
              <a:ext uri="{FF2B5EF4-FFF2-40B4-BE49-F238E27FC236}">
                <a16:creationId xmlns:a16="http://schemas.microsoft.com/office/drawing/2014/main" id="{C62DD1AD-4ADF-4478-B718-88234D297F33}"/>
              </a:ext>
            </a:extLst>
          </p:cNvPr>
          <p:cNvCxnSpPr>
            <a:cxnSpLocks/>
          </p:cNvCxnSpPr>
          <p:nvPr/>
        </p:nvCxnSpPr>
        <p:spPr>
          <a:xfrm>
            <a:off x="178700" y="824284"/>
            <a:ext cx="11844000" cy="360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4" descr="C:\Users\acarcani\Desktop\REEHUB +\LOGO PROJECT PARTNERS LEAD PARTNER REEHUB PLUS\Lead Partner Logo\LOGO BIRD.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15498" y="5943600"/>
            <a:ext cx="762000" cy="762000"/>
          </a:xfrm>
          <a:prstGeom prst="rect">
            <a:avLst/>
          </a:prstGeom>
          <a:noFill/>
        </p:spPr>
      </p:pic>
      <p:pic>
        <p:nvPicPr>
          <p:cNvPr id="7" name="Picture 5" descr="C:\Users\acarcani\Desktop\REEHUB +\LOGO PROJECT PARTNERS LEAD PARTNER REEHUB PLUS\Project Partners Logo\LOGO MI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05200" y="5957212"/>
            <a:ext cx="939800" cy="735687"/>
          </a:xfrm>
          <a:prstGeom prst="rect">
            <a:avLst/>
          </a:prstGeom>
          <a:noFill/>
        </p:spPr>
      </p:pic>
      <p:pic>
        <p:nvPicPr>
          <p:cNvPr id="8" name="Picture 6" descr="C:\Users\acarcani\Desktop\REEHUB +\LOGO PROJECT PARTNERS LEAD PARTNER REEHUB PLUS\Project Partners Logo\LOGO DITNE.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29263" y="6089873"/>
            <a:ext cx="1519237" cy="564927"/>
          </a:xfrm>
          <a:prstGeom prst="rect">
            <a:avLst/>
          </a:prstGeom>
          <a:noFill/>
        </p:spPr>
      </p:pic>
      <p:pic>
        <p:nvPicPr>
          <p:cNvPr id="9" name="Picture 7" descr="C:\Users\acarcani\Desktop\REEHUB +\LOGO PROJECT PARTNERS LEAD PARTNER REEHUB PLUS\Project Partners Logo\LOGO COMUNE DI AGNONE.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150475" y="5958433"/>
            <a:ext cx="517525" cy="764947"/>
          </a:xfrm>
          <a:prstGeom prst="rect">
            <a:avLst/>
          </a:prstGeom>
          <a:noFill/>
        </p:spPr>
      </p:pic>
      <p:pic>
        <p:nvPicPr>
          <p:cNvPr id="10" name="Picture 8" descr="C:\Users\acarcani\Desktop\REEHUB +\LOGO PROJECT PARTNERS LEAD PARTNER REEHUB PLUS\Project Partners Logo\LOGO UCG.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222934" y="5956300"/>
            <a:ext cx="712232" cy="711200"/>
          </a:xfrm>
          <a:prstGeom prst="rect">
            <a:avLst/>
          </a:prstGeom>
          <a:noFill/>
        </p:spPr>
      </p:pic>
      <p:cxnSp>
        <p:nvCxnSpPr>
          <p:cNvPr id="11" name="Connettore diritto 12">
            <a:extLst>
              <a:ext uri="{FF2B5EF4-FFF2-40B4-BE49-F238E27FC236}">
                <a16:creationId xmlns:a16="http://schemas.microsoft.com/office/drawing/2014/main" id="{C62DD1AD-4ADF-4478-B718-88234D297F33}"/>
              </a:ext>
            </a:extLst>
          </p:cNvPr>
          <p:cNvCxnSpPr>
            <a:cxnSpLocks/>
          </p:cNvCxnSpPr>
          <p:nvPr/>
        </p:nvCxnSpPr>
        <p:spPr>
          <a:xfrm>
            <a:off x="153300" y="5840784"/>
            <a:ext cx="11844000" cy="3600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itle 11"/>
          <p:cNvSpPr>
            <a:spLocks noGrp="1"/>
          </p:cNvSpPr>
          <p:nvPr>
            <p:ph type="title"/>
          </p:nvPr>
        </p:nvSpPr>
        <p:spPr>
          <a:xfrm>
            <a:off x="838200" y="932101"/>
            <a:ext cx="10515600" cy="744065"/>
          </a:xfrm>
        </p:spPr>
        <p:txBody>
          <a:bodyPr>
            <a:noAutofit/>
          </a:bodyPr>
          <a:lstStyle/>
          <a:p>
            <a:r>
              <a:rPr lang="en-US" sz="2800" b="1" u="sng" dirty="0"/>
              <a:t>STEP 3: Definition of building zones (in case of multi-zone approach) (1)  </a:t>
            </a:r>
          </a:p>
        </p:txBody>
      </p:sp>
      <p:grpSp>
        <p:nvGrpSpPr>
          <p:cNvPr id="15" name="Group 14">
            <a:extLst>
              <a:ext uri="{FF2B5EF4-FFF2-40B4-BE49-F238E27FC236}">
                <a16:creationId xmlns:a16="http://schemas.microsoft.com/office/drawing/2014/main" id="{1681DFD7-4916-4D9D-B788-2F322B288D7F}"/>
              </a:ext>
            </a:extLst>
          </p:cNvPr>
          <p:cNvGrpSpPr/>
          <p:nvPr/>
        </p:nvGrpSpPr>
        <p:grpSpPr>
          <a:xfrm>
            <a:off x="1831152" y="1589778"/>
            <a:ext cx="9224589" cy="4144461"/>
            <a:chOff x="790414" y="1025677"/>
            <a:chExt cx="10939487" cy="5631819"/>
          </a:xfrm>
        </p:grpSpPr>
        <p:pic>
          <p:nvPicPr>
            <p:cNvPr id="20" name="Picture 19">
              <a:extLst>
                <a:ext uri="{FF2B5EF4-FFF2-40B4-BE49-F238E27FC236}">
                  <a16:creationId xmlns:a16="http://schemas.microsoft.com/office/drawing/2014/main" id="{89C46FA5-1F49-44AC-BBFB-BB150DF18E7D}"/>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790414" y="1025677"/>
              <a:ext cx="10567397" cy="5631819"/>
            </a:xfrm>
            <a:prstGeom prst="rect">
              <a:avLst/>
            </a:prstGeom>
          </p:spPr>
        </p:pic>
        <p:sp>
          <p:nvSpPr>
            <p:cNvPr id="21" name="Rectangle 20">
              <a:extLst>
                <a:ext uri="{FF2B5EF4-FFF2-40B4-BE49-F238E27FC236}">
                  <a16:creationId xmlns:a16="http://schemas.microsoft.com/office/drawing/2014/main" id="{32FC7251-106F-405A-8455-A6FC87B7207F}"/>
                </a:ext>
              </a:extLst>
            </p:cNvPr>
            <p:cNvSpPr/>
            <p:nvPr/>
          </p:nvSpPr>
          <p:spPr>
            <a:xfrm>
              <a:off x="1269660" y="3112167"/>
              <a:ext cx="1345204" cy="18215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5A49A32-8925-46DC-98C0-59D852137267}"/>
                </a:ext>
              </a:extLst>
            </p:cNvPr>
            <p:cNvSpPr/>
            <p:nvPr/>
          </p:nvSpPr>
          <p:spPr>
            <a:xfrm>
              <a:off x="7841754" y="2731828"/>
              <a:ext cx="1687257" cy="235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C175A70-218A-4334-8558-3522EADDD39D}"/>
                </a:ext>
              </a:extLst>
            </p:cNvPr>
            <p:cNvSpPr/>
            <p:nvPr/>
          </p:nvSpPr>
          <p:spPr>
            <a:xfrm>
              <a:off x="9116871" y="1887691"/>
              <a:ext cx="2613030" cy="3805902"/>
            </a:xfrm>
            <a:prstGeom prst="rect">
              <a:avLst/>
            </a:prstGeom>
            <a:solidFill>
              <a:schemeClr val="bg1"/>
            </a:solidFill>
            <a:ln>
              <a:solidFill>
                <a:schemeClr val="tx1"/>
              </a:solidFill>
            </a:ln>
          </p:spPr>
          <p:txBody>
            <a:bodyPr wrap="square">
              <a:spAutoFit/>
            </a:bodyPr>
            <a:lstStyle/>
            <a:p>
              <a:r>
                <a:rPr lang="en-US" sz="1600" u="sng" dirty="0"/>
                <a:t>Single zone approach:</a:t>
              </a:r>
            </a:p>
            <a:p>
              <a:r>
                <a:rPr lang="en-US" sz="1600" dirty="0"/>
                <a:t>13 user profiles defined for building types specified in the Rulebook </a:t>
              </a:r>
            </a:p>
            <a:p>
              <a:endParaRPr lang="en-US" sz="1600" dirty="0"/>
            </a:p>
            <a:p>
              <a:r>
                <a:rPr lang="en-US" sz="1600" u="sng" dirty="0"/>
                <a:t>Multi zone approach:</a:t>
              </a:r>
            </a:p>
            <a:p>
              <a:r>
                <a:rPr lang="en-US" sz="1600" dirty="0"/>
                <a:t>36 user profiles defined for different zones (consistent with profiles for building types)</a:t>
              </a:r>
            </a:p>
          </p:txBody>
        </p:sp>
      </p:grpSp>
    </p:spTree>
    <p:extLst>
      <p:ext uri="{BB962C8B-B14F-4D97-AF65-F5344CB8AC3E}">
        <p14:creationId xmlns:p14="http://schemas.microsoft.com/office/powerpoint/2010/main" val="371308483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carcani\Desktop\REEHUB +\Communication template - logo\REEHUB PLUS\LOGO_INTERREG_REEHUB PLUS-200.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750" y="38101"/>
            <a:ext cx="2657475" cy="828094"/>
          </a:xfrm>
          <a:prstGeom prst="rect">
            <a:avLst/>
          </a:prstGeom>
          <a:noFill/>
          <a:ln w="9525">
            <a:noFill/>
            <a:miter lim="800000"/>
            <a:headEnd/>
            <a:tailEnd/>
          </a:ln>
        </p:spPr>
      </p:pic>
      <p:cxnSp>
        <p:nvCxnSpPr>
          <p:cNvPr id="5" name="Connettore diritto 12">
            <a:extLst>
              <a:ext uri="{FF2B5EF4-FFF2-40B4-BE49-F238E27FC236}">
                <a16:creationId xmlns:a16="http://schemas.microsoft.com/office/drawing/2014/main" id="{C62DD1AD-4ADF-4478-B718-88234D297F33}"/>
              </a:ext>
            </a:extLst>
          </p:cNvPr>
          <p:cNvCxnSpPr>
            <a:cxnSpLocks/>
          </p:cNvCxnSpPr>
          <p:nvPr/>
        </p:nvCxnSpPr>
        <p:spPr>
          <a:xfrm>
            <a:off x="178700" y="824284"/>
            <a:ext cx="11844000" cy="360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4" descr="C:\Users\acarcani\Desktop\REEHUB +\LOGO PROJECT PARTNERS LEAD PARTNER REEHUB PLUS\Lead Partner Logo\LOGO BIRD.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15498" y="5943600"/>
            <a:ext cx="762000" cy="762000"/>
          </a:xfrm>
          <a:prstGeom prst="rect">
            <a:avLst/>
          </a:prstGeom>
          <a:noFill/>
        </p:spPr>
      </p:pic>
      <p:pic>
        <p:nvPicPr>
          <p:cNvPr id="7" name="Picture 5" descr="C:\Users\acarcani\Desktop\REEHUB +\LOGO PROJECT PARTNERS LEAD PARTNER REEHUB PLUS\Project Partners Logo\LOGO MI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05200" y="5957212"/>
            <a:ext cx="939800" cy="735687"/>
          </a:xfrm>
          <a:prstGeom prst="rect">
            <a:avLst/>
          </a:prstGeom>
          <a:noFill/>
        </p:spPr>
      </p:pic>
      <p:pic>
        <p:nvPicPr>
          <p:cNvPr id="8" name="Picture 6" descr="C:\Users\acarcani\Desktop\REEHUB +\LOGO PROJECT PARTNERS LEAD PARTNER REEHUB PLUS\Project Partners Logo\LOGO DITNE.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29263" y="6089873"/>
            <a:ext cx="1519237" cy="564927"/>
          </a:xfrm>
          <a:prstGeom prst="rect">
            <a:avLst/>
          </a:prstGeom>
          <a:noFill/>
        </p:spPr>
      </p:pic>
      <p:pic>
        <p:nvPicPr>
          <p:cNvPr id="9" name="Picture 7" descr="C:\Users\acarcani\Desktop\REEHUB +\LOGO PROJECT PARTNERS LEAD PARTNER REEHUB PLUS\Project Partners Logo\LOGO COMUNE DI AGNONE.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150475" y="5958433"/>
            <a:ext cx="517525" cy="764947"/>
          </a:xfrm>
          <a:prstGeom prst="rect">
            <a:avLst/>
          </a:prstGeom>
          <a:noFill/>
        </p:spPr>
      </p:pic>
      <p:pic>
        <p:nvPicPr>
          <p:cNvPr id="10" name="Picture 8" descr="C:\Users\acarcani\Desktop\REEHUB +\LOGO PROJECT PARTNERS LEAD PARTNER REEHUB PLUS\Project Partners Logo\LOGO UCG.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222934" y="5956300"/>
            <a:ext cx="712232" cy="711200"/>
          </a:xfrm>
          <a:prstGeom prst="rect">
            <a:avLst/>
          </a:prstGeom>
          <a:noFill/>
        </p:spPr>
      </p:pic>
      <p:cxnSp>
        <p:nvCxnSpPr>
          <p:cNvPr id="11" name="Connettore diritto 12">
            <a:extLst>
              <a:ext uri="{FF2B5EF4-FFF2-40B4-BE49-F238E27FC236}">
                <a16:creationId xmlns:a16="http://schemas.microsoft.com/office/drawing/2014/main" id="{C62DD1AD-4ADF-4478-B718-88234D297F33}"/>
              </a:ext>
            </a:extLst>
          </p:cNvPr>
          <p:cNvCxnSpPr>
            <a:cxnSpLocks/>
          </p:cNvCxnSpPr>
          <p:nvPr/>
        </p:nvCxnSpPr>
        <p:spPr>
          <a:xfrm>
            <a:off x="153300" y="5840784"/>
            <a:ext cx="11844000" cy="3600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itle 11"/>
          <p:cNvSpPr>
            <a:spLocks noGrp="1"/>
          </p:cNvSpPr>
          <p:nvPr>
            <p:ph type="title"/>
          </p:nvPr>
        </p:nvSpPr>
        <p:spPr>
          <a:xfrm>
            <a:off x="838200" y="932101"/>
            <a:ext cx="10515600" cy="744065"/>
          </a:xfrm>
        </p:spPr>
        <p:txBody>
          <a:bodyPr>
            <a:noAutofit/>
          </a:bodyPr>
          <a:lstStyle/>
          <a:p>
            <a:r>
              <a:rPr lang="en-US" sz="2800" b="1" u="sng" dirty="0"/>
              <a:t>STEP 3: Definition of building zones (in case of multi-zone approach) (2)  </a:t>
            </a:r>
          </a:p>
        </p:txBody>
      </p:sp>
      <p:grpSp>
        <p:nvGrpSpPr>
          <p:cNvPr id="16" name="Group 15">
            <a:extLst>
              <a:ext uri="{FF2B5EF4-FFF2-40B4-BE49-F238E27FC236}">
                <a16:creationId xmlns:a16="http://schemas.microsoft.com/office/drawing/2014/main" id="{9FEAA42A-66BD-4382-8BF1-454AFF427162}"/>
              </a:ext>
            </a:extLst>
          </p:cNvPr>
          <p:cNvGrpSpPr/>
          <p:nvPr/>
        </p:nvGrpSpPr>
        <p:grpSpPr>
          <a:xfrm>
            <a:off x="1858557" y="1565662"/>
            <a:ext cx="8474885" cy="4208306"/>
            <a:chOff x="790414" y="1031365"/>
            <a:chExt cx="10619273" cy="5618790"/>
          </a:xfrm>
        </p:grpSpPr>
        <p:pic>
          <p:nvPicPr>
            <p:cNvPr id="17" name="Picture 16">
              <a:extLst>
                <a:ext uri="{FF2B5EF4-FFF2-40B4-BE49-F238E27FC236}">
                  <a16:creationId xmlns:a16="http://schemas.microsoft.com/office/drawing/2014/main" id="{A1671C40-0ABA-4D3C-AF88-1A7193B28CCF}"/>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790414" y="1031365"/>
              <a:ext cx="10567397" cy="5618790"/>
            </a:xfrm>
            <a:prstGeom prst="rect">
              <a:avLst/>
            </a:prstGeom>
          </p:spPr>
        </p:pic>
        <p:sp>
          <p:nvSpPr>
            <p:cNvPr id="18" name="Rectangle 17">
              <a:extLst>
                <a:ext uri="{FF2B5EF4-FFF2-40B4-BE49-F238E27FC236}">
                  <a16:creationId xmlns:a16="http://schemas.microsoft.com/office/drawing/2014/main" id="{0EDD2CD8-FA4F-420A-9F89-179ACC1C85E7}"/>
                </a:ext>
              </a:extLst>
            </p:cNvPr>
            <p:cNvSpPr/>
            <p:nvPr/>
          </p:nvSpPr>
          <p:spPr>
            <a:xfrm>
              <a:off x="1269660" y="3112167"/>
              <a:ext cx="1345204" cy="18215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30C9F65-A457-4FA8-897D-FA2D9C34FE94}"/>
                </a:ext>
              </a:extLst>
            </p:cNvPr>
            <p:cNvSpPr/>
            <p:nvPr/>
          </p:nvSpPr>
          <p:spPr>
            <a:xfrm>
              <a:off x="9384632" y="2101516"/>
              <a:ext cx="1973179" cy="17392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1C50C4A1-79BB-4C77-8E1A-97A941EFAB02}"/>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6965174" y="2529965"/>
              <a:ext cx="4392637" cy="4120190"/>
            </a:xfrm>
            <a:prstGeom prst="rect">
              <a:avLst/>
            </a:prstGeom>
          </p:spPr>
        </p:pic>
        <p:sp>
          <p:nvSpPr>
            <p:cNvPr id="25" name="Rectangle 24">
              <a:extLst>
                <a:ext uri="{FF2B5EF4-FFF2-40B4-BE49-F238E27FC236}">
                  <a16:creationId xmlns:a16="http://schemas.microsoft.com/office/drawing/2014/main" id="{7AA2BB74-6DE9-418F-A22F-834D9074D5DA}"/>
                </a:ext>
              </a:extLst>
            </p:cNvPr>
            <p:cNvSpPr/>
            <p:nvPr/>
          </p:nvSpPr>
          <p:spPr>
            <a:xfrm>
              <a:off x="9063788" y="1700635"/>
              <a:ext cx="2345899" cy="2753251"/>
            </a:xfrm>
            <a:prstGeom prst="rect">
              <a:avLst/>
            </a:prstGeom>
            <a:solidFill>
              <a:schemeClr val="bg1"/>
            </a:solidFill>
            <a:ln>
              <a:solidFill>
                <a:schemeClr val="tx1"/>
              </a:solidFill>
            </a:ln>
          </p:spPr>
          <p:txBody>
            <a:bodyPr wrap="square">
              <a:spAutoFit/>
            </a:bodyPr>
            <a:lstStyle/>
            <a:p>
              <a:r>
                <a:rPr lang="en-US" sz="1600" dirty="0"/>
                <a:t>Certification mode:</a:t>
              </a:r>
            </a:p>
            <a:p>
              <a:r>
                <a:rPr lang="en-US" sz="1600" dirty="0"/>
                <a:t>User profile data are “locked”.</a:t>
              </a:r>
            </a:p>
            <a:p>
              <a:endParaRPr lang="en-US" sz="1600" dirty="0"/>
            </a:p>
            <a:p>
              <a:r>
                <a:rPr lang="en-US" sz="1600" dirty="0"/>
                <a:t>Consultation/energy audit mode:</a:t>
              </a:r>
            </a:p>
            <a:p>
              <a:r>
                <a:rPr lang="en-US" sz="1600" dirty="0"/>
                <a:t>User profile data can be modified.</a:t>
              </a:r>
            </a:p>
          </p:txBody>
        </p:sp>
      </p:grpSp>
    </p:spTree>
    <p:extLst>
      <p:ext uri="{BB962C8B-B14F-4D97-AF65-F5344CB8AC3E}">
        <p14:creationId xmlns:p14="http://schemas.microsoft.com/office/powerpoint/2010/main" val="419335129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carcani\Desktop\REEHUB +\Communication template - logo\REEHUB PLUS\LOGO_INTERREG_REEHUB PLUS-200.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750" y="38101"/>
            <a:ext cx="2657475" cy="828094"/>
          </a:xfrm>
          <a:prstGeom prst="rect">
            <a:avLst/>
          </a:prstGeom>
          <a:noFill/>
          <a:ln w="9525">
            <a:noFill/>
            <a:miter lim="800000"/>
            <a:headEnd/>
            <a:tailEnd/>
          </a:ln>
        </p:spPr>
      </p:pic>
      <p:cxnSp>
        <p:nvCxnSpPr>
          <p:cNvPr id="5" name="Connettore diritto 12">
            <a:extLst>
              <a:ext uri="{FF2B5EF4-FFF2-40B4-BE49-F238E27FC236}">
                <a16:creationId xmlns:a16="http://schemas.microsoft.com/office/drawing/2014/main" id="{C62DD1AD-4ADF-4478-B718-88234D297F33}"/>
              </a:ext>
            </a:extLst>
          </p:cNvPr>
          <p:cNvCxnSpPr>
            <a:cxnSpLocks/>
          </p:cNvCxnSpPr>
          <p:nvPr/>
        </p:nvCxnSpPr>
        <p:spPr>
          <a:xfrm>
            <a:off x="178700" y="824284"/>
            <a:ext cx="11844000" cy="360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4" descr="C:\Users\acarcani\Desktop\REEHUB +\LOGO PROJECT PARTNERS LEAD PARTNER REEHUB PLUS\Lead Partner Logo\LOGO BIRD.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15498" y="5943600"/>
            <a:ext cx="762000" cy="762000"/>
          </a:xfrm>
          <a:prstGeom prst="rect">
            <a:avLst/>
          </a:prstGeom>
          <a:noFill/>
        </p:spPr>
      </p:pic>
      <p:pic>
        <p:nvPicPr>
          <p:cNvPr id="7" name="Picture 5" descr="C:\Users\acarcani\Desktop\REEHUB +\LOGO PROJECT PARTNERS LEAD PARTNER REEHUB PLUS\Project Partners Logo\LOGO MI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05200" y="5957212"/>
            <a:ext cx="939800" cy="735687"/>
          </a:xfrm>
          <a:prstGeom prst="rect">
            <a:avLst/>
          </a:prstGeom>
          <a:noFill/>
        </p:spPr>
      </p:pic>
      <p:pic>
        <p:nvPicPr>
          <p:cNvPr id="8" name="Picture 6" descr="C:\Users\acarcani\Desktop\REEHUB +\LOGO PROJECT PARTNERS LEAD PARTNER REEHUB PLUS\Project Partners Logo\LOGO DITNE.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29263" y="6089873"/>
            <a:ext cx="1519237" cy="564927"/>
          </a:xfrm>
          <a:prstGeom prst="rect">
            <a:avLst/>
          </a:prstGeom>
          <a:noFill/>
        </p:spPr>
      </p:pic>
      <p:pic>
        <p:nvPicPr>
          <p:cNvPr id="9" name="Picture 7" descr="C:\Users\acarcani\Desktop\REEHUB +\LOGO PROJECT PARTNERS LEAD PARTNER REEHUB PLUS\Project Partners Logo\LOGO COMUNE DI AGNONE.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150475" y="5958433"/>
            <a:ext cx="517525" cy="764947"/>
          </a:xfrm>
          <a:prstGeom prst="rect">
            <a:avLst/>
          </a:prstGeom>
          <a:noFill/>
        </p:spPr>
      </p:pic>
      <p:pic>
        <p:nvPicPr>
          <p:cNvPr id="10" name="Picture 8" descr="C:\Users\acarcani\Desktop\REEHUB +\LOGO PROJECT PARTNERS LEAD PARTNER REEHUB PLUS\Project Partners Logo\LOGO UCG.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222934" y="5956300"/>
            <a:ext cx="712232" cy="711200"/>
          </a:xfrm>
          <a:prstGeom prst="rect">
            <a:avLst/>
          </a:prstGeom>
          <a:noFill/>
        </p:spPr>
      </p:pic>
      <p:cxnSp>
        <p:nvCxnSpPr>
          <p:cNvPr id="11" name="Connettore diritto 12">
            <a:extLst>
              <a:ext uri="{FF2B5EF4-FFF2-40B4-BE49-F238E27FC236}">
                <a16:creationId xmlns:a16="http://schemas.microsoft.com/office/drawing/2014/main" id="{C62DD1AD-4ADF-4478-B718-88234D297F33}"/>
              </a:ext>
            </a:extLst>
          </p:cNvPr>
          <p:cNvCxnSpPr>
            <a:cxnSpLocks/>
          </p:cNvCxnSpPr>
          <p:nvPr/>
        </p:nvCxnSpPr>
        <p:spPr>
          <a:xfrm>
            <a:off x="153300" y="5840784"/>
            <a:ext cx="11844000" cy="3600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itle 11"/>
          <p:cNvSpPr>
            <a:spLocks noGrp="1"/>
          </p:cNvSpPr>
          <p:nvPr>
            <p:ph type="title"/>
          </p:nvPr>
        </p:nvSpPr>
        <p:spPr>
          <a:xfrm>
            <a:off x="838200" y="932101"/>
            <a:ext cx="10515600" cy="744065"/>
          </a:xfrm>
        </p:spPr>
        <p:txBody>
          <a:bodyPr>
            <a:noAutofit/>
          </a:bodyPr>
          <a:lstStyle/>
          <a:p>
            <a:r>
              <a:rPr lang="en-US" sz="2800" b="1" u="sng" dirty="0"/>
              <a:t>STEP 4: Definition of building envelope elements (1)</a:t>
            </a:r>
          </a:p>
        </p:txBody>
      </p:sp>
      <p:grpSp>
        <p:nvGrpSpPr>
          <p:cNvPr id="16" name="Group 15">
            <a:extLst>
              <a:ext uri="{FF2B5EF4-FFF2-40B4-BE49-F238E27FC236}">
                <a16:creationId xmlns:a16="http://schemas.microsoft.com/office/drawing/2014/main" id="{70F3FAC7-8871-4A4F-950D-5FBF0E160FAE}"/>
              </a:ext>
            </a:extLst>
          </p:cNvPr>
          <p:cNvGrpSpPr/>
          <p:nvPr/>
        </p:nvGrpSpPr>
        <p:grpSpPr>
          <a:xfrm>
            <a:off x="1879103" y="1555632"/>
            <a:ext cx="8618264" cy="4178607"/>
            <a:chOff x="790414" y="1041719"/>
            <a:chExt cx="10851804" cy="5618790"/>
          </a:xfrm>
        </p:grpSpPr>
        <p:pic>
          <p:nvPicPr>
            <p:cNvPr id="17" name="Picture 16">
              <a:extLst>
                <a:ext uri="{FF2B5EF4-FFF2-40B4-BE49-F238E27FC236}">
                  <a16:creationId xmlns:a16="http://schemas.microsoft.com/office/drawing/2014/main" id="{6E38FEF4-ED86-4B5F-87DB-282379D111BF}"/>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790414" y="1041719"/>
              <a:ext cx="10567397" cy="5618790"/>
            </a:xfrm>
            <a:prstGeom prst="rect">
              <a:avLst/>
            </a:prstGeom>
          </p:spPr>
        </p:pic>
        <p:sp>
          <p:nvSpPr>
            <p:cNvPr id="18" name="Rectangle 17">
              <a:extLst>
                <a:ext uri="{FF2B5EF4-FFF2-40B4-BE49-F238E27FC236}">
                  <a16:creationId xmlns:a16="http://schemas.microsoft.com/office/drawing/2014/main" id="{90158C18-9E3D-4D89-988A-B1E0786B3F15}"/>
                </a:ext>
              </a:extLst>
            </p:cNvPr>
            <p:cNvSpPr/>
            <p:nvPr/>
          </p:nvSpPr>
          <p:spPr>
            <a:xfrm>
              <a:off x="1109238" y="2818062"/>
              <a:ext cx="1516257" cy="203544"/>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D0911DD-9DF5-4E97-8E20-F17ACFBE2253}"/>
                </a:ext>
              </a:extLst>
            </p:cNvPr>
            <p:cNvSpPr/>
            <p:nvPr/>
          </p:nvSpPr>
          <p:spPr>
            <a:xfrm>
              <a:off x="9678977" y="3638054"/>
              <a:ext cx="1963241" cy="2441737"/>
            </a:xfrm>
            <a:prstGeom prst="rect">
              <a:avLst/>
            </a:prstGeom>
            <a:solidFill>
              <a:schemeClr val="bg1"/>
            </a:solidFill>
            <a:ln>
              <a:solidFill>
                <a:schemeClr val="tx1"/>
              </a:solidFill>
            </a:ln>
          </p:spPr>
          <p:txBody>
            <a:bodyPr wrap="square">
              <a:spAutoFit/>
            </a:bodyPr>
            <a:lstStyle/>
            <a:p>
              <a:r>
                <a:rPr lang="en-US" sz="1600" dirty="0"/>
                <a:t>U-values exceeding the minimum requirements from the Rulebook are marked in red</a:t>
              </a:r>
            </a:p>
          </p:txBody>
        </p:sp>
        <p:sp>
          <p:nvSpPr>
            <p:cNvPr id="20" name="Rectangle 19">
              <a:extLst>
                <a:ext uri="{FF2B5EF4-FFF2-40B4-BE49-F238E27FC236}">
                  <a16:creationId xmlns:a16="http://schemas.microsoft.com/office/drawing/2014/main" id="{67B915D5-074C-44B1-A3E6-A674C70AB622}"/>
                </a:ext>
              </a:extLst>
            </p:cNvPr>
            <p:cNvSpPr/>
            <p:nvPr/>
          </p:nvSpPr>
          <p:spPr>
            <a:xfrm>
              <a:off x="5662863" y="2818062"/>
              <a:ext cx="1106905" cy="223520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a:extLst>
                <a:ext uri="{FF2B5EF4-FFF2-40B4-BE49-F238E27FC236}">
                  <a16:creationId xmlns:a16="http://schemas.microsoft.com/office/drawing/2014/main" id="{A71C4177-B1CA-41DA-A856-9AD2AA920131}"/>
                </a:ext>
              </a:extLst>
            </p:cNvPr>
            <p:cNvCxnSpPr>
              <a:cxnSpLocks/>
            </p:cNvCxnSpPr>
            <p:nvPr/>
          </p:nvCxnSpPr>
          <p:spPr>
            <a:xfrm flipH="1">
              <a:off x="6769767" y="4315326"/>
              <a:ext cx="2905384" cy="0"/>
            </a:xfrm>
            <a:prstGeom prst="straightConnector1">
              <a:avLst/>
            </a:prstGeom>
            <a:ln w="12700" cap="flat" cmpd="sng" algn="ctr">
              <a:solidFill>
                <a:srgbClr val="C0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spTree>
    <p:extLst>
      <p:ext uri="{BB962C8B-B14F-4D97-AF65-F5344CB8AC3E}">
        <p14:creationId xmlns:p14="http://schemas.microsoft.com/office/powerpoint/2010/main" val="289791589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carcani\Desktop\REEHUB +\Communication template - logo\REEHUB PLUS\LOGO_INTERREG_REEHUB PLUS-200.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750" y="38101"/>
            <a:ext cx="2657475" cy="828094"/>
          </a:xfrm>
          <a:prstGeom prst="rect">
            <a:avLst/>
          </a:prstGeom>
          <a:noFill/>
          <a:ln w="9525">
            <a:noFill/>
            <a:miter lim="800000"/>
            <a:headEnd/>
            <a:tailEnd/>
          </a:ln>
        </p:spPr>
      </p:pic>
      <p:cxnSp>
        <p:nvCxnSpPr>
          <p:cNvPr id="5" name="Connettore diritto 12">
            <a:extLst>
              <a:ext uri="{FF2B5EF4-FFF2-40B4-BE49-F238E27FC236}">
                <a16:creationId xmlns:a16="http://schemas.microsoft.com/office/drawing/2014/main" id="{C62DD1AD-4ADF-4478-B718-88234D297F33}"/>
              </a:ext>
            </a:extLst>
          </p:cNvPr>
          <p:cNvCxnSpPr>
            <a:cxnSpLocks/>
          </p:cNvCxnSpPr>
          <p:nvPr/>
        </p:nvCxnSpPr>
        <p:spPr>
          <a:xfrm>
            <a:off x="178700" y="824284"/>
            <a:ext cx="11844000" cy="360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4" descr="C:\Users\acarcani\Desktop\REEHUB +\LOGO PROJECT PARTNERS LEAD PARTNER REEHUB PLUS\Lead Partner Logo\LOGO BIRD.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15498" y="5943600"/>
            <a:ext cx="762000" cy="762000"/>
          </a:xfrm>
          <a:prstGeom prst="rect">
            <a:avLst/>
          </a:prstGeom>
          <a:noFill/>
        </p:spPr>
      </p:pic>
      <p:pic>
        <p:nvPicPr>
          <p:cNvPr id="7" name="Picture 5" descr="C:\Users\acarcani\Desktop\REEHUB +\LOGO PROJECT PARTNERS LEAD PARTNER REEHUB PLUS\Project Partners Logo\LOGO MI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05200" y="5957212"/>
            <a:ext cx="939800" cy="735687"/>
          </a:xfrm>
          <a:prstGeom prst="rect">
            <a:avLst/>
          </a:prstGeom>
          <a:noFill/>
        </p:spPr>
      </p:pic>
      <p:pic>
        <p:nvPicPr>
          <p:cNvPr id="8" name="Picture 6" descr="C:\Users\acarcani\Desktop\REEHUB +\LOGO PROJECT PARTNERS LEAD PARTNER REEHUB PLUS\Project Partners Logo\LOGO DITNE.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29263" y="6089873"/>
            <a:ext cx="1519237" cy="564927"/>
          </a:xfrm>
          <a:prstGeom prst="rect">
            <a:avLst/>
          </a:prstGeom>
          <a:noFill/>
        </p:spPr>
      </p:pic>
      <p:pic>
        <p:nvPicPr>
          <p:cNvPr id="9" name="Picture 7" descr="C:\Users\acarcani\Desktop\REEHUB +\LOGO PROJECT PARTNERS LEAD PARTNER REEHUB PLUS\Project Partners Logo\LOGO COMUNE DI AGNONE.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150475" y="5958433"/>
            <a:ext cx="517525" cy="764947"/>
          </a:xfrm>
          <a:prstGeom prst="rect">
            <a:avLst/>
          </a:prstGeom>
          <a:noFill/>
        </p:spPr>
      </p:pic>
      <p:pic>
        <p:nvPicPr>
          <p:cNvPr id="10" name="Picture 8" descr="C:\Users\acarcani\Desktop\REEHUB +\LOGO PROJECT PARTNERS LEAD PARTNER REEHUB PLUS\Project Partners Logo\LOGO UCG.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222934" y="5956300"/>
            <a:ext cx="712232" cy="711200"/>
          </a:xfrm>
          <a:prstGeom prst="rect">
            <a:avLst/>
          </a:prstGeom>
          <a:noFill/>
        </p:spPr>
      </p:pic>
      <p:cxnSp>
        <p:nvCxnSpPr>
          <p:cNvPr id="11" name="Connettore diritto 12">
            <a:extLst>
              <a:ext uri="{FF2B5EF4-FFF2-40B4-BE49-F238E27FC236}">
                <a16:creationId xmlns:a16="http://schemas.microsoft.com/office/drawing/2014/main" id="{C62DD1AD-4ADF-4478-B718-88234D297F33}"/>
              </a:ext>
            </a:extLst>
          </p:cNvPr>
          <p:cNvCxnSpPr>
            <a:cxnSpLocks/>
          </p:cNvCxnSpPr>
          <p:nvPr/>
        </p:nvCxnSpPr>
        <p:spPr>
          <a:xfrm>
            <a:off x="153300" y="5840784"/>
            <a:ext cx="11844000" cy="3600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itle 11"/>
          <p:cNvSpPr>
            <a:spLocks noGrp="1"/>
          </p:cNvSpPr>
          <p:nvPr>
            <p:ph type="title"/>
          </p:nvPr>
        </p:nvSpPr>
        <p:spPr>
          <a:xfrm>
            <a:off x="838200" y="932101"/>
            <a:ext cx="10515600" cy="744065"/>
          </a:xfrm>
        </p:spPr>
        <p:txBody>
          <a:bodyPr>
            <a:noAutofit/>
          </a:bodyPr>
          <a:lstStyle/>
          <a:p>
            <a:r>
              <a:rPr lang="en-US" sz="2800" b="1" u="sng" dirty="0"/>
              <a:t>STEP 4: Definition of building envelope elements (2)</a:t>
            </a:r>
          </a:p>
        </p:txBody>
      </p:sp>
      <p:grpSp>
        <p:nvGrpSpPr>
          <p:cNvPr id="22" name="Group 21">
            <a:extLst>
              <a:ext uri="{FF2B5EF4-FFF2-40B4-BE49-F238E27FC236}">
                <a16:creationId xmlns:a16="http://schemas.microsoft.com/office/drawing/2014/main" id="{EAED80FB-C0A8-4DD6-834B-4E24F289BE89}"/>
              </a:ext>
            </a:extLst>
          </p:cNvPr>
          <p:cNvGrpSpPr/>
          <p:nvPr/>
        </p:nvGrpSpPr>
        <p:grpSpPr>
          <a:xfrm>
            <a:off x="1879518" y="1580225"/>
            <a:ext cx="8615582" cy="4190365"/>
            <a:chOff x="790414" y="1041719"/>
            <a:chExt cx="10796237" cy="5618790"/>
          </a:xfrm>
        </p:grpSpPr>
        <p:pic>
          <p:nvPicPr>
            <p:cNvPr id="23" name="Picture 22">
              <a:extLst>
                <a:ext uri="{FF2B5EF4-FFF2-40B4-BE49-F238E27FC236}">
                  <a16:creationId xmlns:a16="http://schemas.microsoft.com/office/drawing/2014/main" id="{EC0935C0-4382-4456-9F7A-87F7F12B3A14}"/>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790414" y="1041719"/>
              <a:ext cx="10567397" cy="5618790"/>
            </a:xfrm>
            <a:prstGeom prst="rect">
              <a:avLst/>
            </a:prstGeom>
          </p:spPr>
        </p:pic>
        <p:sp>
          <p:nvSpPr>
            <p:cNvPr id="24" name="Rectangle 23">
              <a:extLst>
                <a:ext uri="{FF2B5EF4-FFF2-40B4-BE49-F238E27FC236}">
                  <a16:creationId xmlns:a16="http://schemas.microsoft.com/office/drawing/2014/main" id="{0762CB35-5957-4B49-AB10-AF1B61829138}"/>
                </a:ext>
              </a:extLst>
            </p:cNvPr>
            <p:cNvSpPr/>
            <p:nvPr/>
          </p:nvSpPr>
          <p:spPr>
            <a:xfrm>
              <a:off x="1109238" y="2818062"/>
              <a:ext cx="1516257" cy="203544"/>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a:extLst>
                <a:ext uri="{FF2B5EF4-FFF2-40B4-BE49-F238E27FC236}">
                  <a16:creationId xmlns:a16="http://schemas.microsoft.com/office/drawing/2014/main" id="{55FE81E1-2BC5-474C-ACB4-4E46D6F5E142}"/>
                </a:ext>
              </a:extLst>
            </p:cNvPr>
            <p:cNvCxnSpPr/>
            <p:nvPr/>
          </p:nvCxnSpPr>
          <p:spPr>
            <a:xfrm>
              <a:off x="4700337" y="3387171"/>
              <a:ext cx="0" cy="336884"/>
            </a:xfrm>
            <a:prstGeom prst="straightConnector1">
              <a:avLst/>
            </a:prstGeom>
            <a:ln w="28575" cap="flat" cmpd="sng" algn="ctr">
              <a:solidFill>
                <a:srgbClr val="C0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6" name="Rectangle 25">
              <a:extLst>
                <a:ext uri="{FF2B5EF4-FFF2-40B4-BE49-F238E27FC236}">
                  <a16:creationId xmlns:a16="http://schemas.microsoft.com/office/drawing/2014/main" id="{335C8804-7263-498E-822A-A56A8990661E}"/>
                </a:ext>
              </a:extLst>
            </p:cNvPr>
            <p:cNvSpPr/>
            <p:nvPr/>
          </p:nvSpPr>
          <p:spPr>
            <a:xfrm>
              <a:off x="3944680" y="3444948"/>
              <a:ext cx="5550194" cy="3030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B9F249D2-D205-4736-B0C1-CBCE78C06A34}"/>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2812101" y="2624478"/>
              <a:ext cx="6754552" cy="1099578"/>
            </a:xfrm>
            <a:prstGeom prst="rect">
              <a:avLst/>
            </a:prstGeom>
          </p:spPr>
        </p:pic>
        <p:pic>
          <p:nvPicPr>
            <p:cNvPr id="28" name="Picture 27">
              <a:extLst>
                <a:ext uri="{FF2B5EF4-FFF2-40B4-BE49-F238E27FC236}">
                  <a16:creationId xmlns:a16="http://schemas.microsoft.com/office/drawing/2014/main" id="{94011029-EAFC-4A9F-BA6E-6E26414CBF48}"/>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2811991" y="3555613"/>
              <a:ext cx="2060260" cy="2747013"/>
            </a:xfrm>
            <a:prstGeom prst="rect">
              <a:avLst/>
            </a:prstGeom>
          </p:spPr>
        </p:pic>
        <p:pic>
          <p:nvPicPr>
            <p:cNvPr id="29" name="Picture 28">
              <a:extLst>
                <a:ext uri="{FF2B5EF4-FFF2-40B4-BE49-F238E27FC236}">
                  <a16:creationId xmlns:a16="http://schemas.microsoft.com/office/drawing/2014/main" id="{D7B13F4C-7ABE-4F7D-9E57-68CAC060A7E7}"/>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4531057" y="4209912"/>
              <a:ext cx="6673755" cy="2419749"/>
            </a:xfrm>
            <a:prstGeom prst="rect">
              <a:avLst/>
            </a:prstGeom>
          </p:spPr>
        </p:pic>
        <p:cxnSp>
          <p:nvCxnSpPr>
            <p:cNvPr id="30" name="Straight Arrow Connector 29">
              <a:extLst>
                <a:ext uri="{FF2B5EF4-FFF2-40B4-BE49-F238E27FC236}">
                  <a16:creationId xmlns:a16="http://schemas.microsoft.com/office/drawing/2014/main" id="{36008BB3-422E-4478-96DC-733FD76E3E25}"/>
                </a:ext>
              </a:extLst>
            </p:cNvPr>
            <p:cNvCxnSpPr/>
            <p:nvPr/>
          </p:nvCxnSpPr>
          <p:spPr>
            <a:xfrm>
              <a:off x="4700337" y="3291839"/>
              <a:ext cx="0" cy="263774"/>
            </a:xfrm>
            <a:prstGeom prst="straightConnector1">
              <a:avLst/>
            </a:prstGeom>
            <a:ln w="12700" cap="flat" cmpd="sng" algn="ctr">
              <a:solidFill>
                <a:srgbClr val="C0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1" name="Rectangle 30">
              <a:extLst>
                <a:ext uri="{FF2B5EF4-FFF2-40B4-BE49-F238E27FC236}">
                  <a16:creationId xmlns:a16="http://schemas.microsoft.com/office/drawing/2014/main" id="{D7528556-EE9A-466E-A9BD-10700B1BF764}"/>
                </a:ext>
              </a:extLst>
            </p:cNvPr>
            <p:cNvSpPr/>
            <p:nvPr/>
          </p:nvSpPr>
          <p:spPr>
            <a:xfrm>
              <a:off x="4231757" y="3019775"/>
              <a:ext cx="1957619" cy="252572"/>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10CF0BD5-1265-4745-947E-2D37A34EA5FD}"/>
                </a:ext>
              </a:extLst>
            </p:cNvPr>
            <p:cNvSpPr/>
            <p:nvPr/>
          </p:nvSpPr>
          <p:spPr>
            <a:xfrm>
              <a:off x="9428845" y="2050250"/>
              <a:ext cx="2157806" cy="2434886"/>
            </a:xfrm>
            <a:prstGeom prst="rect">
              <a:avLst/>
            </a:prstGeom>
            <a:solidFill>
              <a:schemeClr val="bg1"/>
            </a:solidFill>
            <a:ln>
              <a:solidFill>
                <a:schemeClr val="tx1"/>
              </a:solidFill>
            </a:ln>
          </p:spPr>
          <p:txBody>
            <a:bodyPr wrap="square">
              <a:spAutoFit/>
            </a:bodyPr>
            <a:lstStyle/>
            <a:p>
              <a:r>
                <a:rPr lang="en-US" sz="1600" dirty="0"/>
                <a:t>Opaque envelope elements </a:t>
              </a:r>
            </a:p>
            <a:p>
              <a:pPr marL="400050" indent="-400050">
                <a:buAutoNum type="romanLcParenBoth"/>
              </a:pPr>
              <a:r>
                <a:rPr lang="en-US" sz="1600" dirty="0"/>
                <a:t>Direct U-values entry</a:t>
              </a:r>
            </a:p>
            <a:p>
              <a:pPr marL="400050" indent="-400050">
                <a:buAutoNum type="romanLcParenBoth"/>
              </a:pPr>
              <a:r>
                <a:rPr lang="en-US" sz="1600" dirty="0"/>
                <a:t>Definition of construction layers</a:t>
              </a:r>
            </a:p>
          </p:txBody>
        </p:sp>
        <p:cxnSp>
          <p:nvCxnSpPr>
            <p:cNvPr id="33" name="Straight Arrow Connector 32">
              <a:extLst>
                <a:ext uri="{FF2B5EF4-FFF2-40B4-BE49-F238E27FC236}">
                  <a16:creationId xmlns:a16="http://schemas.microsoft.com/office/drawing/2014/main" id="{49FA5826-C4E9-4BB2-9F50-7F30BF619CAB}"/>
                </a:ext>
              </a:extLst>
            </p:cNvPr>
            <p:cNvCxnSpPr/>
            <p:nvPr/>
          </p:nvCxnSpPr>
          <p:spPr>
            <a:xfrm>
              <a:off x="5549724" y="3851114"/>
              <a:ext cx="844" cy="353063"/>
            </a:xfrm>
            <a:prstGeom prst="straightConnector1">
              <a:avLst/>
            </a:prstGeom>
            <a:ln w="12700" cap="flat" cmpd="sng" algn="ctr">
              <a:solidFill>
                <a:srgbClr val="C0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4" name="Straight Connector 33">
              <a:extLst>
                <a:ext uri="{FF2B5EF4-FFF2-40B4-BE49-F238E27FC236}">
                  <a16:creationId xmlns:a16="http://schemas.microsoft.com/office/drawing/2014/main" id="{165ADC4D-95D8-45B7-9BB6-CC69A27B30F1}"/>
                </a:ext>
              </a:extLst>
            </p:cNvPr>
            <p:cNvCxnSpPr/>
            <p:nvPr/>
          </p:nvCxnSpPr>
          <p:spPr>
            <a:xfrm>
              <a:off x="4871407" y="3851114"/>
              <a:ext cx="67831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4416042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carcani\Desktop\REEHUB +\Communication template - logo\REEHUB PLUS\LOGO_INTERREG_REEHUB PLUS-200.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750" y="38101"/>
            <a:ext cx="2657475" cy="828094"/>
          </a:xfrm>
          <a:prstGeom prst="rect">
            <a:avLst/>
          </a:prstGeom>
          <a:noFill/>
          <a:ln w="9525">
            <a:noFill/>
            <a:miter lim="800000"/>
            <a:headEnd/>
            <a:tailEnd/>
          </a:ln>
        </p:spPr>
      </p:pic>
      <p:cxnSp>
        <p:nvCxnSpPr>
          <p:cNvPr id="5" name="Connettore diritto 12">
            <a:extLst>
              <a:ext uri="{FF2B5EF4-FFF2-40B4-BE49-F238E27FC236}">
                <a16:creationId xmlns:a16="http://schemas.microsoft.com/office/drawing/2014/main" id="{C62DD1AD-4ADF-4478-B718-88234D297F33}"/>
              </a:ext>
            </a:extLst>
          </p:cNvPr>
          <p:cNvCxnSpPr>
            <a:cxnSpLocks/>
          </p:cNvCxnSpPr>
          <p:nvPr/>
        </p:nvCxnSpPr>
        <p:spPr>
          <a:xfrm>
            <a:off x="178700" y="824284"/>
            <a:ext cx="11844000" cy="360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4" descr="C:\Users\acarcani\Desktop\REEHUB +\LOGO PROJECT PARTNERS LEAD PARTNER REEHUB PLUS\Lead Partner Logo\LOGO BIRD.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15498" y="5943600"/>
            <a:ext cx="762000" cy="762000"/>
          </a:xfrm>
          <a:prstGeom prst="rect">
            <a:avLst/>
          </a:prstGeom>
          <a:noFill/>
        </p:spPr>
      </p:pic>
      <p:pic>
        <p:nvPicPr>
          <p:cNvPr id="7" name="Picture 5" descr="C:\Users\acarcani\Desktop\REEHUB +\LOGO PROJECT PARTNERS LEAD PARTNER REEHUB PLUS\Project Partners Logo\LOGO MI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05200" y="5957212"/>
            <a:ext cx="939800" cy="735687"/>
          </a:xfrm>
          <a:prstGeom prst="rect">
            <a:avLst/>
          </a:prstGeom>
          <a:noFill/>
        </p:spPr>
      </p:pic>
      <p:pic>
        <p:nvPicPr>
          <p:cNvPr id="8" name="Picture 6" descr="C:\Users\acarcani\Desktop\REEHUB +\LOGO PROJECT PARTNERS LEAD PARTNER REEHUB PLUS\Project Partners Logo\LOGO DITNE.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29263" y="6089873"/>
            <a:ext cx="1519237" cy="564927"/>
          </a:xfrm>
          <a:prstGeom prst="rect">
            <a:avLst/>
          </a:prstGeom>
          <a:noFill/>
        </p:spPr>
      </p:pic>
      <p:pic>
        <p:nvPicPr>
          <p:cNvPr id="9" name="Picture 7" descr="C:\Users\acarcani\Desktop\REEHUB +\LOGO PROJECT PARTNERS LEAD PARTNER REEHUB PLUS\Project Partners Logo\LOGO COMUNE DI AGNONE.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150475" y="5958433"/>
            <a:ext cx="517525" cy="764947"/>
          </a:xfrm>
          <a:prstGeom prst="rect">
            <a:avLst/>
          </a:prstGeom>
          <a:noFill/>
        </p:spPr>
      </p:pic>
      <p:pic>
        <p:nvPicPr>
          <p:cNvPr id="10" name="Picture 8" descr="C:\Users\acarcani\Desktop\REEHUB +\LOGO PROJECT PARTNERS LEAD PARTNER REEHUB PLUS\Project Partners Logo\LOGO UCG.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222934" y="5956300"/>
            <a:ext cx="712232" cy="711200"/>
          </a:xfrm>
          <a:prstGeom prst="rect">
            <a:avLst/>
          </a:prstGeom>
          <a:noFill/>
        </p:spPr>
      </p:pic>
      <p:cxnSp>
        <p:nvCxnSpPr>
          <p:cNvPr id="11" name="Connettore diritto 12">
            <a:extLst>
              <a:ext uri="{FF2B5EF4-FFF2-40B4-BE49-F238E27FC236}">
                <a16:creationId xmlns:a16="http://schemas.microsoft.com/office/drawing/2014/main" id="{C62DD1AD-4ADF-4478-B718-88234D297F33}"/>
              </a:ext>
            </a:extLst>
          </p:cNvPr>
          <p:cNvCxnSpPr>
            <a:cxnSpLocks/>
          </p:cNvCxnSpPr>
          <p:nvPr/>
        </p:nvCxnSpPr>
        <p:spPr>
          <a:xfrm>
            <a:off x="153300" y="5840784"/>
            <a:ext cx="11844000" cy="3600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itle 11"/>
          <p:cNvSpPr>
            <a:spLocks noGrp="1"/>
          </p:cNvSpPr>
          <p:nvPr>
            <p:ph type="title"/>
          </p:nvPr>
        </p:nvSpPr>
        <p:spPr>
          <a:xfrm>
            <a:off x="838200" y="932101"/>
            <a:ext cx="10515600" cy="744065"/>
          </a:xfrm>
        </p:spPr>
        <p:txBody>
          <a:bodyPr>
            <a:noAutofit/>
          </a:bodyPr>
          <a:lstStyle/>
          <a:p>
            <a:r>
              <a:rPr lang="en-US" sz="2800" b="1" u="sng" dirty="0"/>
              <a:t>STEP 4: Definition of building envelope elements (3)</a:t>
            </a:r>
          </a:p>
        </p:txBody>
      </p:sp>
      <p:grpSp>
        <p:nvGrpSpPr>
          <p:cNvPr id="35" name="Group 34">
            <a:extLst>
              <a:ext uri="{FF2B5EF4-FFF2-40B4-BE49-F238E27FC236}">
                <a16:creationId xmlns:a16="http://schemas.microsoft.com/office/drawing/2014/main" id="{B5B4FD80-3324-4501-B19F-327C3B60B599}"/>
              </a:ext>
            </a:extLst>
          </p:cNvPr>
          <p:cNvGrpSpPr/>
          <p:nvPr/>
        </p:nvGrpSpPr>
        <p:grpSpPr>
          <a:xfrm>
            <a:off x="1907234" y="1555075"/>
            <a:ext cx="8502004" cy="4218893"/>
            <a:chOff x="790414" y="1041719"/>
            <a:chExt cx="10777666" cy="5618790"/>
          </a:xfrm>
        </p:grpSpPr>
        <p:pic>
          <p:nvPicPr>
            <p:cNvPr id="36" name="Picture 35">
              <a:extLst>
                <a:ext uri="{FF2B5EF4-FFF2-40B4-BE49-F238E27FC236}">
                  <a16:creationId xmlns:a16="http://schemas.microsoft.com/office/drawing/2014/main" id="{B9278531-989B-4ECE-AD5B-926EB826E3E6}"/>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790414" y="1041719"/>
              <a:ext cx="10567397" cy="5618790"/>
            </a:xfrm>
            <a:prstGeom prst="rect">
              <a:avLst/>
            </a:prstGeom>
          </p:spPr>
        </p:pic>
        <p:sp>
          <p:nvSpPr>
            <p:cNvPr id="37" name="Rectangle 36">
              <a:extLst>
                <a:ext uri="{FF2B5EF4-FFF2-40B4-BE49-F238E27FC236}">
                  <a16:creationId xmlns:a16="http://schemas.microsoft.com/office/drawing/2014/main" id="{92BB1AD1-2529-473A-967F-0E708B0590FE}"/>
                </a:ext>
              </a:extLst>
            </p:cNvPr>
            <p:cNvSpPr/>
            <p:nvPr/>
          </p:nvSpPr>
          <p:spPr>
            <a:xfrm>
              <a:off x="1109238" y="2818062"/>
              <a:ext cx="1516257" cy="203544"/>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a:extLst>
                <a:ext uri="{FF2B5EF4-FFF2-40B4-BE49-F238E27FC236}">
                  <a16:creationId xmlns:a16="http://schemas.microsoft.com/office/drawing/2014/main" id="{4D3EAFCF-9BA1-4096-8EBC-16B2D172AE0D}"/>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2761616" y="5435280"/>
              <a:ext cx="7638609" cy="946255"/>
            </a:xfrm>
            <a:prstGeom prst="rect">
              <a:avLst/>
            </a:prstGeom>
          </p:spPr>
        </p:pic>
        <p:pic>
          <p:nvPicPr>
            <p:cNvPr id="39" name="Picture 38">
              <a:extLst>
                <a:ext uri="{FF2B5EF4-FFF2-40B4-BE49-F238E27FC236}">
                  <a16:creationId xmlns:a16="http://schemas.microsoft.com/office/drawing/2014/main" id="{6B776305-7BC6-457C-8375-3421C0823475}"/>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5548215" y="2395284"/>
              <a:ext cx="2825763" cy="3209508"/>
            </a:xfrm>
            <a:prstGeom prst="rect">
              <a:avLst/>
            </a:prstGeom>
          </p:spPr>
        </p:pic>
        <p:cxnSp>
          <p:nvCxnSpPr>
            <p:cNvPr id="40" name="Straight Arrow Connector 39">
              <a:extLst>
                <a:ext uri="{FF2B5EF4-FFF2-40B4-BE49-F238E27FC236}">
                  <a16:creationId xmlns:a16="http://schemas.microsoft.com/office/drawing/2014/main" id="{9012AA7F-9AF6-4136-8B21-CD0D30D90DCB}"/>
                </a:ext>
              </a:extLst>
            </p:cNvPr>
            <p:cNvCxnSpPr/>
            <p:nvPr/>
          </p:nvCxnSpPr>
          <p:spPr>
            <a:xfrm flipV="1">
              <a:off x="6272463" y="5604792"/>
              <a:ext cx="0" cy="479836"/>
            </a:xfrm>
            <a:prstGeom prst="straightConnector1">
              <a:avLst/>
            </a:prstGeom>
            <a:ln w="12700" cap="flat" cmpd="sng" algn="ctr">
              <a:solidFill>
                <a:srgbClr val="C0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1" name="Rectangle 40">
              <a:extLst>
                <a:ext uri="{FF2B5EF4-FFF2-40B4-BE49-F238E27FC236}">
                  <a16:creationId xmlns:a16="http://schemas.microsoft.com/office/drawing/2014/main" id="{B273EA78-828E-4B24-8818-4AC2FE423A2B}"/>
                </a:ext>
              </a:extLst>
            </p:cNvPr>
            <p:cNvSpPr/>
            <p:nvPr/>
          </p:nvSpPr>
          <p:spPr>
            <a:xfrm>
              <a:off x="4408744" y="6084628"/>
              <a:ext cx="2104351" cy="249836"/>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975ACA32-B509-4C8B-BE1D-0F3D9C5313B1}"/>
                </a:ext>
              </a:extLst>
            </p:cNvPr>
            <p:cNvSpPr/>
            <p:nvPr/>
          </p:nvSpPr>
          <p:spPr>
            <a:xfrm>
              <a:off x="8951026" y="2020619"/>
              <a:ext cx="2617054" cy="4385949"/>
            </a:xfrm>
            <a:prstGeom prst="rect">
              <a:avLst/>
            </a:prstGeom>
            <a:solidFill>
              <a:schemeClr val="bg1"/>
            </a:solidFill>
            <a:ln>
              <a:solidFill>
                <a:schemeClr val="tx1"/>
              </a:solidFill>
            </a:ln>
          </p:spPr>
          <p:txBody>
            <a:bodyPr wrap="square">
              <a:spAutoFit/>
            </a:bodyPr>
            <a:lstStyle/>
            <a:p>
              <a:r>
                <a:rPr lang="en-US" sz="1600" dirty="0"/>
                <a:t>Transparent envelope elements </a:t>
              </a:r>
            </a:p>
            <a:p>
              <a:pPr marL="400050" indent="-400050">
                <a:buAutoNum type="romanLcParenBoth"/>
              </a:pPr>
              <a:r>
                <a:rPr lang="en-US" sz="1600" dirty="0"/>
                <a:t>Direct U-value entry (and corresponding g and tau values)</a:t>
              </a:r>
            </a:p>
            <a:p>
              <a:pPr marL="400050" indent="-400050">
                <a:buAutoNum type="romanLcParenBoth"/>
              </a:pPr>
              <a:r>
                <a:rPr lang="en-US" sz="1600" dirty="0"/>
                <a:t>Definition of window elements (glazing, frame, spacer)</a:t>
              </a:r>
            </a:p>
            <a:p>
              <a:endParaRPr lang="en-US" sz="1600" dirty="0"/>
            </a:p>
            <a:p>
              <a:r>
                <a:rPr lang="en-US" sz="1600" dirty="0"/>
                <a:t>+ definition of sun protection system</a:t>
              </a:r>
            </a:p>
          </p:txBody>
        </p:sp>
      </p:grpSp>
    </p:spTree>
    <p:extLst>
      <p:ext uri="{BB962C8B-B14F-4D97-AF65-F5344CB8AC3E}">
        <p14:creationId xmlns:p14="http://schemas.microsoft.com/office/powerpoint/2010/main" val="55932241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carcani\Desktop\REEHUB +\Communication template - logo\REEHUB PLUS\LOGO_INTERREG_REEHUB PLUS-200.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750" y="38101"/>
            <a:ext cx="2657475" cy="828094"/>
          </a:xfrm>
          <a:prstGeom prst="rect">
            <a:avLst/>
          </a:prstGeom>
          <a:noFill/>
          <a:ln w="9525">
            <a:noFill/>
            <a:miter lim="800000"/>
            <a:headEnd/>
            <a:tailEnd/>
          </a:ln>
        </p:spPr>
      </p:pic>
      <p:cxnSp>
        <p:nvCxnSpPr>
          <p:cNvPr id="5" name="Connettore diritto 12">
            <a:extLst>
              <a:ext uri="{FF2B5EF4-FFF2-40B4-BE49-F238E27FC236}">
                <a16:creationId xmlns:a16="http://schemas.microsoft.com/office/drawing/2014/main" id="{C62DD1AD-4ADF-4478-B718-88234D297F33}"/>
              </a:ext>
            </a:extLst>
          </p:cNvPr>
          <p:cNvCxnSpPr>
            <a:cxnSpLocks/>
          </p:cNvCxnSpPr>
          <p:nvPr/>
        </p:nvCxnSpPr>
        <p:spPr>
          <a:xfrm>
            <a:off x="178700" y="824284"/>
            <a:ext cx="11844000" cy="360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4" descr="C:\Users\acarcani\Desktop\REEHUB +\LOGO PROJECT PARTNERS LEAD PARTNER REEHUB PLUS\Lead Partner Logo\LOGO BIRD.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15498" y="5943600"/>
            <a:ext cx="762000" cy="762000"/>
          </a:xfrm>
          <a:prstGeom prst="rect">
            <a:avLst/>
          </a:prstGeom>
          <a:noFill/>
        </p:spPr>
      </p:pic>
      <p:pic>
        <p:nvPicPr>
          <p:cNvPr id="7" name="Picture 5" descr="C:\Users\acarcani\Desktop\REEHUB +\LOGO PROJECT PARTNERS LEAD PARTNER REEHUB PLUS\Project Partners Logo\LOGO MI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05200" y="5957212"/>
            <a:ext cx="939800" cy="735687"/>
          </a:xfrm>
          <a:prstGeom prst="rect">
            <a:avLst/>
          </a:prstGeom>
          <a:noFill/>
        </p:spPr>
      </p:pic>
      <p:pic>
        <p:nvPicPr>
          <p:cNvPr id="8" name="Picture 6" descr="C:\Users\acarcani\Desktop\REEHUB +\LOGO PROJECT PARTNERS LEAD PARTNER REEHUB PLUS\Project Partners Logo\LOGO DITNE.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29263" y="6089873"/>
            <a:ext cx="1519237" cy="564927"/>
          </a:xfrm>
          <a:prstGeom prst="rect">
            <a:avLst/>
          </a:prstGeom>
          <a:noFill/>
        </p:spPr>
      </p:pic>
      <p:pic>
        <p:nvPicPr>
          <p:cNvPr id="9" name="Picture 7" descr="C:\Users\acarcani\Desktop\REEHUB +\LOGO PROJECT PARTNERS LEAD PARTNER REEHUB PLUS\Project Partners Logo\LOGO COMUNE DI AGNONE.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150475" y="5958433"/>
            <a:ext cx="517525" cy="764947"/>
          </a:xfrm>
          <a:prstGeom prst="rect">
            <a:avLst/>
          </a:prstGeom>
          <a:noFill/>
        </p:spPr>
      </p:pic>
      <p:pic>
        <p:nvPicPr>
          <p:cNvPr id="10" name="Picture 8" descr="C:\Users\acarcani\Desktop\REEHUB +\LOGO PROJECT PARTNERS LEAD PARTNER REEHUB PLUS\Project Partners Logo\LOGO UCG.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222934" y="5956300"/>
            <a:ext cx="712232" cy="711200"/>
          </a:xfrm>
          <a:prstGeom prst="rect">
            <a:avLst/>
          </a:prstGeom>
          <a:noFill/>
        </p:spPr>
      </p:pic>
      <p:cxnSp>
        <p:nvCxnSpPr>
          <p:cNvPr id="11" name="Connettore diritto 12">
            <a:extLst>
              <a:ext uri="{FF2B5EF4-FFF2-40B4-BE49-F238E27FC236}">
                <a16:creationId xmlns:a16="http://schemas.microsoft.com/office/drawing/2014/main" id="{C62DD1AD-4ADF-4478-B718-88234D297F33}"/>
              </a:ext>
            </a:extLst>
          </p:cNvPr>
          <p:cNvCxnSpPr>
            <a:cxnSpLocks/>
          </p:cNvCxnSpPr>
          <p:nvPr/>
        </p:nvCxnSpPr>
        <p:spPr>
          <a:xfrm>
            <a:off x="153300" y="5840784"/>
            <a:ext cx="11844000" cy="3600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itle 11"/>
          <p:cNvSpPr>
            <a:spLocks noGrp="1"/>
          </p:cNvSpPr>
          <p:nvPr>
            <p:ph type="title"/>
          </p:nvPr>
        </p:nvSpPr>
        <p:spPr>
          <a:xfrm>
            <a:off x="838200" y="932101"/>
            <a:ext cx="10515600" cy="744065"/>
          </a:xfrm>
        </p:spPr>
        <p:txBody>
          <a:bodyPr>
            <a:noAutofit/>
          </a:bodyPr>
          <a:lstStyle/>
          <a:p>
            <a:r>
              <a:rPr lang="en-US" sz="2800" b="1" u="sng" dirty="0"/>
              <a:t>STEP 5: Definition of technical systems in building (1)</a:t>
            </a:r>
          </a:p>
        </p:txBody>
      </p:sp>
      <p:grpSp>
        <p:nvGrpSpPr>
          <p:cNvPr id="19" name="Group 18">
            <a:extLst>
              <a:ext uri="{FF2B5EF4-FFF2-40B4-BE49-F238E27FC236}">
                <a16:creationId xmlns:a16="http://schemas.microsoft.com/office/drawing/2014/main" id="{B8769AEF-41D5-4FA2-91F9-624C6AC1E45F}"/>
              </a:ext>
            </a:extLst>
          </p:cNvPr>
          <p:cNvGrpSpPr/>
          <p:nvPr/>
        </p:nvGrpSpPr>
        <p:grpSpPr>
          <a:xfrm>
            <a:off x="1797803" y="1596732"/>
            <a:ext cx="8938443" cy="4162403"/>
            <a:chOff x="790414" y="1052562"/>
            <a:chExt cx="10796376" cy="5592732"/>
          </a:xfrm>
        </p:grpSpPr>
        <p:pic>
          <p:nvPicPr>
            <p:cNvPr id="20" name="Picture 19">
              <a:extLst>
                <a:ext uri="{FF2B5EF4-FFF2-40B4-BE49-F238E27FC236}">
                  <a16:creationId xmlns:a16="http://schemas.microsoft.com/office/drawing/2014/main" id="{0750CAF1-6644-4FD2-84F5-D37FF17C012C}"/>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790414" y="1052562"/>
              <a:ext cx="10567397" cy="5592732"/>
            </a:xfrm>
            <a:prstGeom prst="rect">
              <a:avLst/>
            </a:prstGeom>
          </p:spPr>
        </p:pic>
        <p:sp>
          <p:nvSpPr>
            <p:cNvPr id="21" name="Rectangle 20">
              <a:extLst>
                <a:ext uri="{FF2B5EF4-FFF2-40B4-BE49-F238E27FC236}">
                  <a16:creationId xmlns:a16="http://schemas.microsoft.com/office/drawing/2014/main" id="{613BEB41-9E3B-4F0E-AE80-7760447C30CE}"/>
                </a:ext>
              </a:extLst>
            </p:cNvPr>
            <p:cNvSpPr/>
            <p:nvPr/>
          </p:nvSpPr>
          <p:spPr>
            <a:xfrm>
              <a:off x="1157365" y="5358062"/>
              <a:ext cx="1345204" cy="18215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FBF194C-2C6D-43A8-93F9-8916DEE7DD75}"/>
                </a:ext>
              </a:extLst>
            </p:cNvPr>
            <p:cNvSpPr/>
            <p:nvPr/>
          </p:nvSpPr>
          <p:spPr>
            <a:xfrm>
              <a:off x="8981202" y="4041118"/>
              <a:ext cx="2605588" cy="2109043"/>
            </a:xfrm>
            <a:prstGeom prst="rect">
              <a:avLst/>
            </a:prstGeom>
            <a:solidFill>
              <a:schemeClr val="bg1"/>
            </a:solidFill>
            <a:ln>
              <a:solidFill>
                <a:schemeClr val="tx1"/>
              </a:solidFill>
            </a:ln>
          </p:spPr>
          <p:txBody>
            <a:bodyPr wrap="square">
              <a:spAutoFit/>
            </a:bodyPr>
            <a:lstStyle/>
            <a:p>
              <a:r>
                <a:rPr lang="en-US" sz="1600" dirty="0"/>
                <a:t>If only HVAC wizard is used no entries in the navigation tree are shown (default values for the selected systems)</a:t>
              </a:r>
            </a:p>
          </p:txBody>
        </p:sp>
      </p:grpSp>
    </p:spTree>
    <p:extLst>
      <p:ext uri="{BB962C8B-B14F-4D97-AF65-F5344CB8AC3E}">
        <p14:creationId xmlns:p14="http://schemas.microsoft.com/office/powerpoint/2010/main" val="91389053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carcani\Desktop\REEHUB +\Communication template - logo\REEHUB PLUS\LOGO_INTERREG_REEHUB PLUS-200.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750" y="38101"/>
            <a:ext cx="2657475" cy="828094"/>
          </a:xfrm>
          <a:prstGeom prst="rect">
            <a:avLst/>
          </a:prstGeom>
          <a:noFill/>
          <a:ln w="9525">
            <a:noFill/>
            <a:miter lim="800000"/>
            <a:headEnd/>
            <a:tailEnd/>
          </a:ln>
        </p:spPr>
      </p:pic>
      <p:cxnSp>
        <p:nvCxnSpPr>
          <p:cNvPr id="5" name="Connettore diritto 12">
            <a:extLst>
              <a:ext uri="{FF2B5EF4-FFF2-40B4-BE49-F238E27FC236}">
                <a16:creationId xmlns:a16="http://schemas.microsoft.com/office/drawing/2014/main" id="{C62DD1AD-4ADF-4478-B718-88234D297F33}"/>
              </a:ext>
            </a:extLst>
          </p:cNvPr>
          <p:cNvCxnSpPr>
            <a:cxnSpLocks/>
          </p:cNvCxnSpPr>
          <p:nvPr/>
        </p:nvCxnSpPr>
        <p:spPr>
          <a:xfrm>
            <a:off x="178700" y="824284"/>
            <a:ext cx="11844000" cy="360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4" descr="C:\Users\acarcani\Desktop\REEHUB +\LOGO PROJECT PARTNERS LEAD PARTNER REEHUB PLUS\Lead Partner Logo\LOGO BIRD.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15498" y="5943600"/>
            <a:ext cx="762000" cy="762000"/>
          </a:xfrm>
          <a:prstGeom prst="rect">
            <a:avLst/>
          </a:prstGeom>
          <a:noFill/>
        </p:spPr>
      </p:pic>
      <p:pic>
        <p:nvPicPr>
          <p:cNvPr id="7" name="Picture 5" descr="C:\Users\acarcani\Desktop\REEHUB +\LOGO PROJECT PARTNERS LEAD PARTNER REEHUB PLUS\Project Partners Logo\LOGO MI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05200" y="5957212"/>
            <a:ext cx="939800" cy="735687"/>
          </a:xfrm>
          <a:prstGeom prst="rect">
            <a:avLst/>
          </a:prstGeom>
          <a:noFill/>
        </p:spPr>
      </p:pic>
      <p:pic>
        <p:nvPicPr>
          <p:cNvPr id="8" name="Picture 6" descr="C:\Users\acarcani\Desktop\REEHUB +\LOGO PROJECT PARTNERS LEAD PARTNER REEHUB PLUS\Project Partners Logo\LOGO DITNE.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29263" y="6089873"/>
            <a:ext cx="1519237" cy="564927"/>
          </a:xfrm>
          <a:prstGeom prst="rect">
            <a:avLst/>
          </a:prstGeom>
          <a:noFill/>
        </p:spPr>
      </p:pic>
      <p:pic>
        <p:nvPicPr>
          <p:cNvPr id="9" name="Picture 7" descr="C:\Users\acarcani\Desktop\REEHUB +\LOGO PROJECT PARTNERS LEAD PARTNER REEHUB PLUS\Project Partners Logo\LOGO COMUNE DI AGNONE.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150475" y="5958433"/>
            <a:ext cx="517525" cy="764947"/>
          </a:xfrm>
          <a:prstGeom prst="rect">
            <a:avLst/>
          </a:prstGeom>
          <a:noFill/>
        </p:spPr>
      </p:pic>
      <p:pic>
        <p:nvPicPr>
          <p:cNvPr id="10" name="Picture 8" descr="C:\Users\acarcani\Desktop\REEHUB +\LOGO PROJECT PARTNERS LEAD PARTNER REEHUB PLUS\Project Partners Logo\LOGO UCG.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222934" y="5956300"/>
            <a:ext cx="712232" cy="711200"/>
          </a:xfrm>
          <a:prstGeom prst="rect">
            <a:avLst/>
          </a:prstGeom>
          <a:noFill/>
        </p:spPr>
      </p:pic>
      <p:cxnSp>
        <p:nvCxnSpPr>
          <p:cNvPr id="11" name="Connettore diritto 12">
            <a:extLst>
              <a:ext uri="{FF2B5EF4-FFF2-40B4-BE49-F238E27FC236}">
                <a16:creationId xmlns:a16="http://schemas.microsoft.com/office/drawing/2014/main" id="{C62DD1AD-4ADF-4478-B718-88234D297F33}"/>
              </a:ext>
            </a:extLst>
          </p:cNvPr>
          <p:cNvCxnSpPr>
            <a:cxnSpLocks/>
          </p:cNvCxnSpPr>
          <p:nvPr/>
        </p:nvCxnSpPr>
        <p:spPr>
          <a:xfrm>
            <a:off x="153300" y="5840784"/>
            <a:ext cx="11844000" cy="3600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itle 11"/>
          <p:cNvSpPr>
            <a:spLocks noGrp="1"/>
          </p:cNvSpPr>
          <p:nvPr>
            <p:ph type="title"/>
          </p:nvPr>
        </p:nvSpPr>
        <p:spPr>
          <a:xfrm>
            <a:off x="838200" y="932101"/>
            <a:ext cx="10515600" cy="744065"/>
          </a:xfrm>
        </p:spPr>
        <p:txBody>
          <a:bodyPr>
            <a:noAutofit/>
          </a:bodyPr>
          <a:lstStyle/>
          <a:p>
            <a:r>
              <a:rPr lang="en-US" sz="2800" b="1" u="sng" dirty="0"/>
              <a:t>STEP 5: Definition of technical systems in building (2)</a:t>
            </a:r>
          </a:p>
        </p:txBody>
      </p:sp>
      <p:grpSp>
        <p:nvGrpSpPr>
          <p:cNvPr id="15" name="Group 14">
            <a:extLst>
              <a:ext uri="{FF2B5EF4-FFF2-40B4-BE49-F238E27FC236}">
                <a16:creationId xmlns:a16="http://schemas.microsoft.com/office/drawing/2014/main" id="{4ADE5047-C613-49FA-BB6A-EF080C561B57}"/>
              </a:ext>
            </a:extLst>
          </p:cNvPr>
          <p:cNvGrpSpPr/>
          <p:nvPr/>
        </p:nvGrpSpPr>
        <p:grpSpPr>
          <a:xfrm>
            <a:off x="1855734" y="1535371"/>
            <a:ext cx="8717572" cy="4223764"/>
            <a:chOff x="790413" y="1064578"/>
            <a:chExt cx="10934349" cy="5618790"/>
          </a:xfrm>
        </p:grpSpPr>
        <p:pic>
          <p:nvPicPr>
            <p:cNvPr id="16" name="Picture 15">
              <a:extLst>
                <a:ext uri="{FF2B5EF4-FFF2-40B4-BE49-F238E27FC236}">
                  <a16:creationId xmlns:a16="http://schemas.microsoft.com/office/drawing/2014/main" id="{1DB25CD9-6713-4414-A781-DCB5E1543E7C}"/>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790413" y="1064578"/>
              <a:ext cx="10567397" cy="5618790"/>
            </a:xfrm>
            <a:prstGeom prst="rect">
              <a:avLst/>
            </a:prstGeom>
          </p:spPr>
        </p:pic>
        <p:sp>
          <p:nvSpPr>
            <p:cNvPr id="17" name="Rectangle 16">
              <a:extLst>
                <a:ext uri="{FF2B5EF4-FFF2-40B4-BE49-F238E27FC236}">
                  <a16:creationId xmlns:a16="http://schemas.microsoft.com/office/drawing/2014/main" id="{347CBD2E-DBA7-49C8-BDE2-02A6D177D4CC}"/>
                </a:ext>
              </a:extLst>
            </p:cNvPr>
            <p:cNvSpPr/>
            <p:nvPr/>
          </p:nvSpPr>
          <p:spPr>
            <a:xfrm>
              <a:off x="1157365" y="3304674"/>
              <a:ext cx="1345204" cy="223554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794C2A8-CC9F-4E99-96E9-DE1C7F296AD2}"/>
                </a:ext>
              </a:extLst>
            </p:cNvPr>
            <p:cNvSpPr/>
            <p:nvPr/>
          </p:nvSpPr>
          <p:spPr>
            <a:xfrm>
              <a:off x="9119174" y="3304674"/>
              <a:ext cx="2605588" cy="3070718"/>
            </a:xfrm>
            <a:prstGeom prst="rect">
              <a:avLst/>
            </a:prstGeom>
            <a:solidFill>
              <a:schemeClr val="bg1"/>
            </a:solidFill>
            <a:ln>
              <a:solidFill>
                <a:schemeClr val="tx1"/>
              </a:solidFill>
            </a:ln>
          </p:spPr>
          <p:txBody>
            <a:bodyPr wrap="square">
              <a:spAutoFit/>
            </a:bodyPr>
            <a:lstStyle/>
            <a:p>
              <a:r>
                <a:rPr lang="en-US" sz="1600" dirty="0"/>
                <a:t>If HVAC wizard is used to start but with refinement possibilities, the details of the HVAC systems can be seen in the navigation tree and changes can be made</a:t>
              </a:r>
            </a:p>
          </p:txBody>
        </p:sp>
      </p:grpSp>
    </p:spTree>
    <p:extLst>
      <p:ext uri="{BB962C8B-B14F-4D97-AF65-F5344CB8AC3E}">
        <p14:creationId xmlns:p14="http://schemas.microsoft.com/office/powerpoint/2010/main" val="682791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842900" y="1073373"/>
            <a:ext cx="10515600" cy="4685762"/>
          </a:xfrm>
          <a:solidFill>
            <a:schemeClr val="accent1">
              <a:lumMod val="20000"/>
              <a:lumOff val="80000"/>
            </a:schemeClr>
          </a:solidFill>
        </p:spPr>
        <p:txBody>
          <a:bodyPr anchor="ctr">
            <a:normAutofit fontScale="85000" lnSpcReduction="20000"/>
          </a:bodyPr>
          <a:lstStyle/>
          <a:p>
            <a:pPr marL="0" indent="0">
              <a:buNone/>
            </a:pPr>
            <a:r>
              <a:rPr lang="en-US" dirty="0"/>
              <a:t>It is important to note that </a:t>
            </a:r>
            <a:r>
              <a:rPr lang="en-US" b="1" u="sng" dirty="0">
                <a:effectLst>
                  <a:outerShdw blurRad="38100" dist="38100" dir="2700000" algn="tl">
                    <a:srgbClr val="000000">
                      <a:alpha val="43137"/>
                    </a:srgbClr>
                  </a:outerShdw>
                </a:effectLst>
              </a:rPr>
              <a:t>each country has its legislative framework </a:t>
            </a:r>
            <a:r>
              <a:rPr lang="en-US" dirty="0"/>
              <a:t>governing this area. It primarily refers to:</a:t>
            </a:r>
          </a:p>
          <a:p>
            <a:r>
              <a:rPr lang="en-US" dirty="0"/>
              <a:t>calculation methodology, </a:t>
            </a:r>
          </a:p>
          <a:p>
            <a:r>
              <a:rPr lang="en-US" dirty="0"/>
              <a:t>reference data on energy consumption, </a:t>
            </a:r>
          </a:p>
          <a:p>
            <a:r>
              <a:rPr lang="en-US" dirty="0"/>
              <a:t>climate characteristics, </a:t>
            </a:r>
          </a:p>
          <a:p>
            <a:r>
              <a:rPr lang="en-US" dirty="0"/>
              <a:t>and the minimum approved amounts of electrical and thermal energy consumption, </a:t>
            </a:r>
          </a:p>
          <a:p>
            <a:r>
              <a:rPr lang="en-US" dirty="0"/>
              <a:t>nationally approved software for the calculation of energy performance of buildings, etc. </a:t>
            </a:r>
          </a:p>
          <a:p>
            <a:pPr marL="0" indent="0">
              <a:buNone/>
            </a:pPr>
            <a:r>
              <a:rPr lang="en-US" dirty="0"/>
              <a:t>Before undertaking an energy audit, you should acquaint yourself well with the national legislative framework so that the detailed energy audit you perform is valid. </a:t>
            </a:r>
          </a:p>
          <a:p>
            <a:pPr marL="0" indent="0">
              <a:buNone/>
            </a:pPr>
            <a:r>
              <a:rPr lang="en-US" b="1" dirty="0"/>
              <a:t>Detailed energy audits </a:t>
            </a:r>
            <a:r>
              <a:rPr lang="en-US" dirty="0"/>
              <a:t>are always carried out by </a:t>
            </a:r>
            <a:r>
              <a:rPr lang="en-US" b="1" dirty="0"/>
              <a:t>authorized persons</a:t>
            </a:r>
            <a:r>
              <a:rPr lang="en-US" dirty="0"/>
              <a:t>. </a:t>
            </a:r>
          </a:p>
        </p:txBody>
      </p:sp>
      <p:pic>
        <p:nvPicPr>
          <p:cNvPr id="4" name="Picture 3" descr="C:\Users\acarcani\Desktop\REEHUB +\Communication template - logo\REEHUB PLUS\LOGO_INTERREG_REEHUB PLUS-200.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750" y="38101"/>
            <a:ext cx="2657475" cy="828094"/>
          </a:xfrm>
          <a:prstGeom prst="rect">
            <a:avLst/>
          </a:prstGeom>
          <a:noFill/>
          <a:ln w="9525">
            <a:noFill/>
            <a:miter lim="800000"/>
            <a:headEnd/>
            <a:tailEnd/>
          </a:ln>
        </p:spPr>
      </p:pic>
      <p:cxnSp>
        <p:nvCxnSpPr>
          <p:cNvPr id="5" name="Connettore diritto 12">
            <a:extLst>
              <a:ext uri="{FF2B5EF4-FFF2-40B4-BE49-F238E27FC236}">
                <a16:creationId xmlns:a16="http://schemas.microsoft.com/office/drawing/2014/main" id="{C62DD1AD-4ADF-4478-B718-88234D297F33}"/>
              </a:ext>
            </a:extLst>
          </p:cNvPr>
          <p:cNvCxnSpPr>
            <a:cxnSpLocks/>
          </p:cNvCxnSpPr>
          <p:nvPr/>
        </p:nvCxnSpPr>
        <p:spPr>
          <a:xfrm>
            <a:off x="178700" y="824284"/>
            <a:ext cx="11844000" cy="360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4" descr="C:\Users\acarcani\Desktop\REEHUB +\LOGO PROJECT PARTNERS LEAD PARTNER REEHUB PLUS\Lead Partner Logo\LOGO BIRD.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15498" y="5943600"/>
            <a:ext cx="762000" cy="762000"/>
          </a:xfrm>
          <a:prstGeom prst="rect">
            <a:avLst/>
          </a:prstGeom>
          <a:noFill/>
        </p:spPr>
      </p:pic>
      <p:pic>
        <p:nvPicPr>
          <p:cNvPr id="7" name="Picture 5" descr="C:\Users\acarcani\Desktop\REEHUB +\LOGO PROJECT PARTNERS LEAD PARTNER REEHUB PLUS\Project Partners Logo\LOGO MI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05200" y="5957212"/>
            <a:ext cx="939800" cy="735687"/>
          </a:xfrm>
          <a:prstGeom prst="rect">
            <a:avLst/>
          </a:prstGeom>
          <a:noFill/>
        </p:spPr>
      </p:pic>
      <p:pic>
        <p:nvPicPr>
          <p:cNvPr id="8" name="Picture 6" descr="C:\Users\acarcani\Desktop\REEHUB +\LOGO PROJECT PARTNERS LEAD PARTNER REEHUB PLUS\Project Partners Logo\LOGO DITNE.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29263" y="6089873"/>
            <a:ext cx="1519237" cy="564927"/>
          </a:xfrm>
          <a:prstGeom prst="rect">
            <a:avLst/>
          </a:prstGeom>
          <a:noFill/>
        </p:spPr>
      </p:pic>
      <p:pic>
        <p:nvPicPr>
          <p:cNvPr id="9" name="Picture 7" descr="C:\Users\acarcani\Desktop\REEHUB +\LOGO PROJECT PARTNERS LEAD PARTNER REEHUB PLUS\Project Partners Logo\LOGO COMUNE DI AGNONE.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150475" y="5958433"/>
            <a:ext cx="517525" cy="764947"/>
          </a:xfrm>
          <a:prstGeom prst="rect">
            <a:avLst/>
          </a:prstGeom>
          <a:noFill/>
        </p:spPr>
      </p:pic>
      <p:pic>
        <p:nvPicPr>
          <p:cNvPr id="10" name="Picture 8" descr="C:\Users\acarcani\Desktop\REEHUB +\LOGO PROJECT PARTNERS LEAD PARTNER REEHUB PLUS\Project Partners Logo\LOGO UCG.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222934" y="5956300"/>
            <a:ext cx="712232" cy="711200"/>
          </a:xfrm>
          <a:prstGeom prst="rect">
            <a:avLst/>
          </a:prstGeom>
          <a:noFill/>
        </p:spPr>
      </p:pic>
      <p:cxnSp>
        <p:nvCxnSpPr>
          <p:cNvPr id="11" name="Connettore diritto 12">
            <a:extLst>
              <a:ext uri="{FF2B5EF4-FFF2-40B4-BE49-F238E27FC236}">
                <a16:creationId xmlns:a16="http://schemas.microsoft.com/office/drawing/2014/main" id="{C62DD1AD-4ADF-4478-B718-88234D297F33}"/>
              </a:ext>
            </a:extLst>
          </p:cNvPr>
          <p:cNvCxnSpPr>
            <a:cxnSpLocks/>
          </p:cNvCxnSpPr>
          <p:nvPr/>
        </p:nvCxnSpPr>
        <p:spPr>
          <a:xfrm>
            <a:off x="153300" y="5840784"/>
            <a:ext cx="11844000" cy="36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026026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carcani\Desktop\REEHUB +\Communication template - logo\REEHUB PLUS\LOGO_INTERREG_REEHUB PLUS-200.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750" y="38101"/>
            <a:ext cx="2657475" cy="828094"/>
          </a:xfrm>
          <a:prstGeom prst="rect">
            <a:avLst/>
          </a:prstGeom>
          <a:noFill/>
          <a:ln w="9525">
            <a:noFill/>
            <a:miter lim="800000"/>
            <a:headEnd/>
            <a:tailEnd/>
          </a:ln>
        </p:spPr>
      </p:pic>
      <p:cxnSp>
        <p:nvCxnSpPr>
          <p:cNvPr id="5" name="Connettore diritto 12">
            <a:extLst>
              <a:ext uri="{FF2B5EF4-FFF2-40B4-BE49-F238E27FC236}">
                <a16:creationId xmlns:a16="http://schemas.microsoft.com/office/drawing/2014/main" id="{C62DD1AD-4ADF-4478-B718-88234D297F33}"/>
              </a:ext>
            </a:extLst>
          </p:cNvPr>
          <p:cNvCxnSpPr>
            <a:cxnSpLocks/>
          </p:cNvCxnSpPr>
          <p:nvPr/>
        </p:nvCxnSpPr>
        <p:spPr>
          <a:xfrm>
            <a:off x="178700" y="824284"/>
            <a:ext cx="11844000" cy="360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4" descr="C:\Users\acarcani\Desktop\REEHUB +\LOGO PROJECT PARTNERS LEAD PARTNER REEHUB PLUS\Lead Partner Logo\LOGO BIRD.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15498" y="5943600"/>
            <a:ext cx="762000" cy="762000"/>
          </a:xfrm>
          <a:prstGeom prst="rect">
            <a:avLst/>
          </a:prstGeom>
          <a:noFill/>
        </p:spPr>
      </p:pic>
      <p:pic>
        <p:nvPicPr>
          <p:cNvPr id="7" name="Picture 5" descr="C:\Users\acarcani\Desktop\REEHUB +\LOGO PROJECT PARTNERS LEAD PARTNER REEHUB PLUS\Project Partners Logo\LOGO MI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05200" y="5957212"/>
            <a:ext cx="939800" cy="735687"/>
          </a:xfrm>
          <a:prstGeom prst="rect">
            <a:avLst/>
          </a:prstGeom>
          <a:noFill/>
        </p:spPr>
      </p:pic>
      <p:pic>
        <p:nvPicPr>
          <p:cNvPr id="8" name="Picture 6" descr="C:\Users\acarcani\Desktop\REEHUB +\LOGO PROJECT PARTNERS LEAD PARTNER REEHUB PLUS\Project Partners Logo\LOGO DITNE.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29263" y="6089873"/>
            <a:ext cx="1519237" cy="564927"/>
          </a:xfrm>
          <a:prstGeom prst="rect">
            <a:avLst/>
          </a:prstGeom>
          <a:noFill/>
        </p:spPr>
      </p:pic>
      <p:pic>
        <p:nvPicPr>
          <p:cNvPr id="9" name="Picture 7" descr="C:\Users\acarcani\Desktop\REEHUB +\LOGO PROJECT PARTNERS LEAD PARTNER REEHUB PLUS\Project Partners Logo\LOGO COMUNE DI AGNONE.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150475" y="5958433"/>
            <a:ext cx="517525" cy="764947"/>
          </a:xfrm>
          <a:prstGeom prst="rect">
            <a:avLst/>
          </a:prstGeom>
          <a:noFill/>
        </p:spPr>
      </p:pic>
      <p:pic>
        <p:nvPicPr>
          <p:cNvPr id="10" name="Picture 8" descr="C:\Users\acarcani\Desktop\REEHUB +\LOGO PROJECT PARTNERS LEAD PARTNER REEHUB PLUS\Project Partners Logo\LOGO UCG.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222934" y="5956300"/>
            <a:ext cx="712232" cy="711200"/>
          </a:xfrm>
          <a:prstGeom prst="rect">
            <a:avLst/>
          </a:prstGeom>
          <a:noFill/>
        </p:spPr>
      </p:pic>
      <p:cxnSp>
        <p:nvCxnSpPr>
          <p:cNvPr id="11" name="Connettore diritto 12">
            <a:extLst>
              <a:ext uri="{FF2B5EF4-FFF2-40B4-BE49-F238E27FC236}">
                <a16:creationId xmlns:a16="http://schemas.microsoft.com/office/drawing/2014/main" id="{C62DD1AD-4ADF-4478-B718-88234D297F33}"/>
              </a:ext>
            </a:extLst>
          </p:cNvPr>
          <p:cNvCxnSpPr>
            <a:cxnSpLocks/>
          </p:cNvCxnSpPr>
          <p:nvPr/>
        </p:nvCxnSpPr>
        <p:spPr>
          <a:xfrm>
            <a:off x="153300" y="5840784"/>
            <a:ext cx="11844000" cy="3600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itle 11"/>
          <p:cNvSpPr>
            <a:spLocks noGrp="1"/>
          </p:cNvSpPr>
          <p:nvPr>
            <p:ph type="title"/>
          </p:nvPr>
        </p:nvSpPr>
        <p:spPr>
          <a:xfrm>
            <a:off x="838200" y="932101"/>
            <a:ext cx="10515600" cy="744065"/>
          </a:xfrm>
        </p:spPr>
        <p:txBody>
          <a:bodyPr>
            <a:noAutofit/>
          </a:bodyPr>
          <a:lstStyle/>
          <a:p>
            <a:r>
              <a:rPr lang="en-US" sz="2800" b="1" u="sng" dirty="0"/>
              <a:t>STEP 5: Definition of technical systems in building (3)</a:t>
            </a:r>
          </a:p>
        </p:txBody>
      </p:sp>
      <p:grpSp>
        <p:nvGrpSpPr>
          <p:cNvPr id="19" name="Group 18">
            <a:extLst>
              <a:ext uri="{FF2B5EF4-FFF2-40B4-BE49-F238E27FC236}">
                <a16:creationId xmlns:a16="http://schemas.microsoft.com/office/drawing/2014/main" id="{65C4F4FC-E4D6-467B-961E-9BB2997F3DCE}"/>
              </a:ext>
            </a:extLst>
          </p:cNvPr>
          <p:cNvGrpSpPr/>
          <p:nvPr/>
        </p:nvGrpSpPr>
        <p:grpSpPr>
          <a:xfrm>
            <a:off x="1933984" y="1580224"/>
            <a:ext cx="8559422" cy="4178911"/>
            <a:chOff x="790414" y="1038725"/>
            <a:chExt cx="10567397" cy="5631819"/>
          </a:xfrm>
        </p:grpSpPr>
        <p:pic>
          <p:nvPicPr>
            <p:cNvPr id="20" name="Picture 19">
              <a:extLst>
                <a:ext uri="{FF2B5EF4-FFF2-40B4-BE49-F238E27FC236}">
                  <a16:creationId xmlns:a16="http://schemas.microsoft.com/office/drawing/2014/main" id="{E2B59DD9-7111-4DFF-980E-C4884E0D7373}"/>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790414" y="1038725"/>
              <a:ext cx="10567397" cy="5631819"/>
            </a:xfrm>
            <a:prstGeom prst="rect">
              <a:avLst/>
            </a:prstGeom>
          </p:spPr>
        </p:pic>
        <p:sp>
          <p:nvSpPr>
            <p:cNvPr id="21" name="Rectangle 20">
              <a:extLst>
                <a:ext uri="{FF2B5EF4-FFF2-40B4-BE49-F238E27FC236}">
                  <a16:creationId xmlns:a16="http://schemas.microsoft.com/office/drawing/2014/main" id="{FDBE033C-2FA5-4769-AB04-ACB93AC56B5E}"/>
                </a:ext>
              </a:extLst>
            </p:cNvPr>
            <p:cNvSpPr/>
            <p:nvPr/>
          </p:nvSpPr>
          <p:spPr>
            <a:xfrm>
              <a:off x="1205491" y="3384885"/>
              <a:ext cx="1345204" cy="192504"/>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9ECAE50-4271-4FF5-AABA-EB67931A4AEA}"/>
                </a:ext>
              </a:extLst>
            </p:cNvPr>
            <p:cNvSpPr/>
            <p:nvPr/>
          </p:nvSpPr>
          <p:spPr>
            <a:xfrm>
              <a:off x="1486228" y="3580546"/>
              <a:ext cx="1064467" cy="25752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34510B97-A75C-44D6-86A7-0A5EDE0ED84D}"/>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2683276" y="2143677"/>
              <a:ext cx="6827006" cy="4526867"/>
            </a:xfrm>
            <a:prstGeom prst="rect">
              <a:avLst/>
            </a:prstGeom>
          </p:spPr>
        </p:pic>
      </p:grpSp>
    </p:spTree>
    <p:extLst>
      <p:ext uri="{BB962C8B-B14F-4D97-AF65-F5344CB8AC3E}">
        <p14:creationId xmlns:p14="http://schemas.microsoft.com/office/powerpoint/2010/main" val="276289848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carcani\Desktop\REEHUB +\Communication template - logo\REEHUB PLUS\LOGO_INTERREG_REEHUB PLUS-200.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750" y="38101"/>
            <a:ext cx="2657475" cy="828094"/>
          </a:xfrm>
          <a:prstGeom prst="rect">
            <a:avLst/>
          </a:prstGeom>
          <a:noFill/>
          <a:ln w="9525">
            <a:noFill/>
            <a:miter lim="800000"/>
            <a:headEnd/>
            <a:tailEnd/>
          </a:ln>
        </p:spPr>
      </p:pic>
      <p:cxnSp>
        <p:nvCxnSpPr>
          <p:cNvPr id="5" name="Connettore diritto 12">
            <a:extLst>
              <a:ext uri="{FF2B5EF4-FFF2-40B4-BE49-F238E27FC236}">
                <a16:creationId xmlns:a16="http://schemas.microsoft.com/office/drawing/2014/main" id="{C62DD1AD-4ADF-4478-B718-88234D297F33}"/>
              </a:ext>
            </a:extLst>
          </p:cNvPr>
          <p:cNvCxnSpPr>
            <a:cxnSpLocks/>
          </p:cNvCxnSpPr>
          <p:nvPr/>
        </p:nvCxnSpPr>
        <p:spPr>
          <a:xfrm>
            <a:off x="178700" y="824284"/>
            <a:ext cx="11844000" cy="360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4" descr="C:\Users\acarcani\Desktop\REEHUB +\LOGO PROJECT PARTNERS LEAD PARTNER REEHUB PLUS\Lead Partner Logo\LOGO BIRD.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15498" y="5943600"/>
            <a:ext cx="762000" cy="762000"/>
          </a:xfrm>
          <a:prstGeom prst="rect">
            <a:avLst/>
          </a:prstGeom>
          <a:noFill/>
        </p:spPr>
      </p:pic>
      <p:pic>
        <p:nvPicPr>
          <p:cNvPr id="7" name="Picture 5" descr="C:\Users\acarcani\Desktop\REEHUB +\LOGO PROJECT PARTNERS LEAD PARTNER REEHUB PLUS\Project Partners Logo\LOGO MI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05200" y="5957212"/>
            <a:ext cx="939800" cy="735687"/>
          </a:xfrm>
          <a:prstGeom prst="rect">
            <a:avLst/>
          </a:prstGeom>
          <a:noFill/>
        </p:spPr>
      </p:pic>
      <p:pic>
        <p:nvPicPr>
          <p:cNvPr id="8" name="Picture 6" descr="C:\Users\acarcani\Desktop\REEHUB +\LOGO PROJECT PARTNERS LEAD PARTNER REEHUB PLUS\Project Partners Logo\LOGO DITNE.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29263" y="6089873"/>
            <a:ext cx="1519237" cy="564927"/>
          </a:xfrm>
          <a:prstGeom prst="rect">
            <a:avLst/>
          </a:prstGeom>
          <a:noFill/>
        </p:spPr>
      </p:pic>
      <p:pic>
        <p:nvPicPr>
          <p:cNvPr id="9" name="Picture 7" descr="C:\Users\acarcani\Desktop\REEHUB +\LOGO PROJECT PARTNERS LEAD PARTNER REEHUB PLUS\Project Partners Logo\LOGO COMUNE DI AGNONE.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150475" y="5958433"/>
            <a:ext cx="517525" cy="764947"/>
          </a:xfrm>
          <a:prstGeom prst="rect">
            <a:avLst/>
          </a:prstGeom>
          <a:noFill/>
        </p:spPr>
      </p:pic>
      <p:pic>
        <p:nvPicPr>
          <p:cNvPr id="10" name="Picture 8" descr="C:\Users\acarcani\Desktop\REEHUB +\LOGO PROJECT PARTNERS LEAD PARTNER REEHUB PLUS\Project Partners Logo\LOGO UCG.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222934" y="5956300"/>
            <a:ext cx="712232" cy="711200"/>
          </a:xfrm>
          <a:prstGeom prst="rect">
            <a:avLst/>
          </a:prstGeom>
          <a:noFill/>
        </p:spPr>
      </p:pic>
      <p:cxnSp>
        <p:nvCxnSpPr>
          <p:cNvPr id="11" name="Connettore diritto 12">
            <a:extLst>
              <a:ext uri="{FF2B5EF4-FFF2-40B4-BE49-F238E27FC236}">
                <a16:creationId xmlns:a16="http://schemas.microsoft.com/office/drawing/2014/main" id="{C62DD1AD-4ADF-4478-B718-88234D297F33}"/>
              </a:ext>
            </a:extLst>
          </p:cNvPr>
          <p:cNvCxnSpPr>
            <a:cxnSpLocks/>
          </p:cNvCxnSpPr>
          <p:nvPr/>
        </p:nvCxnSpPr>
        <p:spPr>
          <a:xfrm>
            <a:off x="153300" y="5840784"/>
            <a:ext cx="11844000" cy="3600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itle 11"/>
          <p:cNvSpPr>
            <a:spLocks noGrp="1"/>
          </p:cNvSpPr>
          <p:nvPr>
            <p:ph type="title"/>
          </p:nvPr>
        </p:nvSpPr>
        <p:spPr>
          <a:xfrm>
            <a:off x="838200" y="932101"/>
            <a:ext cx="10515600" cy="744065"/>
          </a:xfrm>
        </p:spPr>
        <p:txBody>
          <a:bodyPr>
            <a:noAutofit/>
          </a:bodyPr>
          <a:lstStyle/>
          <a:p>
            <a:r>
              <a:rPr lang="en-US" sz="2800" b="1" u="sng" dirty="0"/>
              <a:t>STEP 6: Display of the results</a:t>
            </a:r>
          </a:p>
        </p:txBody>
      </p:sp>
      <p:pic>
        <p:nvPicPr>
          <p:cNvPr id="24" name="Picture 23">
            <a:extLst>
              <a:ext uri="{FF2B5EF4-FFF2-40B4-BE49-F238E27FC236}">
                <a16:creationId xmlns:a16="http://schemas.microsoft.com/office/drawing/2014/main" id="{998CDDCA-38A4-4DE1-B8C4-CCC0E32C456F}"/>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891245" y="1562959"/>
            <a:ext cx="7873547" cy="4196151"/>
          </a:xfrm>
          <a:prstGeom prst="rect">
            <a:avLst/>
          </a:prstGeom>
        </p:spPr>
      </p:pic>
      <p:sp>
        <p:nvSpPr>
          <p:cNvPr id="25" name="Rectangle 24">
            <a:extLst>
              <a:ext uri="{FF2B5EF4-FFF2-40B4-BE49-F238E27FC236}">
                <a16:creationId xmlns:a16="http://schemas.microsoft.com/office/drawing/2014/main" id="{1C632DCA-4163-4D91-8E7B-51EFB3655D22}"/>
              </a:ext>
            </a:extLst>
          </p:cNvPr>
          <p:cNvSpPr/>
          <p:nvPr/>
        </p:nvSpPr>
        <p:spPr>
          <a:xfrm>
            <a:off x="2154780" y="4953481"/>
            <a:ext cx="1089594" cy="14284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150418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carcani\Desktop\REEHUB +\Communication template - logo\REEHUB PLUS\LOGO_INTERREG_REEHUB PLUS-200.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750" y="38101"/>
            <a:ext cx="2657475" cy="828094"/>
          </a:xfrm>
          <a:prstGeom prst="rect">
            <a:avLst/>
          </a:prstGeom>
          <a:noFill/>
          <a:ln w="9525">
            <a:noFill/>
            <a:miter lim="800000"/>
            <a:headEnd/>
            <a:tailEnd/>
          </a:ln>
        </p:spPr>
      </p:pic>
      <p:cxnSp>
        <p:nvCxnSpPr>
          <p:cNvPr id="5" name="Connettore diritto 12">
            <a:extLst>
              <a:ext uri="{FF2B5EF4-FFF2-40B4-BE49-F238E27FC236}">
                <a16:creationId xmlns:a16="http://schemas.microsoft.com/office/drawing/2014/main" id="{C62DD1AD-4ADF-4478-B718-88234D297F33}"/>
              </a:ext>
            </a:extLst>
          </p:cNvPr>
          <p:cNvCxnSpPr>
            <a:cxnSpLocks/>
          </p:cNvCxnSpPr>
          <p:nvPr/>
        </p:nvCxnSpPr>
        <p:spPr>
          <a:xfrm>
            <a:off x="178700" y="824284"/>
            <a:ext cx="11844000" cy="360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4" descr="C:\Users\acarcani\Desktop\REEHUB +\LOGO PROJECT PARTNERS LEAD PARTNER REEHUB PLUS\Lead Partner Logo\LOGO BIRD.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15498" y="5943600"/>
            <a:ext cx="762000" cy="762000"/>
          </a:xfrm>
          <a:prstGeom prst="rect">
            <a:avLst/>
          </a:prstGeom>
          <a:noFill/>
        </p:spPr>
      </p:pic>
      <p:pic>
        <p:nvPicPr>
          <p:cNvPr id="7" name="Picture 5" descr="C:\Users\acarcani\Desktop\REEHUB +\LOGO PROJECT PARTNERS LEAD PARTNER REEHUB PLUS\Project Partners Logo\LOGO MI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05200" y="5957212"/>
            <a:ext cx="939800" cy="735687"/>
          </a:xfrm>
          <a:prstGeom prst="rect">
            <a:avLst/>
          </a:prstGeom>
          <a:noFill/>
        </p:spPr>
      </p:pic>
      <p:pic>
        <p:nvPicPr>
          <p:cNvPr id="8" name="Picture 6" descr="C:\Users\acarcani\Desktop\REEHUB +\LOGO PROJECT PARTNERS LEAD PARTNER REEHUB PLUS\Project Partners Logo\LOGO DITNE.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29263" y="6089873"/>
            <a:ext cx="1519237" cy="564927"/>
          </a:xfrm>
          <a:prstGeom prst="rect">
            <a:avLst/>
          </a:prstGeom>
          <a:noFill/>
        </p:spPr>
      </p:pic>
      <p:pic>
        <p:nvPicPr>
          <p:cNvPr id="9" name="Picture 7" descr="C:\Users\acarcani\Desktop\REEHUB +\LOGO PROJECT PARTNERS LEAD PARTNER REEHUB PLUS\Project Partners Logo\LOGO COMUNE DI AGNONE.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150475" y="5958433"/>
            <a:ext cx="517525" cy="764947"/>
          </a:xfrm>
          <a:prstGeom prst="rect">
            <a:avLst/>
          </a:prstGeom>
          <a:noFill/>
        </p:spPr>
      </p:pic>
      <p:pic>
        <p:nvPicPr>
          <p:cNvPr id="10" name="Picture 8" descr="C:\Users\acarcani\Desktop\REEHUB +\LOGO PROJECT PARTNERS LEAD PARTNER REEHUB PLUS\Project Partners Logo\LOGO UCG.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222934" y="5956300"/>
            <a:ext cx="712232" cy="711200"/>
          </a:xfrm>
          <a:prstGeom prst="rect">
            <a:avLst/>
          </a:prstGeom>
          <a:noFill/>
        </p:spPr>
      </p:pic>
      <p:cxnSp>
        <p:nvCxnSpPr>
          <p:cNvPr id="11" name="Connettore diritto 12">
            <a:extLst>
              <a:ext uri="{FF2B5EF4-FFF2-40B4-BE49-F238E27FC236}">
                <a16:creationId xmlns:a16="http://schemas.microsoft.com/office/drawing/2014/main" id="{C62DD1AD-4ADF-4478-B718-88234D297F33}"/>
              </a:ext>
            </a:extLst>
          </p:cNvPr>
          <p:cNvCxnSpPr>
            <a:cxnSpLocks/>
          </p:cNvCxnSpPr>
          <p:nvPr/>
        </p:nvCxnSpPr>
        <p:spPr>
          <a:xfrm>
            <a:off x="153300" y="5840784"/>
            <a:ext cx="11844000" cy="3600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itle 11"/>
          <p:cNvSpPr>
            <a:spLocks noGrp="1"/>
          </p:cNvSpPr>
          <p:nvPr>
            <p:ph type="title"/>
          </p:nvPr>
        </p:nvSpPr>
        <p:spPr>
          <a:xfrm>
            <a:off x="838200" y="932101"/>
            <a:ext cx="10515600" cy="744065"/>
          </a:xfrm>
        </p:spPr>
        <p:txBody>
          <a:bodyPr>
            <a:noAutofit/>
          </a:bodyPr>
          <a:lstStyle/>
          <a:p>
            <a:r>
              <a:rPr lang="en-US" sz="2800" b="1" u="sng" dirty="0"/>
              <a:t>STEP 7: Definition of measures to improve energy efficiency of the building</a:t>
            </a:r>
          </a:p>
        </p:txBody>
      </p:sp>
      <p:grpSp>
        <p:nvGrpSpPr>
          <p:cNvPr id="13" name="Group 12">
            <a:extLst>
              <a:ext uri="{FF2B5EF4-FFF2-40B4-BE49-F238E27FC236}">
                <a16:creationId xmlns:a16="http://schemas.microsoft.com/office/drawing/2014/main" id="{C9A133B0-544D-417B-BF56-6E3DFA2FABD2}"/>
              </a:ext>
            </a:extLst>
          </p:cNvPr>
          <p:cNvGrpSpPr/>
          <p:nvPr/>
        </p:nvGrpSpPr>
        <p:grpSpPr>
          <a:xfrm>
            <a:off x="1879408" y="1557422"/>
            <a:ext cx="8788592" cy="4242538"/>
            <a:chOff x="790414" y="1041719"/>
            <a:chExt cx="10567397" cy="5615545"/>
          </a:xfrm>
        </p:grpSpPr>
        <p:pic>
          <p:nvPicPr>
            <p:cNvPr id="14" name="Picture 13">
              <a:extLst>
                <a:ext uri="{FF2B5EF4-FFF2-40B4-BE49-F238E27FC236}">
                  <a16:creationId xmlns:a16="http://schemas.microsoft.com/office/drawing/2014/main" id="{5CC6563D-5AB8-4AA2-8C0F-2A3F38A0E58F}"/>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r="-58"/>
            <a:stretch/>
          </p:blipFill>
          <p:spPr>
            <a:xfrm>
              <a:off x="790414" y="1041719"/>
              <a:ext cx="10567397" cy="5615545"/>
            </a:xfrm>
            <a:prstGeom prst="rect">
              <a:avLst/>
            </a:prstGeom>
          </p:spPr>
        </p:pic>
        <p:sp>
          <p:nvSpPr>
            <p:cNvPr id="15" name="Rectangle 14">
              <a:extLst>
                <a:ext uri="{FF2B5EF4-FFF2-40B4-BE49-F238E27FC236}">
                  <a16:creationId xmlns:a16="http://schemas.microsoft.com/office/drawing/2014/main" id="{C78CCBF5-0517-4232-B351-BE2CD6DAD9E4}"/>
                </a:ext>
              </a:extLst>
            </p:cNvPr>
            <p:cNvSpPr/>
            <p:nvPr/>
          </p:nvSpPr>
          <p:spPr>
            <a:xfrm>
              <a:off x="1029111" y="5894469"/>
              <a:ext cx="1409371" cy="19250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7F90184A-64CD-4ED2-A31D-29FA4CB96BB3}"/>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7229185" y="2522546"/>
              <a:ext cx="4128626" cy="4134718"/>
            </a:xfrm>
            <a:prstGeom prst="rect">
              <a:avLst/>
            </a:prstGeom>
          </p:spPr>
        </p:pic>
        <p:sp>
          <p:nvSpPr>
            <p:cNvPr id="17" name="TextBox 16">
              <a:extLst>
                <a:ext uri="{FF2B5EF4-FFF2-40B4-BE49-F238E27FC236}">
                  <a16:creationId xmlns:a16="http://schemas.microsoft.com/office/drawing/2014/main" id="{1DC65E53-EE87-4C53-8B5E-9F2346EAA675}"/>
                </a:ext>
              </a:extLst>
            </p:cNvPr>
            <p:cNvSpPr txBox="1"/>
            <p:nvPr/>
          </p:nvSpPr>
          <p:spPr>
            <a:xfrm>
              <a:off x="2677178" y="3165010"/>
              <a:ext cx="2098961" cy="2729459"/>
            </a:xfrm>
            <a:prstGeom prst="rect">
              <a:avLst/>
            </a:prstGeom>
            <a:solidFill>
              <a:schemeClr val="bg1"/>
            </a:solidFill>
            <a:ln>
              <a:solidFill>
                <a:schemeClr val="tx1"/>
              </a:solidFill>
            </a:ln>
          </p:spPr>
          <p:txBody>
            <a:bodyPr wrap="square" rtlCol="0">
              <a:spAutoFit/>
            </a:bodyPr>
            <a:lstStyle/>
            <a:p>
              <a:r>
                <a:rPr lang="en-US" sz="1600" dirty="0"/>
                <a:t>EE measures:</a:t>
              </a:r>
            </a:p>
            <a:p>
              <a:r>
                <a:rPr lang="en-US" sz="1600" dirty="0"/>
                <a:t>Envelope</a:t>
              </a:r>
            </a:p>
            <a:p>
              <a:r>
                <a:rPr lang="en-US" sz="1600" dirty="0"/>
                <a:t>Lighting</a:t>
              </a:r>
            </a:p>
            <a:p>
              <a:r>
                <a:rPr lang="en-US" sz="1600" dirty="0"/>
                <a:t>HVAC – Heating</a:t>
              </a:r>
            </a:p>
            <a:p>
              <a:r>
                <a:rPr lang="en-US" sz="1600" dirty="0"/>
                <a:t>HVAC – DHW </a:t>
              </a:r>
            </a:p>
            <a:p>
              <a:r>
                <a:rPr lang="en-US" sz="1600" dirty="0"/>
                <a:t>HVAC – Cooling </a:t>
              </a:r>
            </a:p>
            <a:p>
              <a:r>
                <a:rPr lang="en-US" sz="1600" dirty="0"/>
                <a:t>HVAC – Ventilation </a:t>
              </a:r>
            </a:p>
            <a:p>
              <a:r>
                <a:rPr lang="en-US" sz="1600" dirty="0"/>
                <a:t>Power generation</a:t>
              </a:r>
            </a:p>
          </p:txBody>
        </p:sp>
      </p:grpSp>
    </p:spTree>
    <p:extLst>
      <p:ext uri="{BB962C8B-B14F-4D97-AF65-F5344CB8AC3E}">
        <p14:creationId xmlns:p14="http://schemas.microsoft.com/office/powerpoint/2010/main" val="61718318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carcani\Desktop\REEHUB +\Communication template - logo\REEHUB PLUS\LOGO_INTERREG_REEHUB PLUS-200.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750" y="38101"/>
            <a:ext cx="2657475" cy="828094"/>
          </a:xfrm>
          <a:prstGeom prst="rect">
            <a:avLst/>
          </a:prstGeom>
          <a:noFill/>
          <a:ln w="9525">
            <a:noFill/>
            <a:miter lim="800000"/>
            <a:headEnd/>
            <a:tailEnd/>
          </a:ln>
        </p:spPr>
      </p:pic>
      <p:cxnSp>
        <p:nvCxnSpPr>
          <p:cNvPr id="5" name="Connettore diritto 12">
            <a:extLst>
              <a:ext uri="{FF2B5EF4-FFF2-40B4-BE49-F238E27FC236}">
                <a16:creationId xmlns:a16="http://schemas.microsoft.com/office/drawing/2014/main" id="{C62DD1AD-4ADF-4478-B718-88234D297F33}"/>
              </a:ext>
            </a:extLst>
          </p:cNvPr>
          <p:cNvCxnSpPr>
            <a:cxnSpLocks/>
          </p:cNvCxnSpPr>
          <p:nvPr/>
        </p:nvCxnSpPr>
        <p:spPr>
          <a:xfrm>
            <a:off x="178700" y="824284"/>
            <a:ext cx="11844000" cy="360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4" descr="C:\Users\acarcani\Desktop\REEHUB +\LOGO PROJECT PARTNERS LEAD PARTNER REEHUB PLUS\Lead Partner Logo\LOGO BIRD.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15498" y="5943600"/>
            <a:ext cx="762000" cy="762000"/>
          </a:xfrm>
          <a:prstGeom prst="rect">
            <a:avLst/>
          </a:prstGeom>
          <a:noFill/>
        </p:spPr>
      </p:pic>
      <p:pic>
        <p:nvPicPr>
          <p:cNvPr id="7" name="Picture 5" descr="C:\Users\acarcani\Desktop\REEHUB +\LOGO PROJECT PARTNERS LEAD PARTNER REEHUB PLUS\Project Partners Logo\LOGO MI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05200" y="5957212"/>
            <a:ext cx="939800" cy="735687"/>
          </a:xfrm>
          <a:prstGeom prst="rect">
            <a:avLst/>
          </a:prstGeom>
          <a:noFill/>
        </p:spPr>
      </p:pic>
      <p:pic>
        <p:nvPicPr>
          <p:cNvPr id="8" name="Picture 6" descr="C:\Users\acarcani\Desktop\REEHUB +\LOGO PROJECT PARTNERS LEAD PARTNER REEHUB PLUS\Project Partners Logo\LOGO DITNE.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29263" y="6089873"/>
            <a:ext cx="1519237" cy="564927"/>
          </a:xfrm>
          <a:prstGeom prst="rect">
            <a:avLst/>
          </a:prstGeom>
          <a:noFill/>
        </p:spPr>
      </p:pic>
      <p:pic>
        <p:nvPicPr>
          <p:cNvPr id="9" name="Picture 7" descr="C:\Users\acarcani\Desktop\REEHUB +\LOGO PROJECT PARTNERS LEAD PARTNER REEHUB PLUS\Project Partners Logo\LOGO COMUNE DI AGNONE.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150475" y="5958433"/>
            <a:ext cx="517525" cy="764947"/>
          </a:xfrm>
          <a:prstGeom prst="rect">
            <a:avLst/>
          </a:prstGeom>
          <a:noFill/>
        </p:spPr>
      </p:pic>
      <p:pic>
        <p:nvPicPr>
          <p:cNvPr id="10" name="Picture 8" descr="C:\Users\acarcani\Desktop\REEHUB +\LOGO PROJECT PARTNERS LEAD PARTNER REEHUB PLUS\Project Partners Logo\LOGO UCG.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222934" y="5956300"/>
            <a:ext cx="712232" cy="711200"/>
          </a:xfrm>
          <a:prstGeom prst="rect">
            <a:avLst/>
          </a:prstGeom>
          <a:noFill/>
        </p:spPr>
      </p:pic>
      <p:cxnSp>
        <p:nvCxnSpPr>
          <p:cNvPr id="11" name="Connettore diritto 12">
            <a:extLst>
              <a:ext uri="{FF2B5EF4-FFF2-40B4-BE49-F238E27FC236}">
                <a16:creationId xmlns:a16="http://schemas.microsoft.com/office/drawing/2014/main" id="{C62DD1AD-4ADF-4478-B718-88234D297F33}"/>
              </a:ext>
            </a:extLst>
          </p:cNvPr>
          <p:cNvCxnSpPr>
            <a:cxnSpLocks/>
          </p:cNvCxnSpPr>
          <p:nvPr/>
        </p:nvCxnSpPr>
        <p:spPr>
          <a:xfrm>
            <a:off x="153300" y="5840784"/>
            <a:ext cx="11844000" cy="3600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itle 11"/>
          <p:cNvSpPr>
            <a:spLocks noGrp="1"/>
          </p:cNvSpPr>
          <p:nvPr>
            <p:ph type="title"/>
          </p:nvPr>
        </p:nvSpPr>
        <p:spPr>
          <a:xfrm>
            <a:off x="838200" y="932101"/>
            <a:ext cx="10515600" cy="744065"/>
          </a:xfrm>
        </p:spPr>
        <p:txBody>
          <a:bodyPr>
            <a:noAutofit/>
          </a:bodyPr>
          <a:lstStyle/>
          <a:p>
            <a:r>
              <a:rPr lang="en-US" sz="2800" b="1" u="sng" dirty="0"/>
              <a:t>STEP 8: Generation of energy performance certificate (EPC) </a:t>
            </a:r>
          </a:p>
        </p:txBody>
      </p:sp>
      <p:pic>
        <p:nvPicPr>
          <p:cNvPr id="18" name="Grafik 8">
            <a:extLst>
              <a:ext uri="{FF2B5EF4-FFF2-40B4-BE49-F238E27FC236}">
                <a16:creationId xmlns:a16="http://schemas.microsoft.com/office/drawing/2014/main" id="{BDDE6DA5-4704-4959-B289-1B9562D7262F}"/>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1902612" y="1646467"/>
            <a:ext cx="4950950" cy="3959691"/>
          </a:xfrm>
          <a:prstGeom prst="rect">
            <a:avLst/>
          </a:prstGeom>
          <a:noFill/>
        </p:spPr>
      </p:pic>
      <p:sp>
        <p:nvSpPr>
          <p:cNvPr id="20" name="TextBox 19">
            <a:extLst>
              <a:ext uri="{FF2B5EF4-FFF2-40B4-BE49-F238E27FC236}">
                <a16:creationId xmlns:a16="http://schemas.microsoft.com/office/drawing/2014/main" id="{1E1E04A1-6E22-48A4-9145-C0B894043387}"/>
              </a:ext>
            </a:extLst>
          </p:cNvPr>
          <p:cNvSpPr txBox="1"/>
          <p:nvPr/>
        </p:nvSpPr>
        <p:spPr>
          <a:xfrm>
            <a:off x="7304919" y="1646467"/>
            <a:ext cx="2548261" cy="338554"/>
          </a:xfrm>
          <a:prstGeom prst="rect">
            <a:avLst/>
          </a:prstGeom>
          <a:solidFill>
            <a:schemeClr val="bg1"/>
          </a:solidFill>
          <a:ln>
            <a:solidFill>
              <a:schemeClr val="tx1"/>
            </a:solidFill>
          </a:ln>
        </p:spPr>
        <p:txBody>
          <a:bodyPr wrap="square" rtlCol="0">
            <a:spAutoFit/>
          </a:bodyPr>
          <a:lstStyle/>
          <a:p>
            <a:r>
              <a:rPr lang="en-US" sz="1600" dirty="0"/>
              <a:t>* Calculation for EPC mode</a:t>
            </a:r>
          </a:p>
        </p:txBody>
      </p:sp>
      <p:sp>
        <p:nvSpPr>
          <p:cNvPr id="21" name="Rectangle 20">
            <a:extLst>
              <a:ext uri="{FF2B5EF4-FFF2-40B4-BE49-F238E27FC236}">
                <a16:creationId xmlns:a16="http://schemas.microsoft.com/office/drawing/2014/main" id="{4A8AA12F-BFD2-42C9-94F4-E76E7B9BA09D}"/>
              </a:ext>
            </a:extLst>
          </p:cNvPr>
          <p:cNvSpPr/>
          <p:nvPr/>
        </p:nvSpPr>
        <p:spPr>
          <a:xfrm>
            <a:off x="3379898" y="1815744"/>
            <a:ext cx="473011" cy="48357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926198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hlinkClick r:id="rId2" action="ppaction://hlinkfile"/>
              </a:rPr>
              <a:t>PRIMER – STARA ZGRADA OPSTINE TIVAT</a:t>
            </a:r>
            <a:endParaRPr lang="en-US" dirty="0"/>
          </a:p>
          <a:p>
            <a:r>
              <a:rPr lang="en-US" dirty="0"/>
              <a:t>MEEC – PRIMER ZGRADA FAKULTETA</a:t>
            </a:r>
          </a:p>
        </p:txBody>
      </p:sp>
    </p:spTree>
    <p:extLst>
      <p:ext uri="{BB962C8B-B14F-4D97-AF65-F5344CB8AC3E}">
        <p14:creationId xmlns:p14="http://schemas.microsoft.com/office/powerpoint/2010/main" val="2429917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838200" y="946623"/>
            <a:ext cx="10515600" cy="744065"/>
          </a:xfrm>
        </p:spPr>
        <p:txBody>
          <a:bodyPr/>
          <a:lstStyle/>
          <a:p>
            <a:r>
              <a:rPr lang="en-US" b="1" dirty="0"/>
              <a:t>Phases of the detailed energy audit</a:t>
            </a:r>
          </a:p>
        </p:txBody>
      </p:sp>
      <p:sp>
        <p:nvSpPr>
          <p:cNvPr id="13" name="Content Placeholder 12"/>
          <p:cNvSpPr>
            <a:spLocks noGrp="1"/>
          </p:cNvSpPr>
          <p:nvPr>
            <p:ph idx="1"/>
          </p:nvPr>
        </p:nvSpPr>
        <p:spPr>
          <a:xfrm>
            <a:off x="838200" y="1825625"/>
            <a:ext cx="10515600" cy="3802070"/>
          </a:xfrm>
        </p:spPr>
        <p:txBody>
          <a:bodyPr/>
          <a:lstStyle/>
          <a:p>
            <a:pPr marL="0" indent="0">
              <a:buNone/>
            </a:pPr>
            <a:r>
              <a:rPr lang="en-US" dirty="0"/>
              <a:t>An energy audit can begin after signing a contract with the energy audit client, defining, among other things, the goal and scope of the audit. </a:t>
            </a:r>
          </a:p>
          <a:p>
            <a:pPr marL="0" indent="0">
              <a:buNone/>
            </a:pPr>
            <a:r>
              <a:rPr lang="en-US" dirty="0"/>
              <a:t>All the activities related to energy audit can be divided into three phases:</a:t>
            </a:r>
          </a:p>
          <a:p>
            <a:r>
              <a:rPr lang="en-US" dirty="0"/>
              <a:t>Phase 1: Activities </a:t>
            </a:r>
            <a:r>
              <a:rPr lang="en-US" b="1" i="1" dirty="0">
                <a:solidFill>
                  <a:srgbClr val="FF0000"/>
                </a:solidFill>
              </a:rPr>
              <a:t>before</a:t>
            </a:r>
            <a:r>
              <a:rPr lang="en-US" dirty="0">
                <a:solidFill>
                  <a:srgbClr val="FF0000"/>
                </a:solidFill>
              </a:rPr>
              <a:t> </a:t>
            </a:r>
            <a:r>
              <a:rPr lang="en-US" dirty="0"/>
              <a:t>the site visit</a:t>
            </a:r>
          </a:p>
          <a:p>
            <a:r>
              <a:rPr lang="en-US" dirty="0"/>
              <a:t>Phase 2: Activities </a:t>
            </a:r>
            <a:r>
              <a:rPr lang="en-US" b="1" i="1" dirty="0">
                <a:solidFill>
                  <a:srgbClr val="FF0000"/>
                </a:solidFill>
              </a:rPr>
              <a:t>during</a:t>
            </a:r>
            <a:r>
              <a:rPr lang="en-US" dirty="0">
                <a:solidFill>
                  <a:srgbClr val="FF0000"/>
                </a:solidFill>
              </a:rPr>
              <a:t> </a:t>
            </a:r>
            <a:r>
              <a:rPr lang="en-US" dirty="0"/>
              <a:t>the site visit</a:t>
            </a:r>
          </a:p>
          <a:p>
            <a:r>
              <a:rPr lang="en-US" dirty="0"/>
              <a:t>Phase 2: Activities </a:t>
            </a:r>
            <a:r>
              <a:rPr lang="en-US" b="1" i="1" dirty="0">
                <a:solidFill>
                  <a:srgbClr val="FF0000"/>
                </a:solidFill>
              </a:rPr>
              <a:t>after</a:t>
            </a:r>
            <a:r>
              <a:rPr lang="en-US" dirty="0">
                <a:solidFill>
                  <a:srgbClr val="FF0000"/>
                </a:solidFill>
              </a:rPr>
              <a:t> </a:t>
            </a:r>
            <a:r>
              <a:rPr lang="en-US" dirty="0"/>
              <a:t>the site visit</a:t>
            </a:r>
          </a:p>
          <a:p>
            <a:endParaRPr lang="en-US" dirty="0"/>
          </a:p>
        </p:txBody>
      </p:sp>
      <p:pic>
        <p:nvPicPr>
          <p:cNvPr id="4" name="Picture 3" descr="C:\Users\acarcani\Desktop\REEHUB +\Communication template - logo\REEHUB PLUS\LOGO_INTERREG_REEHUB PLUS-200.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750" y="38101"/>
            <a:ext cx="2657475" cy="828094"/>
          </a:xfrm>
          <a:prstGeom prst="rect">
            <a:avLst/>
          </a:prstGeom>
          <a:noFill/>
          <a:ln w="9525">
            <a:noFill/>
            <a:miter lim="800000"/>
            <a:headEnd/>
            <a:tailEnd/>
          </a:ln>
        </p:spPr>
      </p:pic>
      <p:cxnSp>
        <p:nvCxnSpPr>
          <p:cNvPr id="5" name="Connettore diritto 12">
            <a:extLst>
              <a:ext uri="{FF2B5EF4-FFF2-40B4-BE49-F238E27FC236}">
                <a16:creationId xmlns:a16="http://schemas.microsoft.com/office/drawing/2014/main" id="{C62DD1AD-4ADF-4478-B718-88234D297F33}"/>
              </a:ext>
            </a:extLst>
          </p:cNvPr>
          <p:cNvCxnSpPr>
            <a:cxnSpLocks/>
          </p:cNvCxnSpPr>
          <p:nvPr/>
        </p:nvCxnSpPr>
        <p:spPr>
          <a:xfrm>
            <a:off x="178700" y="824284"/>
            <a:ext cx="11844000" cy="360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4" descr="C:\Users\acarcani\Desktop\REEHUB +\LOGO PROJECT PARTNERS LEAD PARTNER REEHUB PLUS\Lead Partner Logo\LOGO BIRD.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15498" y="5943600"/>
            <a:ext cx="762000" cy="762000"/>
          </a:xfrm>
          <a:prstGeom prst="rect">
            <a:avLst/>
          </a:prstGeom>
          <a:noFill/>
        </p:spPr>
      </p:pic>
      <p:pic>
        <p:nvPicPr>
          <p:cNvPr id="7" name="Picture 5" descr="C:\Users\acarcani\Desktop\REEHUB +\LOGO PROJECT PARTNERS LEAD PARTNER REEHUB PLUS\Project Partners Logo\LOGO MI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05200" y="5957212"/>
            <a:ext cx="939800" cy="735687"/>
          </a:xfrm>
          <a:prstGeom prst="rect">
            <a:avLst/>
          </a:prstGeom>
          <a:noFill/>
        </p:spPr>
      </p:pic>
      <p:pic>
        <p:nvPicPr>
          <p:cNvPr id="8" name="Picture 6" descr="C:\Users\acarcani\Desktop\REEHUB +\LOGO PROJECT PARTNERS LEAD PARTNER REEHUB PLUS\Project Partners Logo\LOGO DITNE.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29263" y="6089873"/>
            <a:ext cx="1519237" cy="564927"/>
          </a:xfrm>
          <a:prstGeom prst="rect">
            <a:avLst/>
          </a:prstGeom>
          <a:noFill/>
        </p:spPr>
      </p:pic>
      <p:pic>
        <p:nvPicPr>
          <p:cNvPr id="9" name="Picture 7" descr="C:\Users\acarcani\Desktop\REEHUB +\LOGO PROJECT PARTNERS LEAD PARTNER REEHUB PLUS\Project Partners Logo\LOGO COMUNE DI AGNONE.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150475" y="5958433"/>
            <a:ext cx="517525" cy="764947"/>
          </a:xfrm>
          <a:prstGeom prst="rect">
            <a:avLst/>
          </a:prstGeom>
          <a:noFill/>
        </p:spPr>
      </p:pic>
      <p:pic>
        <p:nvPicPr>
          <p:cNvPr id="10" name="Picture 8" descr="C:\Users\acarcani\Desktop\REEHUB +\LOGO PROJECT PARTNERS LEAD PARTNER REEHUB PLUS\Project Partners Logo\LOGO UCG.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222934" y="5956300"/>
            <a:ext cx="712232" cy="711200"/>
          </a:xfrm>
          <a:prstGeom prst="rect">
            <a:avLst/>
          </a:prstGeom>
          <a:noFill/>
        </p:spPr>
      </p:pic>
      <p:cxnSp>
        <p:nvCxnSpPr>
          <p:cNvPr id="11" name="Connettore diritto 12">
            <a:extLst>
              <a:ext uri="{FF2B5EF4-FFF2-40B4-BE49-F238E27FC236}">
                <a16:creationId xmlns:a16="http://schemas.microsoft.com/office/drawing/2014/main" id="{C62DD1AD-4ADF-4478-B718-88234D297F33}"/>
              </a:ext>
            </a:extLst>
          </p:cNvPr>
          <p:cNvCxnSpPr>
            <a:cxnSpLocks/>
          </p:cNvCxnSpPr>
          <p:nvPr/>
        </p:nvCxnSpPr>
        <p:spPr>
          <a:xfrm>
            <a:off x="153300" y="5840784"/>
            <a:ext cx="11844000" cy="36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93103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Eurostile LT Std Bold"/>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7080</TotalTime>
  <Words>5205</Words>
  <Application>Microsoft Office PowerPoint</Application>
  <PresentationFormat>Widescreen</PresentationFormat>
  <Paragraphs>468</Paragraphs>
  <Slides>84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84</vt:i4>
      </vt:variant>
    </vt:vector>
  </HeadingPairs>
  <TitlesOfParts>
    <vt:vector size="89" baseType="lpstr">
      <vt:lpstr>Arial</vt:lpstr>
      <vt:lpstr>Calibri</vt:lpstr>
      <vt:lpstr>Eurostile LT Std Bold</vt:lpstr>
      <vt:lpstr>Wingdings</vt:lpstr>
      <vt:lpstr>Office Theme</vt:lpstr>
      <vt:lpstr>PowerPoint Presentation</vt:lpstr>
      <vt:lpstr>PowerPoint Presentation</vt:lpstr>
      <vt:lpstr>Lessons </vt:lpstr>
      <vt:lpstr>About Energy Audits</vt:lpstr>
      <vt:lpstr>PowerPoint Presentation</vt:lpstr>
      <vt:lpstr>PowerPoint Presentation</vt:lpstr>
      <vt:lpstr>Types of energy audits </vt:lpstr>
      <vt:lpstr>PowerPoint Presentation</vt:lpstr>
      <vt:lpstr>Phases of the detailed energy audit</vt:lpstr>
      <vt:lpstr>Phase 1: Activities before the site visit</vt:lpstr>
      <vt:lpstr>PowerPoint Presentation</vt:lpstr>
      <vt:lpstr>PowerPoint Presentation</vt:lpstr>
      <vt:lpstr>PowerPoint Presentation</vt:lpstr>
      <vt:lpstr>PowerPoint Presentation</vt:lpstr>
      <vt:lpstr>Phase 2: Activities during the site visit</vt:lpstr>
      <vt:lpstr>PowerPoint Presentation</vt:lpstr>
      <vt:lpstr>External walls</vt:lpstr>
      <vt:lpstr>Roof </vt:lpstr>
      <vt:lpstr>Windows and doors</vt:lpstr>
      <vt:lpstr>Floor </vt:lpstr>
      <vt:lpstr>Heating system</vt:lpstr>
      <vt:lpstr>Heating system</vt:lpstr>
      <vt:lpstr>Heating system</vt:lpstr>
      <vt:lpstr>Heating system</vt:lpstr>
      <vt:lpstr>Heating system</vt:lpstr>
      <vt:lpstr>Heating system</vt:lpstr>
      <vt:lpstr>Ventilation system (heating)</vt:lpstr>
      <vt:lpstr>Ventilation system (heating)</vt:lpstr>
      <vt:lpstr>Ventilation system (heating)</vt:lpstr>
      <vt:lpstr>Ventilation system (heating)</vt:lpstr>
      <vt:lpstr>Cooling/air conditioning system</vt:lpstr>
      <vt:lpstr>Local cooling system</vt:lpstr>
      <vt:lpstr>Central cooling system</vt:lpstr>
      <vt:lpstr>Central cooling system</vt:lpstr>
      <vt:lpstr>Central cooling system</vt:lpstr>
      <vt:lpstr>Central cooling system</vt:lpstr>
      <vt:lpstr>Central cooling system</vt:lpstr>
      <vt:lpstr>System for domestic hot water (DHW) preparation</vt:lpstr>
      <vt:lpstr>Decentralized DHW preparation</vt:lpstr>
      <vt:lpstr>Central DHW preparation </vt:lpstr>
      <vt:lpstr>An electric power system and consumption measuring </vt:lpstr>
      <vt:lpstr>An electric power system and consumption measuring </vt:lpstr>
      <vt:lpstr>Lighting system (indoor and outdoor)</vt:lpstr>
      <vt:lpstr>System of other electric appliances</vt:lpstr>
      <vt:lpstr>Drinking and domestic water supply system</vt:lpstr>
      <vt:lpstr>Specific subsystem: Compressed air system</vt:lpstr>
      <vt:lpstr>Step 6 Carrying out the necessary measurements</vt:lpstr>
      <vt:lpstr>Step 6 Carrying out the necessary measurements</vt:lpstr>
      <vt:lpstr>Phase 4: Activities after the site visit</vt:lpstr>
      <vt:lpstr>PowerPoint Presentation</vt:lpstr>
      <vt:lpstr>Step 7 Analysis of the collected data</vt:lpstr>
      <vt:lpstr>EE Measures: Building’s envelope</vt:lpstr>
      <vt:lpstr>example: Thermal insulation of external wall or a wall adjacent to an unheated space</vt:lpstr>
      <vt:lpstr>PowerPoint Presentation</vt:lpstr>
      <vt:lpstr>PowerPoint Presentation</vt:lpstr>
      <vt:lpstr>PowerPoint Presentation</vt:lpstr>
      <vt:lpstr>PowerPoint Presentation</vt:lpstr>
      <vt:lpstr>EE Measures: Building’s envelope</vt:lpstr>
      <vt:lpstr>EE Measures: Building’s envelope</vt:lpstr>
      <vt:lpstr>EE Measures: Building’s envelope</vt:lpstr>
      <vt:lpstr>EE Measures: Heating systems</vt:lpstr>
      <vt:lpstr>Energy performance calculation</vt:lpstr>
      <vt:lpstr>PowerPoint Presentation</vt:lpstr>
      <vt:lpstr>Methodology for calculation of energy performance of buildings  </vt:lpstr>
      <vt:lpstr>Software MEEC (Montenegrin Energy Efficiency Certification) </vt:lpstr>
      <vt:lpstr>MEEC: Main concepts </vt:lpstr>
      <vt:lpstr>MEEC: User interface</vt:lpstr>
      <vt:lpstr>MEEC: Menu structure</vt:lpstr>
      <vt:lpstr>STEP 1: Definition of project data, energy auditors, etc. </vt:lpstr>
      <vt:lpstr>STEP 2: Definition of building data (1) </vt:lpstr>
      <vt:lpstr>STEP 2: Definition of building data (2) </vt:lpstr>
      <vt:lpstr>STEP 2: Definition of building data (3) </vt:lpstr>
      <vt:lpstr>STEP 3: Definition of building zones (in case of multi-zone approach) (1)  </vt:lpstr>
      <vt:lpstr>STEP 3: Definition of building zones (in case of multi-zone approach) (2)  </vt:lpstr>
      <vt:lpstr>STEP 4: Definition of building envelope elements (1)</vt:lpstr>
      <vt:lpstr>STEP 4: Definition of building envelope elements (2)</vt:lpstr>
      <vt:lpstr>STEP 4: Definition of building envelope elements (3)</vt:lpstr>
      <vt:lpstr>STEP 5: Definition of technical systems in building (1)</vt:lpstr>
      <vt:lpstr>STEP 5: Definition of technical systems in building (2)</vt:lpstr>
      <vt:lpstr>STEP 5: Definition of technical systems in building (3)</vt:lpstr>
      <vt:lpstr>STEP 6: Display of the results</vt:lpstr>
      <vt:lpstr>STEP 7: Definition of measures to improve energy efficiency of the building</vt:lpstr>
      <vt:lpstr>STEP 8: Generation of energy performance certificate (EPC) </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Jonila Prifti</dc:creator>
  <cp:lastModifiedBy>Ajda Carcani</cp:lastModifiedBy>
  <cp:revision>749</cp:revision>
  <cp:lastPrinted>2021-10-20T16:08:13Z</cp:lastPrinted>
  <dcterms:created xsi:type="dcterms:W3CDTF">2018-04-30T08:06:30Z</dcterms:created>
  <dcterms:modified xsi:type="dcterms:W3CDTF">2023-12-15T10:06:08Z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1716187</vt:lpwstr>
  </property>
  <property fmtid="{D5CDD505-2E9C-101B-9397-08002B2CF9AE}" name="NXPowerLiteSettings" pid="3">
    <vt:lpwstr>F7000400038000</vt:lpwstr>
  </property>
  <property fmtid="{D5CDD505-2E9C-101B-9397-08002B2CF9AE}" name="NXPowerLiteVersion" pid="4">
    <vt:lpwstr>S10.0.0</vt:lpwstr>
  </property>
</Properties>
</file>