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3B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6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70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B5D6A-D3D8-4E0A-B9CF-E6DCCFA57AA6}" type="datetimeFigureOut">
              <a:rPr lang="en-US" smtClean="0"/>
              <a:pPr/>
              <a:t>31-Oct-21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5D0EE-F3AB-4CF2-9FC5-A0B7EFFB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31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5D0EE-F3AB-4CF2-9FC5-A0B7EFFBE6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63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9BB7-6DB7-4066-AA70-05CD67B237F9}" type="datetimeFigureOut">
              <a:rPr lang="en-US" smtClean="0"/>
              <a:pPr/>
              <a:t>31-Oct-21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29C8-75B9-4965-BC34-663E6EEA5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58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7000">
        <p:fade/>
      </p:transition>
    </mc:Choice>
    <mc:Fallback>
      <p:transition spd="med" advClick="0" advTm="7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9BB7-6DB7-4066-AA70-05CD67B237F9}" type="datetimeFigureOut">
              <a:rPr lang="en-US" smtClean="0"/>
              <a:pPr/>
              <a:t>31-Oct-21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29C8-75B9-4965-BC34-663E6EEA5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06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7000">
        <p:fade/>
      </p:transition>
    </mc:Choice>
    <mc:Fallback>
      <p:transition spd="med" advClick="0" advTm="7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9BB7-6DB7-4066-AA70-05CD67B237F9}" type="datetimeFigureOut">
              <a:rPr lang="en-US" smtClean="0"/>
              <a:pPr/>
              <a:t>31-Oct-21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29C8-75B9-4965-BC34-663E6EEA5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08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7000">
        <p:fade/>
      </p:transition>
    </mc:Choice>
    <mc:Fallback>
      <p:transition spd="med" advClick="0" advTm="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9BB7-6DB7-4066-AA70-05CD67B237F9}" type="datetimeFigureOut">
              <a:rPr lang="en-US" smtClean="0"/>
              <a:pPr/>
              <a:t>31-Oct-21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29C8-75B9-4965-BC34-663E6EEA5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94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7000">
        <p:fade/>
      </p:transition>
    </mc:Choice>
    <mc:Fallback>
      <p:transition spd="med" advClick="0" advTm="7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9BB7-6DB7-4066-AA70-05CD67B237F9}" type="datetimeFigureOut">
              <a:rPr lang="en-US" smtClean="0"/>
              <a:pPr/>
              <a:t>31-Oct-21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29C8-75B9-4965-BC34-663E6EEA5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72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7000">
        <p:fade/>
      </p:transition>
    </mc:Choice>
    <mc:Fallback>
      <p:transition spd="med" advClick="0" advTm="7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9BB7-6DB7-4066-AA70-05CD67B237F9}" type="datetimeFigureOut">
              <a:rPr lang="en-US" smtClean="0"/>
              <a:pPr/>
              <a:t>31-Oct-21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29C8-75B9-4965-BC34-663E6EEA5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3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7000">
        <p:fade/>
      </p:transition>
    </mc:Choice>
    <mc:Fallback>
      <p:transition spd="med" advClick="0" advTm="7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9BB7-6DB7-4066-AA70-05CD67B237F9}" type="datetimeFigureOut">
              <a:rPr lang="en-US" smtClean="0"/>
              <a:pPr/>
              <a:t>31-Oct-21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29C8-75B9-4965-BC34-663E6EEA5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05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7000">
        <p:fade/>
      </p:transition>
    </mc:Choice>
    <mc:Fallback>
      <p:transition spd="med" advClick="0" advTm="7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9BB7-6DB7-4066-AA70-05CD67B237F9}" type="datetimeFigureOut">
              <a:rPr lang="en-US" smtClean="0"/>
              <a:pPr/>
              <a:t>31-Oct-21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29C8-75B9-4965-BC34-663E6EEA5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20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7000">
        <p:fade/>
      </p:transition>
    </mc:Choice>
    <mc:Fallback>
      <p:transition spd="med" advClick="0" advTm="7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9BB7-6DB7-4066-AA70-05CD67B237F9}" type="datetimeFigureOut">
              <a:rPr lang="en-US" smtClean="0"/>
              <a:pPr/>
              <a:t>31-Oct-21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29C8-75B9-4965-BC34-663E6EEA5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78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7000">
        <p:fade/>
      </p:transition>
    </mc:Choice>
    <mc:Fallback>
      <p:transition spd="med" advClick="0" advTm="7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9BB7-6DB7-4066-AA70-05CD67B237F9}" type="datetimeFigureOut">
              <a:rPr lang="en-US" smtClean="0"/>
              <a:pPr/>
              <a:t>31-Oct-21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29C8-75B9-4965-BC34-663E6EEA5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34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7000">
        <p:fade/>
      </p:transition>
    </mc:Choice>
    <mc:Fallback>
      <p:transition spd="med" advClick="0" advTm="7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9BB7-6DB7-4066-AA70-05CD67B237F9}" type="datetimeFigureOut">
              <a:rPr lang="en-US" smtClean="0"/>
              <a:pPr/>
              <a:t>31-Oct-21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29C8-75B9-4965-BC34-663E6EEA5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92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7000">
        <p:fade/>
      </p:transition>
    </mc:Choice>
    <mc:Fallback>
      <p:transition spd="med" advClick="0" advTm="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89BB7-6DB7-4066-AA70-05CD67B237F9}" type="datetimeFigureOut">
              <a:rPr lang="en-US" smtClean="0"/>
              <a:pPr/>
              <a:t>31-Oct-21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B29C8-75B9-4965-BC34-663E6EEA5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2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 advClick="0" advTm="7000">
        <p:fade/>
      </p:transition>
    </mc:Choice>
    <mc:Fallback>
      <p:transition spd="med" advClick="0" advTm="7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C:\Users\acarcani\Desktop\REEHUB +\Communication template - logo\REEHUB PLUS\LOGO_INTERREG_REEHUB PLUS-20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38101"/>
            <a:ext cx="2657475" cy="82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xmlns="" id="{F95FB338-6E22-4F66-AA31-029585A141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222028"/>
              </p:ext>
            </p:extLst>
          </p:nvPr>
        </p:nvGraphicFramePr>
        <p:xfrm>
          <a:off x="850900" y="2550957"/>
          <a:ext cx="10375899" cy="736092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0375899">
                  <a:extLst>
                    <a:ext uri="{9D8B030D-6E8A-4147-A177-3AD203B41FA5}">
                      <a16:colId xmlns:a16="http://schemas.microsoft.com/office/drawing/2014/main" xmlns="" val="42102648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50" dirty="0">
                          <a:effectLst/>
                        </a:rPr>
                        <a:t> </a:t>
                      </a:r>
                      <a:endParaRPr lang="it-IT" sz="1100" kern="1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50" dirty="0">
                          <a:effectLst/>
                        </a:rPr>
                        <a:t>REEHUB Plus</a:t>
                      </a:r>
                      <a:r>
                        <a:rPr lang="en-US" sz="2200" b="1" kern="150" baseline="0" dirty="0">
                          <a:effectLst/>
                        </a:rPr>
                        <a:t> </a:t>
                      </a:r>
                      <a:r>
                        <a:rPr lang="en-US" sz="2200" b="1" kern="150" dirty="0">
                          <a:effectLst/>
                        </a:rPr>
                        <a:t>Project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kern="150" dirty="0">
                          <a:effectLst/>
                        </a:rPr>
                        <a:t> </a:t>
                      </a:r>
                      <a:endParaRPr lang="it-IT" sz="1100" kern="15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F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6703522"/>
                  </a:ext>
                </a:extLst>
              </a:tr>
            </a:tbl>
          </a:graphicData>
        </a:graphic>
      </p:graphicFrame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xmlns="" id="{C62DD1AD-4ADF-4478-B718-88234D297F33}"/>
              </a:ext>
            </a:extLst>
          </p:cNvPr>
          <p:cNvCxnSpPr>
            <a:cxnSpLocks/>
          </p:cNvCxnSpPr>
          <p:nvPr/>
        </p:nvCxnSpPr>
        <p:spPr>
          <a:xfrm>
            <a:off x="178700" y="824284"/>
            <a:ext cx="11844000" cy="3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>
            <a:extLst>
              <a:ext uri="{FF2B5EF4-FFF2-40B4-BE49-F238E27FC236}">
                <a16:creationId xmlns:a16="http://schemas.microsoft.com/office/drawing/2014/main" xmlns="" id="{850242E4-B710-45B9-A11A-147CBE8A77C8}"/>
              </a:ext>
            </a:extLst>
          </p:cNvPr>
          <p:cNvSpPr/>
          <p:nvPr/>
        </p:nvSpPr>
        <p:spPr>
          <a:xfrm>
            <a:off x="850900" y="4111091"/>
            <a:ext cx="10251373" cy="13665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it-IT" sz="2400" b="1" i="1" kern="150" dirty="0" smtClean="0">
                <a:latin typeface="Calibri" panose="020F0502020204030204" pitchFamily="34" charset="0"/>
                <a:ea typeface="SimSun" panose="02010600030101010101" pitchFamily="2" charset="-122"/>
                <a:cs typeface="F"/>
              </a:rPr>
              <a:t/>
            </a:r>
            <a:br>
              <a:rPr lang="it-IT" sz="2400" b="1" i="1" kern="150" dirty="0" smtClean="0">
                <a:latin typeface="Calibri" panose="020F0502020204030204" pitchFamily="34" charset="0"/>
                <a:ea typeface="SimSun" panose="02010600030101010101" pitchFamily="2" charset="-122"/>
                <a:cs typeface="F"/>
              </a:rPr>
            </a:br>
            <a:r>
              <a:rPr lang="it-IT" sz="2400" b="1" i="1" kern="150" dirty="0" smtClean="0">
                <a:latin typeface="Calibri" panose="020F0502020204030204" pitchFamily="34" charset="0"/>
                <a:ea typeface="SimSun" panose="02010600030101010101" pitchFamily="2" charset="-122"/>
                <a:cs typeface="F"/>
              </a:rPr>
              <a:t>Biljana Gligoric, </a:t>
            </a:r>
            <a:r>
              <a:rPr lang="it-IT" sz="2400" i="1" kern="150" dirty="0" smtClean="0">
                <a:latin typeface="Calibri" panose="020F0502020204030204" pitchFamily="34" charset="0"/>
                <a:ea typeface="SimSun" panose="02010600030101010101" pitchFamily="2" charset="-122"/>
                <a:cs typeface="F"/>
              </a:rPr>
              <a:t>architect, energy auditor </a:t>
            </a:r>
            <a:r>
              <a:rPr lang="it-IT" sz="2400" b="1" i="1" kern="150" dirty="0" smtClean="0">
                <a:latin typeface="Calibri" panose="020F0502020204030204" pitchFamily="34" charset="0"/>
                <a:ea typeface="SimSun" panose="02010600030101010101" pitchFamily="2" charset="-122"/>
                <a:cs typeface="F"/>
              </a:rPr>
              <a:t/>
            </a:r>
            <a:br>
              <a:rPr lang="it-IT" sz="2400" b="1" i="1" kern="150" dirty="0" smtClean="0">
                <a:latin typeface="Calibri" panose="020F0502020204030204" pitchFamily="34" charset="0"/>
                <a:ea typeface="SimSun" panose="02010600030101010101" pitchFamily="2" charset="-122"/>
                <a:cs typeface="F"/>
              </a:rPr>
            </a:br>
            <a:r>
              <a:rPr lang="it-IT" sz="2400" b="1" i="1" kern="150" dirty="0" smtClean="0">
                <a:latin typeface="Calibri" panose="020F0502020204030204" pitchFamily="34" charset="0"/>
                <a:ea typeface="SimSun" panose="02010600030101010101" pitchFamily="2" charset="-122"/>
                <a:cs typeface="F"/>
              </a:rPr>
              <a:t>Marija Vujadinovic</a:t>
            </a:r>
            <a:r>
              <a:rPr lang="it-IT" sz="2400" b="1" i="1" kern="150" dirty="0">
                <a:latin typeface="Calibri" panose="020F0502020204030204" pitchFamily="34" charset="0"/>
                <a:ea typeface="SimSun" panose="02010600030101010101" pitchFamily="2" charset="-122"/>
                <a:cs typeface="F"/>
              </a:rPr>
              <a:t>, </a:t>
            </a:r>
            <a:r>
              <a:rPr lang="it-IT" sz="2400" i="1" kern="150" dirty="0">
                <a:latin typeface="Calibri" panose="020F0502020204030204" pitchFamily="34" charset="0"/>
                <a:ea typeface="SimSun" panose="02010600030101010101" pitchFamily="2" charset="-122"/>
                <a:cs typeface="F"/>
              </a:rPr>
              <a:t>mechanical </a:t>
            </a:r>
            <a:r>
              <a:rPr lang="it-IT" sz="2400" i="1" kern="150" dirty="0" smtClean="0">
                <a:latin typeface="Calibri" panose="020F0502020204030204" pitchFamily="34" charset="0"/>
                <a:ea typeface="SimSun" panose="02010600030101010101" pitchFamily="2" charset="-122"/>
                <a:cs typeface="F"/>
              </a:rPr>
              <a:t>engineer, energy auditor</a:t>
            </a:r>
            <a:endParaRPr lang="it-IT" sz="2400" i="1" kern="150" dirty="0">
              <a:latin typeface="Calibri" panose="020F0502020204030204" pitchFamily="34" charset="0"/>
              <a:ea typeface="SimSun" panose="02010600030101010101" pitchFamily="2" charset="-122"/>
              <a:cs typeface="F"/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xmlns="" id="{F993B85B-3001-4237-AC75-5AF68835C496}"/>
              </a:ext>
            </a:extLst>
          </p:cNvPr>
          <p:cNvSpPr/>
          <p:nvPr/>
        </p:nvSpPr>
        <p:spPr>
          <a:xfrm>
            <a:off x="4638585" y="424158"/>
            <a:ext cx="2377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it-IT" b="1" dirty="0" smtClean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Training: Energy Audits</a:t>
            </a: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028" name="Picture 4" descr="C:\Users\acarcani\Desktop\REEHUB +\LOGO PROJECT PARTNERS LEAD PARTNER REEHUB PLUS\Lead Partner Logo\LOGO BIR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5498" y="5943600"/>
            <a:ext cx="762000" cy="762000"/>
          </a:xfrm>
          <a:prstGeom prst="rect">
            <a:avLst/>
          </a:prstGeom>
          <a:noFill/>
        </p:spPr>
      </p:pic>
      <p:pic>
        <p:nvPicPr>
          <p:cNvPr id="1029" name="Picture 5" descr="C:\Users\acarcani\Desktop\REEHUB +\LOGO PROJECT PARTNERS LEAD PARTNER REEHUB PLUS\Project Partners Logo\LOGO MI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5957212"/>
            <a:ext cx="939800" cy="735687"/>
          </a:xfrm>
          <a:prstGeom prst="rect">
            <a:avLst/>
          </a:prstGeom>
          <a:noFill/>
        </p:spPr>
      </p:pic>
      <p:pic>
        <p:nvPicPr>
          <p:cNvPr id="1030" name="Picture 6" descr="C:\Users\acarcani\Desktop\REEHUB +\LOGO PROJECT PARTNERS LEAD PARTNER REEHUB PLUS\Project Partners Logo\LOGO DITN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29263" y="6089873"/>
            <a:ext cx="1519237" cy="564927"/>
          </a:xfrm>
          <a:prstGeom prst="rect">
            <a:avLst/>
          </a:prstGeom>
          <a:noFill/>
        </p:spPr>
      </p:pic>
      <p:pic>
        <p:nvPicPr>
          <p:cNvPr id="1031" name="Picture 7" descr="C:\Users\acarcani\Desktop\REEHUB +\LOGO PROJECT PARTNERS LEAD PARTNER REEHUB PLUS\Project Partners Logo\LOGO COMUNE DI AGNON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150475" y="5958433"/>
            <a:ext cx="517525" cy="764947"/>
          </a:xfrm>
          <a:prstGeom prst="rect">
            <a:avLst/>
          </a:prstGeom>
          <a:noFill/>
        </p:spPr>
      </p:pic>
      <p:pic>
        <p:nvPicPr>
          <p:cNvPr id="1032" name="Picture 8" descr="C:\Users\acarcani\Desktop\REEHUB +\LOGO PROJECT PARTNERS LEAD PARTNER REEHUB PLUS\Project Partners Logo\LOGO UC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22934" y="5956300"/>
            <a:ext cx="712232" cy="711200"/>
          </a:xfrm>
          <a:prstGeom prst="rect">
            <a:avLst/>
          </a:prstGeom>
          <a:noFill/>
        </p:spPr>
      </p:pic>
      <p:cxnSp>
        <p:nvCxnSpPr>
          <p:cNvPr id="24" name="Connettore diritto 12">
            <a:extLst>
              <a:ext uri="{FF2B5EF4-FFF2-40B4-BE49-F238E27FC236}">
                <a16:creationId xmlns:a16="http://schemas.microsoft.com/office/drawing/2014/main" xmlns="" id="{C62DD1AD-4ADF-4478-B718-88234D297F33}"/>
              </a:ext>
            </a:extLst>
          </p:cNvPr>
          <p:cNvCxnSpPr>
            <a:cxnSpLocks/>
          </p:cNvCxnSpPr>
          <p:nvPr/>
        </p:nvCxnSpPr>
        <p:spPr>
          <a:xfrm>
            <a:off x="153300" y="5840784"/>
            <a:ext cx="11844000" cy="3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055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7000">
        <p:fade/>
      </p:transition>
    </mc:Choice>
    <mc:Fallback>
      <p:transition spd="med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04602" y="1011504"/>
            <a:ext cx="7914010" cy="46161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Biljana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Gligori</a:t>
            </a:r>
            <a:r>
              <a:rPr lang="sr-Latn-M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ć</a:t>
            </a:r>
            <a:r>
              <a:rPr lang="en-US" sz="2400" dirty="0" smtClean="0"/>
              <a:t>, architect, energy auditor since 2009</a:t>
            </a:r>
          </a:p>
          <a:p>
            <a:pPr marL="0" lvl="0" indent="0">
              <a:buNone/>
            </a:pPr>
            <a:r>
              <a:rPr lang="en-US" sz="2400" dirty="0" smtClean="0"/>
              <a:t>Member </a:t>
            </a:r>
            <a:r>
              <a:rPr lang="en-US" sz="2400" dirty="0"/>
              <a:t>of the </a:t>
            </a:r>
            <a:r>
              <a:rPr lang="en-US" sz="2400" b="1" dirty="0"/>
              <a:t>Energy Efficiency Board </a:t>
            </a:r>
            <a:r>
              <a:rPr lang="en-US" sz="2400" dirty="0"/>
              <a:t>with the Chamber of Commerce of Montenegro, Vice President (2009)</a:t>
            </a:r>
          </a:p>
          <a:p>
            <a:pPr marL="0" lvl="0" indent="0">
              <a:buNone/>
            </a:pPr>
            <a:r>
              <a:rPr lang="en-US" sz="2400" dirty="0" smtClean="0"/>
              <a:t>Member </a:t>
            </a:r>
            <a:r>
              <a:rPr lang="en-US" sz="2400" dirty="0"/>
              <a:t>of the </a:t>
            </a:r>
            <a:r>
              <a:rPr lang="en-US" sz="2400" b="1" dirty="0"/>
              <a:t>National Council for Sustainable Development</a:t>
            </a:r>
            <a:r>
              <a:rPr lang="en-US" sz="2400" dirty="0"/>
              <a:t>, with the Government of Montenegro, since 2006 until 2012 (2 mandates)</a:t>
            </a:r>
          </a:p>
          <a:p>
            <a:pPr marL="0" lvl="0" indent="0">
              <a:buNone/>
            </a:pPr>
            <a:r>
              <a:rPr lang="en-US" sz="2400" dirty="0"/>
              <a:t>Member of expert team for development </a:t>
            </a:r>
            <a:r>
              <a:rPr lang="en-US" sz="2400" b="1" dirty="0"/>
              <a:t>Montenegrin National Strategy for sustainable development until 2030</a:t>
            </a:r>
            <a:r>
              <a:rPr lang="en-US" sz="2400" dirty="0"/>
              <a:t>, </a:t>
            </a:r>
            <a:r>
              <a:rPr lang="en-US" sz="2400" dirty="0" smtClean="0"/>
              <a:t>2016</a:t>
            </a:r>
          </a:p>
          <a:p>
            <a:pPr marL="0" lvl="0" indent="0">
              <a:buNone/>
            </a:pPr>
            <a:r>
              <a:rPr lang="en-US" sz="2400" dirty="0" smtClean="0"/>
              <a:t>Co-Writing </a:t>
            </a:r>
            <a:r>
              <a:rPr lang="en-US" sz="2400" dirty="0"/>
              <a:t>and design of </a:t>
            </a:r>
            <a:r>
              <a:rPr lang="en-US" sz="2400" b="1" dirty="0"/>
              <a:t>Manuel for Energy audits in Montenegro</a:t>
            </a:r>
            <a:r>
              <a:rPr lang="en-US" sz="2400" dirty="0"/>
              <a:t> /with </a:t>
            </a:r>
            <a:r>
              <a:rPr lang="en-US" sz="2400" dirty="0" err="1"/>
              <a:t>Marija</a:t>
            </a:r>
            <a:r>
              <a:rPr lang="en-US" sz="2400" dirty="0"/>
              <a:t> </a:t>
            </a:r>
            <a:r>
              <a:rPr lang="en-US" sz="2400" dirty="0" err="1"/>
              <a:t>Vujadinovic</a:t>
            </a:r>
            <a:r>
              <a:rPr lang="en-US" sz="2400" dirty="0"/>
              <a:t>, </a:t>
            </a:r>
            <a:r>
              <a:rPr lang="en-US" sz="2400" dirty="0" err="1"/>
              <a:t>Kulinovic</a:t>
            </a:r>
            <a:r>
              <a:rPr lang="en-US" sz="2400" dirty="0"/>
              <a:t>/; 1/2012-12/2012, Client: Deutsche </a:t>
            </a:r>
            <a:r>
              <a:rPr lang="en-US" sz="2400" dirty="0" err="1"/>
              <a:t>Gesellschaft</a:t>
            </a:r>
            <a:r>
              <a:rPr lang="en-US" sz="2400" dirty="0"/>
              <a:t> </a:t>
            </a:r>
            <a:r>
              <a:rPr lang="en-US" sz="2400" dirty="0" err="1"/>
              <a:t>für</a:t>
            </a:r>
            <a:r>
              <a:rPr lang="en-US" sz="2400" dirty="0"/>
              <a:t> </a:t>
            </a:r>
            <a:r>
              <a:rPr lang="en-US" sz="2400" dirty="0" err="1"/>
              <a:t>Internationale</a:t>
            </a:r>
            <a:r>
              <a:rPr lang="en-US" sz="2400" dirty="0"/>
              <a:t> </a:t>
            </a:r>
            <a:r>
              <a:rPr lang="en-US" sz="2400" dirty="0" err="1"/>
              <a:t>Zusammenarbeit</a:t>
            </a:r>
            <a:r>
              <a:rPr lang="en-US" sz="2400" dirty="0"/>
              <a:t>(GIZ) GmbH</a:t>
            </a:r>
            <a:r>
              <a:rPr lang="en-US" sz="2400" dirty="0" smtClean="0"/>
              <a:t>;</a:t>
            </a:r>
            <a:endParaRPr lang="en-US" sz="2400" dirty="0"/>
          </a:p>
        </p:txBody>
      </p:sp>
      <p:pic>
        <p:nvPicPr>
          <p:cNvPr id="4" name="Picture 3" descr="C:\Users\acarcani\Desktop\REEHUB +\Communication template - logo\REEHUB PLUS\LOGO_INTERREG_REEHUB PLUS-2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8101"/>
            <a:ext cx="2657475" cy="82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ttore diritto 12">
            <a:extLst>
              <a:ext uri="{FF2B5EF4-FFF2-40B4-BE49-F238E27FC236}">
                <a16:creationId xmlns:a16="http://schemas.microsoft.com/office/drawing/2014/main" xmlns="" id="{C62DD1AD-4ADF-4478-B718-88234D297F33}"/>
              </a:ext>
            </a:extLst>
          </p:cNvPr>
          <p:cNvCxnSpPr>
            <a:cxnSpLocks/>
          </p:cNvCxnSpPr>
          <p:nvPr/>
        </p:nvCxnSpPr>
        <p:spPr>
          <a:xfrm>
            <a:off x="178700" y="824284"/>
            <a:ext cx="11844000" cy="3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4" descr="C:\Users\acarcani\Desktop\REEHUB +\LOGO PROJECT PARTNERS LEAD PARTNER REEHUB PLUS\Lead Partner Logo\LOGO BIR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5498" y="5943600"/>
            <a:ext cx="762000" cy="762000"/>
          </a:xfrm>
          <a:prstGeom prst="rect">
            <a:avLst/>
          </a:prstGeom>
          <a:noFill/>
        </p:spPr>
      </p:pic>
      <p:pic>
        <p:nvPicPr>
          <p:cNvPr id="7" name="Picture 5" descr="C:\Users\acarcani\Desktop\REEHUB +\LOGO PROJECT PARTNERS LEAD PARTNER REEHUB PLUS\Project Partners Logo\LOGO M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5957212"/>
            <a:ext cx="939800" cy="735687"/>
          </a:xfrm>
          <a:prstGeom prst="rect">
            <a:avLst/>
          </a:prstGeom>
          <a:noFill/>
        </p:spPr>
      </p:pic>
      <p:pic>
        <p:nvPicPr>
          <p:cNvPr id="8" name="Picture 6" descr="C:\Users\acarcani\Desktop\REEHUB +\LOGO PROJECT PARTNERS LEAD PARTNER REEHUB PLUS\Project Partners Logo\LOGO DITN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29263" y="6089873"/>
            <a:ext cx="1519237" cy="564927"/>
          </a:xfrm>
          <a:prstGeom prst="rect">
            <a:avLst/>
          </a:prstGeom>
          <a:noFill/>
        </p:spPr>
      </p:pic>
      <p:pic>
        <p:nvPicPr>
          <p:cNvPr id="9" name="Picture 7" descr="C:\Users\acarcani\Desktop\REEHUB +\LOGO PROJECT PARTNERS LEAD PARTNER REEHUB PLUS\Project Partners Logo\LOGO COMUNE DI AGNON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150475" y="5958433"/>
            <a:ext cx="517525" cy="764947"/>
          </a:xfrm>
          <a:prstGeom prst="rect">
            <a:avLst/>
          </a:prstGeom>
          <a:noFill/>
        </p:spPr>
      </p:pic>
      <p:pic>
        <p:nvPicPr>
          <p:cNvPr id="10" name="Picture 8" descr="C:\Users\acarcani\Desktop\REEHUB +\LOGO PROJECT PARTNERS LEAD PARTNER REEHUB PLUS\Project Partners Logo\LOGO UC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22934" y="5956300"/>
            <a:ext cx="712232" cy="711200"/>
          </a:xfrm>
          <a:prstGeom prst="rect">
            <a:avLst/>
          </a:prstGeom>
          <a:noFill/>
        </p:spPr>
      </p:pic>
      <p:cxnSp>
        <p:nvCxnSpPr>
          <p:cNvPr id="11" name="Connettore diritto 12">
            <a:extLst>
              <a:ext uri="{FF2B5EF4-FFF2-40B4-BE49-F238E27FC236}">
                <a16:creationId xmlns:a16="http://schemas.microsoft.com/office/drawing/2014/main" xmlns="" id="{C62DD1AD-4ADF-4478-B718-88234D297F33}"/>
              </a:ext>
            </a:extLst>
          </p:cNvPr>
          <p:cNvCxnSpPr>
            <a:cxnSpLocks/>
          </p:cNvCxnSpPr>
          <p:nvPr/>
        </p:nvCxnSpPr>
        <p:spPr>
          <a:xfrm>
            <a:off x="153300" y="5840784"/>
            <a:ext cx="11844000" cy="3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 txBox="1">
            <a:spLocks/>
          </p:cNvSpPr>
          <p:nvPr/>
        </p:nvSpPr>
        <p:spPr>
          <a:xfrm>
            <a:off x="8502349" y="1018349"/>
            <a:ext cx="3334950" cy="4616191"/>
          </a:xfrm>
          <a:prstGeom prst="rect">
            <a:avLst/>
          </a:prstGeom>
          <a:solidFill>
            <a:srgbClr val="D6E3BC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/>
              <a:t>National/Local </a:t>
            </a:r>
            <a:r>
              <a:rPr lang="en-US" sz="2000" b="1" dirty="0"/>
              <a:t>energy expert</a:t>
            </a:r>
            <a:r>
              <a:rPr lang="en-US" sz="2000" dirty="0"/>
              <a:t> for support development of the </a:t>
            </a:r>
            <a:r>
              <a:rPr lang="en-US" sz="2000" b="1" dirty="0"/>
              <a:t>National energy software for building certification and energy audits (MEEC)</a:t>
            </a:r>
            <a:r>
              <a:rPr lang="en-US" sz="2000" dirty="0"/>
              <a:t>. Software is developed by </a:t>
            </a:r>
            <a:r>
              <a:rPr lang="en-US" sz="2000" b="1" dirty="0"/>
              <a:t>The </a:t>
            </a:r>
            <a:r>
              <a:rPr lang="en-US" sz="2000" b="1" dirty="0" err="1"/>
              <a:t>Fraunhofer</a:t>
            </a:r>
            <a:r>
              <a:rPr lang="en-US" sz="2000" dirty="0"/>
              <a:t> Society from Germany.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Preparation </a:t>
            </a:r>
            <a:r>
              <a:rPr lang="en-US" sz="2000" b="1" dirty="0" smtClean="0"/>
              <a:t>more than 50 Detailed Energy audits and Energy reports.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2714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7000">
        <p:fade/>
      </p:transition>
    </mc:Choice>
    <mc:Fallback>
      <p:transition spd="med" advClick="0" advTm="7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carcani\Desktop\REEHUB +\Communication template - logo\REEHUB PLUS\LOGO_INTERREG_REEHUB PLUS-2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8101"/>
            <a:ext cx="2657475" cy="82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ttore diritto 12">
            <a:extLst>
              <a:ext uri="{FF2B5EF4-FFF2-40B4-BE49-F238E27FC236}">
                <a16:creationId xmlns:a16="http://schemas.microsoft.com/office/drawing/2014/main" xmlns="" id="{C62DD1AD-4ADF-4478-B718-88234D297F33}"/>
              </a:ext>
            </a:extLst>
          </p:cNvPr>
          <p:cNvCxnSpPr>
            <a:cxnSpLocks/>
          </p:cNvCxnSpPr>
          <p:nvPr/>
        </p:nvCxnSpPr>
        <p:spPr>
          <a:xfrm>
            <a:off x="178700" y="824284"/>
            <a:ext cx="11844000" cy="3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4" descr="C:\Users\acarcani\Desktop\REEHUB +\LOGO PROJECT PARTNERS LEAD PARTNER REEHUB PLUS\Lead Partner Logo\LOGO BIR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5498" y="5943600"/>
            <a:ext cx="762000" cy="762000"/>
          </a:xfrm>
          <a:prstGeom prst="rect">
            <a:avLst/>
          </a:prstGeom>
          <a:noFill/>
        </p:spPr>
      </p:pic>
      <p:pic>
        <p:nvPicPr>
          <p:cNvPr id="7" name="Picture 5" descr="C:\Users\acarcani\Desktop\REEHUB +\LOGO PROJECT PARTNERS LEAD PARTNER REEHUB PLUS\Project Partners Logo\LOGO M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5957212"/>
            <a:ext cx="939800" cy="735687"/>
          </a:xfrm>
          <a:prstGeom prst="rect">
            <a:avLst/>
          </a:prstGeom>
          <a:noFill/>
        </p:spPr>
      </p:pic>
      <p:pic>
        <p:nvPicPr>
          <p:cNvPr id="8" name="Picture 6" descr="C:\Users\acarcani\Desktop\REEHUB +\LOGO PROJECT PARTNERS LEAD PARTNER REEHUB PLUS\Project Partners Logo\LOGO DITN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29263" y="6089873"/>
            <a:ext cx="1519237" cy="564927"/>
          </a:xfrm>
          <a:prstGeom prst="rect">
            <a:avLst/>
          </a:prstGeom>
          <a:noFill/>
        </p:spPr>
      </p:pic>
      <p:pic>
        <p:nvPicPr>
          <p:cNvPr id="9" name="Picture 7" descr="C:\Users\acarcani\Desktop\REEHUB +\LOGO PROJECT PARTNERS LEAD PARTNER REEHUB PLUS\Project Partners Logo\LOGO COMUNE DI AGNON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150475" y="5958433"/>
            <a:ext cx="517525" cy="764947"/>
          </a:xfrm>
          <a:prstGeom prst="rect">
            <a:avLst/>
          </a:prstGeom>
          <a:noFill/>
        </p:spPr>
      </p:pic>
      <p:pic>
        <p:nvPicPr>
          <p:cNvPr id="10" name="Picture 8" descr="C:\Users\acarcani\Desktop\REEHUB +\LOGO PROJECT PARTNERS LEAD PARTNER REEHUB PLUS\Project Partners Logo\LOGO UC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22934" y="5956300"/>
            <a:ext cx="712232" cy="711200"/>
          </a:xfrm>
          <a:prstGeom prst="rect">
            <a:avLst/>
          </a:prstGeom>
          <a:noFill/>
        </p:spPr>
      </p:pic>
      <p:cxnSp>
        <p:nvCxnSpPr>
          <p:cNvPr id="11" name="Connettore diritto 12">
            <a:extLst>
              <a:ext uri="{FF2B5EF4-FFF2-40B4-BE49-F238E27FC236}">
                <a16:creationId xmlns:a16="http://schemas.microsoft.com/office/drawing/2014/main" xmlns="" id="{C62DD1AD-4ADF-4478-B718-88234D297F33}"/>
              </a:ext>
            </a:extLst>
          </p:cNvPr>
          <p:cNvCxnSpPr>
            <a:cxnSpLocks/>
          </p:cNvCxnSpPr>
          <p:nvPr/>
        </p:nvCxnSpPr>
        <p:spPr>
          <a:xfrm>
            <a:off x="153300" y="5840784"/>
            <a:ext cx="11844000" cy="3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2972B69-C84B-4950-B63F-01A5304B66A9}"/>
              </a:ext>
            </a:extLst>
          </p:cNvPr>
          <p:cNvSpPr txBox="1"/>
          <p:nvPr/>
        </p:nvSpPr>
        <p:spPr>
          <a:xfrm>
            <a:off x="478854" y="1059112"/>
            <a:ext cx="11124260" cy="40011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onstantia" panose="02030602050306030303" pitchFamily="18" charset="0"/>
                <a:cs typeface="Tahoma" panose="020B0604030504040204" pitchFamily="34" charset="0"/>
              </a:rPr>
              <a:t>Marija </a:t>
            </a:r>
            <a:r>
              <a:rPr lang="en-US" sz="2000" b="1" dirty="0" err="1">
                <a:latin typeface="Constantia" panose="02030602050306030303" pitchFamily="18" charset="0"/>
                <a:cs typeface="Tahoma" panose="020B0604030504040204" pitchFamily="34" charset="0"/>
              </a:rPr>
              <a:t>Vujadinovi</a:t>
            </a:r>
            <a:r>
              <a:rPr lang="sr-Latn-RS" sz="2000" b="1" dirty="0">
                <a:latin typeface="Constantia" panose="02030602050306030303" pitchFamily="18" charset="0"/>
                <a:cs typeface="Tahoma" panose="020B0604030504040204" pitchFamily="34" charset="0"/>
              </a:rPr>
              <a:t>ć</a:t>
            </a:r>
            <a:r>
              <a:rPr lang="en-US" sz="2000" dirty="0">
                <a:latin typeface="Constantia" panose="02030602050306030303" pitchFamily="18" charset="0"/>
                <a:cs typeface="Tahoma" panose="020B0604030504040204" pitchFamily="34" charset="0"/>
              </a:rPr>
              <a:t>, </a:t>
            </a:r>
            <a:r>
              <a:rPr lang="sq-AL" sz="2000" dirty="0">
                <a:latin typeface="Constantia" panose="02030602050306030303" pitchFamily="18" charset="0"/>
                <a:cs typeface="Tahoma" panose="020B0604030504040204" pitchFamily="34" charset="0"/>
              </a:rPr>
              <a:t>BSc </a:t>
            </a:r>
            <a:r>
              <a:rPr lang="sq-AL" sz="20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in Mechanical Engineering</a:t>
            </a:r>
            <a:r>
              <a:rPr lang="en-US" sz="20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, </a:t>
            </a:r>
            <a:r>
              <a:rPr lang="sq-AL" sz="20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MSc in Energy Economics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97AC9F2-ECD4-4FDD-8CE0-D8F9AEEAD4DA}"/>
              </a:ext>
            </a:extLst>
          </p:cNvPr>
          <p:cNvSpPr txBox="1"/>
          <p:nvPr/>
        </p:nvSpPr>
        <p:spPr>
          <a:xfrm>
            <a:off x="478854" y="1615509"/>
            <a:ext cx="11124260" cy="40011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nstantia" panose="02030602050306030303" pitchFamily="18" charset="0"/>
                <a:cs typeface="Tahoma" panose="020B0604030504040204" pitchFamily="34" charset="0"/>
              </a:rPr>
              <a:t>Energy auditor since 2009, </a:t>
            </a:r>
            <a:r>
              <a:rPr lang="en-US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member of the</a:t>
            </a:r>
            <a:r>
              <a:rPr lang="sq-AL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sq-AL" sz="1800" b="1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Organisation of Certified Energy Auditors in Montenegro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2C47B92-164E-4037-836B-B00CEACE98FE}"/>
              </a:ext>
            </a:extLst>
          </p:cNvPr>
          <p:cNvSpPr txBox="1"/>
          <p:nvPr/>
        </p:nvSpPr>
        <p:spPr>
          <a:xfrm>
            <a:off x="478854" y="2317969"/>
            <a:ext cx="11124260" cy="33239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Consultancy services in </a:t>
            </a:r>
            <a:r>
              <a:rPr lang="sq-AL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development of </a:t>
            </a:r>
            <a:r>
              <a:rPr lang="sq-AL" sz="1800" b="1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software for calculation of energy performance of building in WB6 countries</a:t>
            </a:r>
            <a:r>
              <a:rPr lang="en-US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, Employer: </a:t>
            </a:r>
            <a:r>
              <a:rPr lang="sq-AL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Fraunhofer Institute for Building Physics, Stutgart, Germany</a:t>
            </a:r>
            <a:r>
              <a:rPr lang="en-US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(2021-now)</a:t>
            </a:r>
            <a:endParaRPr lang="en-US" sz="1800" dirty="0">
              <a:effectLst/>
              <a:latin typeface="Constantia" panose="02030602050306030303" pitchFamily="18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Technical c</a:t>
            </a:r>
            <a:r>
              <a:rPr lang="en-US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onsultant</a:t>
            </a:r>
            <a:r>
              <a:rPr lang="sq-AL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in Energy Efficiency Programme in Public Buildings</a:t>
            </a:r>
            <a:r>
              <a:rPr lang="en-US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(2016-2020), involving</a:t>
            </a:r>
            <a:r>
              <a:rPr lang="sq-AL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development of the </a:t>
            </a:r>
            <a:r>
              <a:rPr lang="sq-AL" sz="1800" b="1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national software for calculation of energy performance of buildings </a:t>
            </a:r>
            <a:r>
              <a:rPr lang="en-US" sz="1800" b="1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(Montenegrin Energy Efficiency Certification – MEEC)</a:t>
            </a:r>
            <a:r>
              <a:rPr lang="en-US" b="1" dirty="0"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;</a:t>
            </a:r>
            <a:r>
              <a:rPr lang="en-US" sz="1800" b="1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Employer: Ministry of Economy of Montenegro/KfW  </a:t>
            </a: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Trainer of ENSI Software and Practical Part for </a:t>
            </a:r>
            <a:r>
              <a:rPr lang="en-US" sz="1800" b="1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Energy Efficiency Auditing Training Course </a:t>
            </a:r>
            <a:r>
              <a:rPr lang="en-US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organized by the Ministry of Economy of Montenegro; Employer: Faculty of Mechanical Engineering, University of Montenegro (2011)</a:t>
            </a: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Co-writing of </a:t>
            </a:r>
            <a:r>
              <a:rPr lang="sq-AL" sz="1800" b="1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Manual for Conducting Energy Audits of Buildings</a:t>
            </a:r>
            <a:r>
              <a:rPr lang="en-US" b="1" dirty="0"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with Biljana </a:t>
            </a:r>
            <a:r>
              <a:rPr lang="en-US" dirty="0" err="1"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Gligori</a:t>
            </a:r>
            <a:r>
              <a:rPr lang="sr-Latn-RS" sz="1800" dirty="0">
                <a:latin typeface="Constantia" panose="02030602050306030303" pitchFamily="18" charset="0"/>
                <a:cs typeface="Tahoma" panose="020B0604030504040204" pitchFamily="34" charset="0"/>
              </a:rPr>
              <a:t>ć</a:t>
            </a:r>
            <a:r>
              <a:rPr lang="en-US" dirty="0">
                <a:latin typeface="Constantia" panose="02030602050306030303" pitchFamily="18" charset="0"/>
                <a:cs typeface="Tahoma" panose="020B0604030504040204" pitchFamily="34" charset="0"/>
              </a:rPr>
              <a:t>;</a:t>
            </a:r>
            <a:r>
              <a:rPr lang="sq-AL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Employer: </a:t>
            </a:r>
            <a:r>
              <a:rPr lang="sq-AL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Deutsche Gesellschaft fur Internationale Zusammenarbeit (GIZ) GmbH</a:t>
            </a:r>
            <a:r>
              <a:rPr lang="en-US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(2012)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513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7000">
        <p:fade/>
      </p:transition>
    </mc:Choice>
    <mc:Fallback>
      <p:transition spd="med" advClick="0" advTm="7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0-Auditi_introduction</a:t>
            </a:r>
          </a:p>
          <a:p>
            <a:r>
              <a:rPr lang="en-US" dirty="0" smtClean="0"/>
              <a:t>1-Auditi_The </a:t>
            </a:r>
            <a:r>
              <a:rPr lang="en-US" dirty="0"/>
              <a:t>purpose and types of a detailed energy </a:t>
            </a:r>
            <a:r>
              <a:rPr lang="en-US" dirty="0" smtClean="0"/>
              <a:t>audit</a:t>
            </a:r>
          </a:p>
          <a:p>
            <a:r>
              <a:rPr lang="en-US" dirty="0" smtClean="0"/>
              <a:t>2-Auditi_Phase </a:t>
            </a:r>
            <a:r>
              <a:rPr lang="en-US" dirty="0"/>
              <a:t>1 Activities before the site </a:t>
            </a:r>
            <a:r>
              <a:rPr lang="en-US" dirty="0" smtClean="0"/>
              <a:t>visit</a:t>
            </a:r>
          </a:p>
          <a:p>
            <a:r>
              <a:rPr lang="en-US" dirty="0" smtClean="0"/>
              <a:t>3-Auditi_Phase </a:t>
            </a:r>
            <a:r>
              <a:rPr lang="en-US" dirty="0"/>
              <a:t>2 Activities during the site </a:t>
            </a:r>
            <a:r>
              <a:rPr lang="en-US" dirty="0" smtClean="0"/>
              <a:t>visit</a:t>
            </a:r>
          </a:p>
          <a:p>
            <a:r>
              <a:rPr lang="en-US" dirty="0" smtClean="0"/>
              <a:t>4-Auditi_Phase </a:t>
            </a:r>
            <a:r>
              <a:rPr lang="en-US" dirty="0"/>
              <a:t>3 Activities after the site visit - MEASURES </a:t>
            </a:r>
            <a:r>
              <a:rPr lang="en-US" dirty="0" smtClean="0"/>
              <a:t>– ENVELOPE</a:t>
            </a:r>
          </a:p>
          <a:p>
            <a:r>
              <a:rPr lang="en-US" dirty="0" smtClean="0"/>
              <a:t>5-MV </a:t>
            </a:r>
            <a:r>
              <a:rPr lang="en-US" dirty="0" err="1"/>
              <a:t>Auditi_Phase</a:t>
            </a:r>
            <a:r>
              <a:rPr lang="en-US" dirty="0"/>
              <a:t> 3 Activities after the site visit - MEASURES </a:t>
            </a:r>
            <a:r>
              <a:rPr lang="en-US" dirty="0" smtClean="0"/>
              <a:t>HVAC_ELECTRO</a:t>
            </a:r>
          </a:p>
          <a:p>
            <a:r>
              <a:rPr lang="en-US" dirty="0" smtClean="0"/>
              <a:t>6-Auditi_Phase </a:t>
            </a:r>
            <a:r>
              <a:rPr lang="en-US" dirty="0"/>
              <a:t>5 </a:t>
            </a:r>
            <a:r>
              <a:rPr lang="en-US" dirty="0" smtClean="0"/>
              <a:t>Calculation</a:t>
            </a:r>
          </a:p>
          <a:p>
            <a:r>
              <a:rPr lang="en-US" dirty="0" smtClean="0"/>
              <a:t>7-Auditi_software-example </a:t>
            </a:r>
            <a:r>
              <a:rPr lang="en-US" dirty="0"/>
              <a:t>MEEC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761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7000">
        <p:fade/>
      </p:transition>
    </mc:Choice>
    <mc:Fallback>
      <p:transition spd="med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Eurostile LT Std Bold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6960</TotalTime>
  <Words>357</Words>
  <Application>Microsoft Office PowerPoint</Application>
  <PresentationFormat>Widescreen</PresentationFormat>
  <Paragraphs>29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SimSun</vt:lpstr>
      <vt:lpstr>Arial</vt:lpstr>
      <vt:lpstr>Calibri</vt:lpstr>
      <vt:lpstr>Constantia</vt:lpstr>
      <vt:lpstr>Eurostile LT Std Bold</vt:lpstr>
      <vt:lpstr>F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Lessons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Jonila Prifti</dc:creator>
  <cp:lastModifiedBy>Biljana G</cp:lastModifiedBy>
  <cp:revision>707</cp:revision>
  <dcterms:created xsi:type="dcterms:W3CDTF">2018-04-30T08:06:30Z</dcterms:created>
  <dcterms:modified xsi:type="dcterms:W3CDTF">2021-10-31T13:25:46Z</dcterms:modified>
</cp:coreProperties>
</file>